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57" r:id="rId4"/>
    <p:sldId id="258" r:id="rId5"/>
    <p:sldId id="262" r:id="rId6"/>
    <p:sldId id="259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98802-6D48-4500-9F14-C73BB2A2E63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6FE6EE-A36B-4B34-B6C5-ECB040AF9D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470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Pracujte při vypnuté prezentaci. Pro kontrolu prezentaci opět zapněte.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FE6EE-A36B-4B34-B6C5-ECB040AF9D5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366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6FE6EE-A36B-4B34-B6C5-ECB040AF9D5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366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microsoft.com/office/2007/relationships/hdphoto" Target="../media/hdphoto1.wdp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microsoft.com/office/2007/relationships/hdphoto" Target="../media/hdphoto3.wdp"/><Relationship Id="rId5" Type="http://schemas.openxmlformats.org/officeDocument/2006/relationships/image" Target="../media/image9.png"/><Relationship Id="rId15" Type="http://schemas.openxmlformats.org/officeDocument/2006/relationships/image" Target="../media/image16.png"/><Relationship Id="rId10" Type="http://schemas.openxmlformats.org/officeDocument/2006/relationships/image" Target="../media/image12.png"/><Relationship Id="rId4" Type="http://schemas.openxmlformats.org/officeDocument/2006/relationships/image" Target="../media/image8.png"/><Relationship Id="rId9" Type="http://schemas.microsoft.com/office/2007/relationships/hdphoto" Target="../media/hdphoto2.wdp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microsoft.com/office/2007/relationships/hdphoto" Target="../media/hdphoto1.wdp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microsoft.com/office/2007/relationships/hdphoto" Target="../media/hdphoto3.wdp"/><Relationship Id="rId5" Type="http://schemas.openxmlformats.org/officeDocument/2006/relationships/image" Target="../media/image9.png"/><Relationship Id="rId15" Type="http://schemas.openxmlformats.org/officeDocument/2006/relationships/image" Target="../media/image16.png"/><Relationship Id="rId10" Type="http://schemas.openxmlformats.org/officeDocument/2006/relationships/image" Target="../media/image12.png"/><Relationship Id="rId4" Type="http://schemas.openxmlformats.org/officeDocument/2006/relationships/image" Target="../media/image8.png"/><Relationship Id="rId9" Type="http://schemas.microsoft.com/office/2007/relationships/hdphoto" Target="../media/hdphoto2.wdp"/><Relationship Id="rId1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54158" y="3072408"/>
            <a:ext cx="6718242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ZŠ a MŠ Kateřinice, okres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Vsetín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>
                <a:latin typeface="+mn-lt"/>
                <a:cs typeface="Times New Roman" pitchFamily="18" charset="0"/>
              </a:rPr>
              <a:t>projekt č. CZ.1.07/1.4.00/21.1314</a:t>
            </a:r>
          </a:p>
          <a:p>
            <a:pPr>
              <a:defRPr/>
            </a:pPr>
            <a:r>
              <a:rPr lang="cs-CZ" sz="2000" b="1" dirty="0">
                <a:latin typeface="+mn-lt"/>
                <a:cs typeface="Times New Roman" pitchFamily="18" charset="0"/>
              </a:rPr>
              <a:t>Č. </a:t>
            </a:r>
            <a:r>
              <a:rPr lang="cs-CZ" sz="2000" b="1" dirty="0" err="1">
                <a:latin typeface="+mn-lt"/>
                <a:cs typeface="Times New Roman" pitchFamily="18" charset="0"/>
              </a:rPr>
              <a:t>DUMu</a:t>
            </a:r>
            <a:r>
              <a:rPr lang="cs-CZ" sz="2000" b="1" dirty="0">
                <a:latin typeface="+mn-lt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+mn-lt"/>
                <a:cs typeface="Times New Roman" pitchFamily="18" charset="0"/>
              </a:rPr>
              <a:t>VY_32_INOVACE_05_19_Český </a:t>
            </a:r>
            <a:r>
              <a:rPr lang="cs-CZ" sz="2000" b="1" dirty="0">
                <a:latin typeface="+mn-lt"/>
                <a:cs typeface="Times New Roman" pitchFamily="18" charset="0"/>
              </a:rPr>
              <a:t>jazyk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dirty="0" smtClean="0">
                <a:latin typeface="+mn-lt"/>
                <a:cs typeface="Times New Roman" pitchFamily="18" charset="0"/>
              </a:rPr>
              <a:t>Vzdělávací </a:t>
            </a:r>
            <a:r>
              <a:rPr lang="cs-CZ" sz="2000" dirty="0">
                <a:latin typeface="+mn-lt"/>
                <a:cs typeface="Times New Roman" pitchFamily="18" charset="0"/>
              </a:rPr>
              <a:t>oblast: Jazyk a jazyková komunikace - 2</a:t>
            </a:r>
            <a:r>
              <a:rPr lang="cs-CZ" sz="2000" dirty="0" smtClean="0">
                <a:latin typeface="+mn-lt"/>
                <a:cs typeface="Times New Roman" pitchFamily="18" charset="0"/>
              </a:rPr>
              <a:t>. ročník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+mn-lt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Český jazyk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sz="2000" dirty="0" smtClean="0">
                <a:latin typeface="+mn-lt"/>
                <a:cs typeface="Times New Roman" pitchFamily="18" charset="0"/>
              </a:rPr>
              <a:t>Tematický </a:t>
            </a:r>
            <a:r>
              <a:rPr lang="cs-CZ" sz="2000" dirty="0">
                <a:latin typeface="+mn-lt"/>
              </a:rPr>
              <a:t>okruh: Jazyková výchova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endParaRPr lang="cs-CZ" sz="2000" dirty="0">
              <a:latin typeface="+mn-lt"/>
            </a:endParaRPr>
          </a:p>
          <a:p>
            <a:r>
              <a:rPr lang="cs-CZ" sz="2000" smtClean="0">
                <a:latin typeface="+mn-lt"/>
                <a:cs typeface="Times New Roman" pitchFamily="18" charset="0"/>
              </a:rPr>
              <a:t>Autor</a:t>
            </a:r>
            <a:r>
              <a:rPr lang="cs-CZ" sz="2000" dirty="0">
                <a:latin typeface="+mn-lt"/>
                <a:cs typeface="Times New Roman" pitchFamily="18" charset="0"/>
              </a:rPr>
              <a:t>: Mgr. Bronislava </a:t>
            </a:r>
            <a:r>
              <a:rPr lang="cs-CZ" sz="2000" dirty="0" err="1" smtClean="0">
                <a:latin typeface="+mn-lt"/>
                <a:cs typeface="Times New Roman" pitchFamily="18" charset="0"/>
              </a:rPr>
              <a:t>Uličníková</a:t>
            </a:r>
            <a:endParaRPr lang="cs-CZ" sz="2000" dirty="0">
              <a:latin typeface="+mn-lt"/>
              <a:cs typeface="Times New Roman" pitchFamily="18" charset="0"/>
            </a:endParaRPr>
          </a:p>
          <a:p>
            <a:r>
              <a:rPr lang="cs-CZ" sz="2000" dirty="0" smtClean="0">
                <a:latin typeface="+mn-lt"/>
                <a:cs typeface="Times New Roman" pitchFamily="18" charset="0"/>
              </a:rPr>
              <a:t>Anotace</a:t>
            </a:r>
            <a:r>
              <a:rPr lang="cs-CZ" sz="2000" dirty="0">
                <a:latin typeface="+mn-lt"/>
                <a:cs typeface="Times New Roman" pitchFamily="18" charset="0"/>
              </a:rPr>
              <a:t>: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Prezentace procvičuje doplňování slabik </a:t>
            </a:r>
            <a:r>
              <a:rPr lang="cs-CZ" sz="2000" dirty="0" err="1" smtClean="0">
                <a:latin typeface="+mn-lt"/>
                <a:cs typeface="Times New Roman" pitchFamily="18" charset="0"/>
              </a:rPr>
              <a:t>bě</a:t>
            </a:r>
            <a:r>
              <a:rPr lang="cs-CZ" sz="2000" dirty="0" smtClean="0">
                <a:latin typeface="+mn-lt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+mn-lt"/>
                <a:cs typeface="Times New Roman" pitchFamily="18" charset="0"/>
              </a:rPr>
              <a:t>pě</a:t>
            </a:r>
            <a:r>
              <a:rPr lang="cs-CZ" sz="2000" dirty="0" smtClean="0">
                <a:latin typeface="+mn-lt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+mn-lt"/>
                <a:cs typeface="Times New Roman" pitchFamily="18" charset="0"/>
              </a:rPr>
              <a:t>vě</a:t>
            </a:r>
            <a:r>
              <a:rPr lang="cs-CZ" sz="2000" dirty="0" smtClean="0">
                <a:latin typeface="+mn-lt"/>
                <a:cs typeface="Times New Roman" pitchFamily="18" charset="0"/>
              </a:rPr>
              <a:t>,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mě a </a:t>
            </a:r>
            <a:r>
              <a:rPr lang="cs-CZ" sz="2000" dirty="0" smtClean="0">
                <a:latin typeface="+mn-lt"/>
                <a:cs typeface="Times New Roman" pitchFamily="18" charset="0"/>
              </a:rPr>
              <a:t>skládání slov.</a:t>
            </a:r>
          </a:p>
          <a:p>
            <a:endParaRPr lang="cs-CZ" dirty="0">
              <a:latin typeface="+mn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061290" y="2060848"/>
            <a:ext cx="52565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Rozlišení </a:t>
            </a:r>
            <a:r>
              <a:rPr lang="cs-CZ" sz="3200" b="1" dirty="0"/>
              <a:t>slabik </a:t>
            </a:r>
            <a:r>
              <a:rPr lang="cs-CZ" sz="3200" b="1" dirty="0" err="1"/>
              <a:t>bě</a:t>
            </a:r>
            <a:r>
              <a:rPr lang="cs-CZ" sz="3200" b="1" dirty="0"/>
              <a:t>, </a:t>
            </a:r>
            <a:r>
              <a:rPr lang="cs-CZ" sz="3200" b="1" dirty="0" err="1"/>
              <a:t>pě</a:t>
            </a:r>
            <a:r>
              <a:rPr lang="cs-CZ" sz="3200" b="1" dirty="0"/>
              <a:t>, </a:t>
            </a:r>
            <a:r>
              <a:rPr lang="cs-CZ" sz="3200" b="1" dirty="0" err="1"/>
              <a:t>vě</a:t>
            </a:r>
            <a:r>
              <a:rPr lang="cs-CZ" sz="3200" b="1" dirty="0"/>
              <a:t>, 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196071" y="1383332"/>
            <a:ext cx="1008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bě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60422" y="5196220"/>
            <a:ext cx="1008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mě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7899" y="5374997"/>
            <a:ext cx="14638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__ </a:t>
            </a:r>
            <a:r>
              <a:rPr lang="cs-CZ" sz="4400" dirty="0" err="1" smtClean="0"/>
              <a:t>jíř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95824" y="5326779"/>
            <a:ext cx="14638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__</a:t>
            </a:r>
            <a:r>
              <a:rPr lang="cs-CZ" sz="4400" dirty="0" err="1" smtClean="0"/>
              <a:t>síc</a:t>
            </a:r>
            <a:r>
              <a:rPr lang="cs-CZ" sz="4400" dirty="0" smtClean="0"/>
              <a:t> </a:t>
            </a:r>
            <a:endParaRPr lang="cs-CZ" sz="4400" dirty="0"/>
          </a:p>
        </p:txBody>
      </p:sp>
      <p:sp>
        <p:nvSpPr>
          <p:cNvPr id="9" name="Zaoblený obdélník 8"/>
          <p:cNvSpPr/>
          <p:nvPr/>
        </p:nvSpPr>
        <p:spPr>
          <a:xfrm>
            <a:off x="4232071" y="3914589"/>
            <a:ext cx="1008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vě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7333" y="2657045"/>
            <a:ext cx="1008000" cy="900000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pě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0935" y="4010248"/>
            <a:ext cx="1548000" cy="121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2234" y="3720220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80934" y="1038852"/>
            <a:ext cx="1399591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0069" y="2730853"/>
            <a:ext cx="14752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__</a:t>
            </a:r>
            <a:r>
              <a:rPr lang="cs-CZ" sz="4400" dirty="0" err="1" smtClean="0"/>
              <a:t>žec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5369" y="2666942"/>
            <a:ext cx="17652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pou</a:t>
            </a:r>
            <a:r>
              <a:rPr lang="cs-CZ" sz="4400" dirty="0" smtClean="0"/>
              <a:t>__ 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84828" y="404664"/>
            <a:ext cx="5102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vhodné slabiky do slov.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2254" y="5367728"/>
            <a:ext cx="7308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vě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87982" y="2631025"/>
            <a:ext cx="72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pě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5164" y="2730852"/>
            <a:ext cx="72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bě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04773" y="5326778"/>
            <a:ext cx="864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mě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" name="Picture 2" descr="C:\Users\Public\Pictures\MP900399614 růže - poupě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314" y="1038852"/>
            <a:ext cx="1352919" cy="1692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42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324783"/>
            <a:ext cx="3365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slova do vět.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920" y="1325384"/>
            <a:ext cx="676845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_________ patří mezi škůdce.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V trávě se lesknou __________ rosy. 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Na obloze se třpytí __________.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Bětka plete __________ z pampelišek.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 __________ je jarní měsíc.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Za vytrvalost jsem získal __________.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20400" y="1583964"/>
            <a:ext cx="1604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odměnu</a:t>
            </a:r>
            <a:endParaRPr lang="cs-CZ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81346" y="3072060"/>
            <a:ext cx="1349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Květen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24811" y="4432419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5">
                    <a:lumMod val="75000"/>
                  </a:schemeClr>
                </a:solidFill>
              </a:rPr>
              <a:t>krůpěje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324811" y="5229200"/>
            <a:ext cx="1360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hvězdy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56716" y="2370517"/>
            <a:ext cx="1583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věneček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67270" y="3692058"/>
            <a:ext cx="1492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Bělásek</a:t>
            </a:r>
          </a:p>
        </p:txBody>
      </p:sp>
    </p:spTree>
    <p:extLst>
      <p:ext uri="{BB962C8B-B14F-4D97-AF65-F5344CB8AC3E}">
        <p14:creationId xmlns:p14="http://schemas.microsoft.com/office/powerpoint/2010/main" val="122796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L -0.72066 -0.322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42" y="-1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111E-6 L -0.37413 -0.3254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15" y="-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L -0.36632 -0.3365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-1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L -0.49827 0.1854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13" y="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-0.70868 0.1879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34" y="9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L -0.28282 0.5099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49" y="2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332653"/>
            <a:ext cx="5919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Sestav slova ze slabik podle barev.</a:t>
            </a:r>
            <a:endParaRPr lang="cs-CZ" sz="3200" dirty="0"/>
          </a:p>
        </p:txBody>
      </p:sp>
      <p:pic>
        <p:nvPicPr>
          <p:cNvPr id="2051" name="Picture 3" descr="C:\Users\Public\Pictures\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830" y="3314727"/>
            <a:ext cx="12255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ublic\Pictures\hříbě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088" y="5085184"/>
            <a:ext cx="12255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ublic\Pictures\běžec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415" y="1785712"/>
            <a:ext cx="1243013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ublic\Pictures\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190" y="4676375"/>
            <a:ext cx="12255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ublic\Pictures\Obrázek1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361" y="2736328"/>
            <a:ext cx="118145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ublic\Pictures\poupě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28" y="3330328"/>
            <a:ext cx="1312366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Public\Pictures\Obrázek1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9204"/>
            <a:ext cx="118145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ublic\Pictures\pěvec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822" y="1489204"/>
            <a:ext cx="1250182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q98ew7\Obrázky\krmítko 2.3. 2013\HORN.WMF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884" y="1305293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q98ew7\Obrázky\krmítko 2.3. 2013\věnec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022" y="4199262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Users\q98ew7\Obrázky\krmítko 2.3. 2013\HORN.WMF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916" y="3011262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q98ew7\Obrázky\krmítko 2.3. 2013\vědec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544" y="5116384"/>
            <a:ext cx="1193528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q98ew7\Obrázky\krmítko 2.3. 2013\Obrázekk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544" y="1340768"/>
            <a:ext cx="115887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q98ew7\Obrázky\krmítko 2.3. 2013\Obrázek2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941" y="4906788"/>
            <a:ext cx="115252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5" descr="C:\Users\q98ew7\Obrázky\krmítko 2.3. 2013\Obrázekk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950" y="4343388"/>
            <a:ext cx="115887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q98ew7\Obrázky\krmítko 2.3. 2013\Obrázek3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618" y="3213750"/>
            <a:ext cx="115252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43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1419" y="332653"/>
            <a:ext cx="1705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Kontrola.</a:t>
            </a:r>
            <a:endParaRPr lang="cs-CZ" sz="3200" dirty="0"/>
          </a:p>
        </p:txBody>
      </p:sp>
      <p:pic>
        <p:nvPicPr>
          <p:cNvPr id="2051" name="Picture 3" descr="C:\Users\Public\Pictures\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936" y="5096469"/>
            <a:ext cx="12255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ublic\Pictures\hříbě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74" y="5096469"/>
            <a:ext cx="12255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ublic\Pictures\běžec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096" y="3934517"/>
            <a:ext cx="1243013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ublic\Pictures\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570" y="3945909"/>
            <a:ext cx="12255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ublic\Pictures\Obrázek1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983" y="2638057"/>
            <a:ext cx="118145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ublic\Pictures\poupě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730" y="2654474"/>
            <a:ext cx="1312366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Public\Pictures\Obrázek1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305" y="1345237"/>
            <a:ext cx="1181455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ublic\Pictures\pěvec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257" y="1361532"/>
            <a:ext cx="1250182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q98ew7\Obrázky\krmítko 2.3. 2013\HORN.WMF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832" y="1329628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q98ew7\Obrázky\krmítko 2.3. 2013\věnec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874" y="1281944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Users\q98ew7\Obrázky\krmítko 2.3. 2013\HORN.WMF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832" y="2574145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q98ew7\Obrázky\krmítko 2.3. 2013\vědec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768" y="2574145"/>
            <a:ext cx="1193528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q98ew7\Obrázky\krmítko 2.3. 2013\Obrázekk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394" y="3945908"/>
            <a:ext cx="115887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q98ew7\Obrázky\krmítko 2.3. 2013\Obrázek2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662" y="3913387"/>
            <a:ext cx="115252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5" descr="C:\Users\q98ew7\Obrázky\krmítko 2.3. 2013\Obrázekk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838" y="5178471"/>
            <a:ext cx="115887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q98ew7\Obrázky\krmítko 2.3. 2013\Obrázek3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349" y="5178471"/>
            <a:ext cx="115252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14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332653"/>
            <a:ext cx="5534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Doplň slabiky </a:t>
            </a:r>
            <a:r>
              <a:rPr lang="cs-CZ" sz="3600" dirty="0" err="1" smtClean="0"/>
              <a:t>bě</a:t>
            </a:r>
            <a:r>
              <a:rPr lang="cs-CZ" sz="3600" dirty="0" smtClean="0"/>
              <a:t>, </a:t>
            </a:r>
            <a:r>
              <a:rPr lang="cs-CZ" sz="3600" dirty="0" err="1" smtClean="0"/>
              <a:t>pě</a:t>
            </a:r>
            <a:r>
              <a:rPr lang="cs-CZ" sz="3600" dirty="0" smtClean="0"/>
              <a:t>, </a:t>
            </a:r>
            <a:r>
              <a:rPr lang="cs-CZ" sz="3600" dirty="0" err="1" smtClean="0"/>
              <a:t>vě</a:t>
            </a:r>
            <a:r>
              <a:rPr lang="cs-CZ" sz="3600" dirty="0" smtClean="0"/>
              <a:t>, mě.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5100" y="1333560"/>
            <a:ext cx="8235574" cy="421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dře__</a:t>
            </a:r>
            <a:r>
              <a:rPr lang="cs-CZ" sz="3600" dirty="0" err="1" smtClean="0"/>
              <a:t>né</a:t>
            </a:r>
            <a:r>
              <a:rPr lang="cs-CZ" sz="3600" dirty="0" smtClean="0"/>
              <a:t> </a:t>
            </a:r>
            <a:r>
              <a:rPr lang="cs-CZ" sz="3600" dirty="0" err="1" smtClean="0"/>
              <a:t>hrá</a:t>
            </a:r>
            <a:r>
              <a:rPr lang="cs-CZ" sz="3600" dirty="0" smtClean="0"/>
              <a:t>__ ,  lesní  __šina,  populární 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z</a:t>
            </a:r>
            <a:r>
              <a:rPr lang="cs-CZ" sz="3600" dirty="0" smtClean="0"/>
              <a:t>__</a:t>
            </a:r>
            <a:r>
              <a:rPr lang="cs-CZ" sz="3600" dirty="0" err="1" smtClean="0"/>
              <a:t>vák</a:t>
            </a:r>
            <a:r>
              <a:rPr lang="cs-CZ" sz="3600" dirty="0" smtClean="0"/>
              <a:t>,  voňavé k__</a:t>
            </a:r>
            <a:r>
              <a:rPr lang="cs-CZ" sz="3600" dirty="0" err="1" smtClean="0"/>
              <a:t>tiny</a:t>
            </a:r>
            <a:r>
              <a:rPr lang="cs-CZ" sz="3600" dirty="0" smtClean="0"/>
              <a:t>,  velké __sto,   __</a:t>
            </a:r>
            <a:r>
              <a:rPr lang="cs-CZ" sz="3600" dirty="0" err="1" smtClean="0"/>
              <a:t>kná</a:t>
            </a:r>
            <a:r>
              <a:rPr lang="cs-CZ" sz="3600" dirty="0" smtClean="0"/>
              <a:t> vůně,  bujné </a:t>
            </a:r>
            <a:r>
              <a:rPr lang="cs-CZ" sz="3600" dirty="0" err="1" smtClean="0"/>
              <a:t>hří</a:t>
            </a:r>
            <a:r>
              <a:rPr lang="cs-CZ" sz="3600" dirty="0" smtClean="0"/>
              <a:t>__ ,  vařený </a:t>
            </a:r>
            <a:r>
              <a:rPr lang="cs-CZ" sz="3600" dirty="0" err="1" smtClean="0"/>
              <a:t>k__ták</a:t>
            </a:r>
            <a:r>
              <a:rPr lang="cs-CZ" sz="3600" dirty="0" smtClean="0"/>
              <a:t>,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l</a:t>
            </a:r>
            <a:r>
              <a:rPr lang="cs-CZ" sz="3600" dirty="0" smtClean="0"/>
              <a:t>éčivý pod__l,  krásný </a:t>
            </a:r>
            <a:r>
              <a:rPr lang="cs-CZ" sz="3600" dirty="0" err="1" smtClean="0"/>
              <a:t>ús</a:t>
            </a:r>
            <a:r>
              <a:rPr lang="cs-CZ" sz="3600" dirty="0" smtClean="0"/>
              <a:t>__v,  ohromný  </a:t>
            </a:r>
            <a:r>
              <a:rPr lang="cs-CZ" sz="3600" dirty="0" err="1" smtClean="0"/>
              <a:t>ús</a:t>
            </a:r>
            <a:r>
              <a:rPr lang="cs-CZ" sz="3600" dirty="0" smtClean="0"/>
              <a:t>__ch,  trénovat </a:t>
            </a:r>
            <a:r>
              <a:rPr lang="cs-CZ" sz="3600" dirty="0" err="1" smtClean="0"/>
              <a:t>pa</a:t>
            </a:r>
            <a:r>
              <a:rPr lang="cs-CZ" sz="3600" dirty="0" smtClean="0"/>
              <a:t>__ť,  dobrý o__d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  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7629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332653"/>
            <a:ext cx="15310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Řešení.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2890" y="1196752"/>
            <a:ext cx="8235574" cy="421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dře</a:t>
            </a:r>
            <a:r>
              <a:rPr lang="cs-CZ" sz="3600" dirty="0" smtClean="0">
                <a:solidFill>
                  <a:srgbClr val="FF0000"/>
                </a:solidFill>
              </a:rPr>
              <a:t>vě</a:t>
            </a:r>
            <a:r>
              <a:rPr lang="cs-CZ" sz="3600" dirty="0" smtClean="0"/>
              <a:t>né hrá</a:t>
            </a:r>
            <a:r>
              <a:rPr lang="cs-CZ" sz="3600" dirty="0" smtClean="0">
                <a:solidFill>
                  <a:srgbClr val="FF0000"/>
                </a:solidFill>
              </a:rPr>
              <a:t>bě</a:t>
            </a:r>
            <a:r>
              <a:rPr lang="cs-CZ" sz="3600" dirty="0" smtClean="0"/>
              <a:t>,  lesní </a:t>
            </a:r>
            <a:r>
              <a:rPr lang="cs-CZ" sz="3600" dirty="0" smtClean="0">
                <a:solidFill>
                  <a:srgbClr val="FF0000"/>
                </a:solidFill>
              </a:rPr>
              <a:t>pě</a:t>
            </a:r>
            <a:r>
              <a:rPr lang="cs-CZ" sz="3600" dirty="0" smtClean="0"/>
              <a:t>šina,  populární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z</a:t>
            </a:r>
            <a:r>
              <a:rPr lang="cs-CZ" sz="3600" dirty="0" smtClean="0">
                <a:solidFill>
                  <a:srgbClr val="FF0000"/>
                </a:solidFill>
              </a:rPr>
              <a:t>pě</a:t>
            </a:r>
            <a:r>
              <a:rPr lang="cs-CZ" sz="3600" dirty="0" smtClean="0"/>
              <a:t>vák,  voňavé k</a:t>
            </a:r>
            <a:r>
              <a:rPr lang="cs-CZ" sz="3600" dirty="0" smtClean="0">
                <a:solidFill>
                  <a:srgbClr val="FF0000"/>
                </a:solidFill>
              </a:rPr>
              <a:t>vě</a:t>
            </a:r>
            <a:r>
              <a:rPr lang="cs-CZ" sz="3600" dirty="0" smtClean="0"/>
              <a:t>tiny,  velké </a:t>
            </a:r>
            <a:r>
              <a:rPr lang="cs-CZ" sz="3600" dirty="0" smtClean="0">
                <a:solidFill>
                  <a:srgbClr val="FF0000"/>
                </a:solidFill>
              </a:rPr>
              <a:t>mě</a:t>
            </a:r>
            <a:r>
              <a:rPr lang="cs-CZ" sz="3600" dirty="0" smtClean="0"/>
              <a:t>sto,   </a:t>
            </a:r>
            <a:r>
              <a:rPr lang="cs-CZ" sz="3600" dirty="0" smtClean="0">
                <a:solidFill>
                  <a:srgbClr val="FF0000"/>
                </a:solidFill>
              </a:rPr>
              <a:t>pě</a:t>
            </a:r>
            <a:r>
              <a:rPr lang="cs-CZ" sz="3600" dirty="0" smtClean="0"/>
              <a:t>kná vůně,  bujné hří</a:t>
            </a:r>
            <a:r>
              <a:rPr lang="cs-CZ" sz="3600" dirty="0" smtClean="0">
                <a:solidFill>
                  <a:srgbClr val="FF0000"/>
                </a:solidFill>
              </a:rPr>
              <a:t>bě</a:t>
            </a:r>
            <a:r>
              <a:rPr lang="cs-CZ" sz="3600" dirty="0" smtClean="0"/>
              <a:t>,  vařený k</a:t>
            </a:r>
            <a:r>
              <a:rPr lang="cs-CZ" sz="3600" dirty="0" smtClean="0">
                <a:solidFill>
                  <a:srgbClr val="FF0000"/>
                </a:solidFill>
              </a:rPr>
              <a:t>vě</a:t>
            </a:r>
            <a:r>
              <a:rPr lang="cs-CZ" sz="3600" dirty="0" smtClean="0"/>
              <a:t>ták,</a:t>
            </a:r>
          </a:p>
          <a:p>
            <a:pPr>
              <a:lnSpc>
                <a:spcPct val="150000"/>
              </a:lnSpc>
            </a:pPr>
            <a:r>
              <a:rPr lang="cs-CZ" sz="3600" dirty="0"/>
              <a:t>l</a:t>
            </a:r>
            <a:r>
              <a:rPr lang="cs-CZ" sz="3600" dirty="0" smtClean="0"/>
              <a:t>éčivý pod</a:t>
            </a:r>
            <a:r>
              <a:rPr lang="cs-CZ" sz="3600" dirty="0" smtClean="0">
                <a:solidFill>
                  <a:srgbClr val="FF0000"/>
                </a:solidFill>
              </a:rPr>
              <a:t>bě</a:t>
            </a:r>
            <a:r>
              <a:rPr lang="cs-CZ" sz="3600" dirty="0" smtClean="0"/>
              <a:t>l,  krásný ús</a:t>
            </a:r>
            <a:r>
              <a:rPr lang="cs-CZ" sz="3600" dirty="0" smtClean="0">
                <a:solidFill>
                  <a:srgbClr val="FF0000"/>
                </a:solidFill>
              </a:rPr>
              <a:t>mě</a:t>
            </a:r>
            <a:r>
              <a:rPr lang="cs-CZ" sz="3600" dirty="0" smtClean="0"/>
              <a:t>v,  ohromný  ús</a:t>
            </a:r>
            <a:r>
              <a:rPr lang="cs-CZ" sz="3600" dirty="0" smtClean="0">
                <a:solidFill>
                  <a:srgbClr val="FF0000"/>
                </a:solidFill>
              </a:rPr>
              <a:t>pě</a:t>
            </a:r>
            <a:r>
              <a:rPr lang="cs-CZ" sz="3600" dirty="0" smtClean="0"/>
              <a:t>ch,  trénovat pa</a:t>
            </a:r>
            <a:r>
              <a:rPr lang="cs-CZ" sz="3600" dirty="0" smtClean="0">
                <a:solidFill>
                  <a:srgbClr val="FF0000"/>
                </a:solidFill>
              </a:rPr>
              <a:t>mě</a:t>
            </a:r>
            <a:r>
              <a:rPr lang="cs-CZ" sz="3600" dirty="0" smtClean="0"/>
              <a:t>ť,  dobrý o</a:t>
            </a:r>
            <a:r>
              <a:rPr lang="cs-CZ" sz="3600" dirty="0" smtClean="0">
                <a:solidFill>
                  <a:srgbClr val="FF0000"/>
                </a:solidFill>
              </a:rPr>
              <a:t>bě</a:t>
            </a:r>
            <a:r>
              <a:rPr lang="cs-CZ" sz="3600" dirty="0" smtClean="0"/>
              <a:t>d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   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77683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1841" y="533480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45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284</Words>
  <Application>Microsoft Office PowerPoint</Application>
  <PresentationFormat>Předvádění na obrazovce (4:3)</PresentationFormat>
  <Paragraphs>55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48</cp:revision>
  <dcterms:created xsi:type="dcterms:W3CDTF">2011-04-06T13:10:17Z</dcterms:created>
  <dcterms:modified xsi:type="dcterms:W3CDTF">2013-08-20T13:19:08Z</dcterms:modified>
</cp:coreProperties>
</file>