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74" r:id="rId2"/>
    <p:sldId id="285" r:id="rId3"/>
    <p:sldId id="289" r:id="rId4"/>
    <p:sldId id="263" r:id="rId5"/>
    <p:sldId id="279" r:id="rId6"/>
    <p:sldId id="288" r:id="rId7"/>
    <p:sldId id="28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CED6"/>
    <a:srgbClr val="FFFFFF"/>
    <a:srgbClr val="21EBB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71" autoAdjust="0"/>
  </p:normalViewPr>
  <p:slideViewPr>
    <p:cSldViewPr>
      <p:cViewPr>
        <p:scale>
          <a:sx n="50" d="100"/>
          <a:sy n="50" d="100"/>
        </p:scale>
        <p:origin x="-1267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D3C1A-0A47-43C9-AC28-AB493715394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244DF-F9B3-4873-BB95-919C4BD5B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61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010B-4897-4D8D-9443-96292A5EBAE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4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jpeg"/><Relationship Id="rId12" Type="http://schemas.openxmlformats.org/officeDocument/2006/relationships/image" Target="../media/image12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11" Type="http://schemas.openxmlformats.org/officeDocument/2006/relationships/image" Target="../media/image23.png"/><Relationship Id="rId5" Type="http://schemas.openxmlformats.org/officeDocument/2006/relationships/image" Target="../media/image18.WMF"/><Relationship Id="rId10" Type="http://schemas.openxmlformats.org/officeDocument/2006/relationships/image" Target="../media/image4.PNG"/><Relationship Id="rId4" Type="http://schemas.openxmlformats.org/officeDocument/2006/relationships/image" Target="../media/image17.WMF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2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9000"/>
            <a:duotone>
              <a:prstClr val="black"/>
              <a:schemeClr val="tx2">
                <a:tint val="45000"/>
                <a:satMod val="400000"/>
              </a:schemeClr>
            </a:duotone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2730888"/>
            <a:ext cx="7659235" cy="378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MŠ Kateřinice, okres Vsetín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VY_32_INOVACE_04_05_Český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Vzdělávací oblast: Jazyk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jazyková komunikace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 ročník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Český jazyk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Jazyková výchova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Mgr.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obsahuje úkoly na určování pozice hlásky A, vyznačování písmen ve slovech, zjišťování počtu slabik, procvičuje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rozlišování krátkých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dlouhých slabik.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403648" y="2108376"/>
            <a:ext cx="6332375" cy="648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Hláska a písmeno A - procvičování</a:t>
            </a:r>
          </a:p>
          <a:p>
            <a:pPr algn="ctr"/>
            <a:endParaRPr lang="cs-CZ" sz="3200" b="1" dirty="0" smtClean="0"/>
          </a:p>
          <a:p>
            <a:pPr algn="ctr"/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11498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8315" y="274580"/>
            <a:ext cx="727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Pojmenuj obrázky a vyznač ve slovech písmena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A, a.  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386585" y="678393"/>
            <a:ext cx="13019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A, a, á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794020" y="2561937"/>
            <a:ext cx="15808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ananas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3110518" y="5500896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35871" y="4909960"/>
            <a:ext cx="1701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AUTO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687515" y="2814596"/>
            <a:ext cx="13981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anděl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263170" y="4788970"/>
            <a:ext cx="16946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lopatka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6" name="Obrázek 20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4882" r="-1579" b="14478"/>
          <a:stretch/>
        </p:blipFill>
        <p:spPr>
          <a:xfrm>
            <a:off x="6361403" y="3936911"/>
            <a:ext cx="2050365" cy="1224000"/>
          </a:xfrm>
          <a:prstGeom prst="rect">
            <a:avLst/>
          </a:prstGeom>
        </p:spPr>
      </p:pic>
      <p:sp>
        <p:nvSpPr>
          <p:cNvPr id="75" name="TextovéPole 74"/>
          <p:cNvSpPr txBox="1"/>
          <p:nvPr/>
        </p:nvSpPr>
        <p:spPr>
          <a:xfrm>
            <a:off x="826447" y="5406076"/>
            <a:ext cx="15520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jahoda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461" y="918507"/>
            <a:ext cx="1728000" cy="1728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2849" y="1263168"/>
            <a:ext cx="1825354" cy="144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0561" y="3394478"/>
            <a:ext cx="1169279" cy="1296000"/>
          </a:xfrm>
          <a:prstGeom prst="rect">
            <a:avLst/>
          </a:prstGeom>
        </p:spPr>
      </p:pic>
      <p:pic>
        <p:nvPicPr>
          <p:cNvPr id="38" name="Picture 3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4461" y="4276708"/>
            <a:ext cx="1008000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11016" y="3954423"/>
            <a:ext cx="1395856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4658042" y="5843668"/>
            <a:ext cx="15231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anténa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Public\Pictures\MC900424182 chl. s trojkol.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7813" y="1031564"/>
            <a:ext cx="1635125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ovéPole 42"/>
          <p:cNvSpPr txBox="1"/>
          <p:nvPr/>
        </p:nvSpPr>
        <p:spPr>
          <a:xfrm>
            <a:off x="3653744" y="2959861"/>
            <a:ext cx="11256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Aleš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7094" y="1613823"/>
            <a:ext cx="1191672" cy="1656000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5182224" y="3291787"/>
            <a:ext cx="9989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čáp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620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8315" y="274580"/>
            <a:ext cx="140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Kontrola.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794020" y="2561937"/>
            <a:ext cx="15808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3110518" y="5500896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35871" y="4909960"/>
            <a:ext cx="1701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UTO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13628" y="2434193"/>
            <a:ext cx="13981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nděl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43491" y="4669899"/>
            <a:ext cx="18385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lop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tk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6" name="Obrázek 20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4882" r="-1579" b="14478"/>
          <a:stretch/>
        </p:blipFill>
        <p:spPr>
          <a:xfrm>
            <a:off x="6361403" y="3936911"/>
            <a:ext cx="2050365" cy="1224000"/>
          </a:xfrm>
          <a:prstGeom prst="rect">
            <a:avLst/>
          </a:prstGeom>
        </p:spPr>
      </p:pic>
      <p:sp>
        <p:nvSpPr>
          <p:cNvPr id="75" name="TextovéPole 74"/>
          <p:cNvSpPr txBox="1"/>
          <p:nvPr/>
        </p:nvSpPr>
        <p:spPr>
          <a:xfrm>
            <a:off x="826447" y="5377785"/>
            <a:ext cx="15484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hod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643" y="947764"/>
            <a:ext cx="1548000" cy="1548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7043" y="879597"/>
            <a:ext cx="1825354" cy="144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1864" y="3144911"/>
            <a:ext cx="1201759" cy="1332000"/>
          </a:xfrm>
          <a:prstGeom prst="rect">
            <a:avLst/>
          </a:prstGeom>
        </p:spPr>
      </p:pic>
      <p:pic>
        <p:nvPicPr>
          <p:cNvPr id="38" name="Picture 3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4315" y="4405960"/>
            <a:ext cx="1008000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82045" y="3840114"/>
            <a:ext cx="1370007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4658042" y="5843668"/>
            <a:ext cx="15231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ntén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Public\Pictures\MC900424182 chl. s trojkol.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7777" y="717597"/>
            <a:ext cx="1555581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ovéPole 42"/>
          <p:cNvSpPr txBox="1"/>
          <p:nvPr/>
        </p:nvSpPr>
        <p:spPr>
          <a:xfrm>
            <a:off x="3669328" y="2790968"/>
            <a:ext cx="11256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leš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2897" y="1491597"/>
            <a:ext cx="1191672" cy="1656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958843" y="3269823"/>
            <a:ext cx="89639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4182079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8767946"/>
              </p:ext>
            </p:extLst>
          </p:nvPr>
        </p:nvGraphicFramePr>
        <p:xfrm>
          <a:off x="2185246" y="1993071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9039340"/>
              </p:ext>
            </p:extLst>
          </p:nvPr>
        </p:nvGraphicFramePr>
        <p:xfrm>
          <a:off x="2216078" y="5493191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5" name="Tabulka 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2418708"/>
              </p:ext>
            </p:extLst>
          </p:nvPr>
        </p:nvGraphicFramePr>
        <p:xfrm>
          <a:off x="6588224" y="3774398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7917314"/>
              </p:ext>
            </p:extLst>
          </p:nvPr>
        </p:nvGraphicFramePr>
        <p:xfrm>
          <a:off x="2161206" y="3774398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9737563"/>
              </p:ext>
            </p:extLst>
          </p:nvPr>
        </p:nvGraphicFramePr>
        <p:xfrm>
          <a:off x="6616101" y="5517232"/>
          <a:ext cx="1906468" cy="6099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0994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8174092"/>
              </p:ext>
            </p:extLst>
          </p:nvPr>
        </p:nvGraphicFramePr>
        <p:xfrm>
          <a:off x="6483595" y="2069518"/>
          <a:ext cx="1906468" cy="698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9815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718608" y="107434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75920" y="292608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43437" y="482742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68863" y="109930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00983" y="295859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30672" y="482455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878596"/>
            <a:ext cx="777176" cy="108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59"/>
          <a:stretch/>
        </p:blipFill>
        <p:spPr>
          <a:xfrm>
            <a:off x="4825755" y="5055388"/>
            <a:ext cx="1654306" cy="1296000"/>
          </a:xfrm>
          <a:prstGeom prst="rect">
            <a:avLst/>
          </a:prstGeom>
        </p:spPr>
      </p:pic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3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7230" y="1411744"/>
            <a:ext cx="1163215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Public\Pictures\MC900333994 ALTÁN-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870" y="3387754"/>
            <a:ext cx="1354646" cy="14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7576" y="4947388"/>
            <a:ext cx="1440268" cy="14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4" y="3200884"/>
            <a:ext cx="1801368" cy="1746504"/>
          </a:xfrm>
          <a:prstGeom prst="rect">
            <a:avLst/>
          </a:prstGeom>
        </p:spPr>
      </p:pic>
      <p:sp>
        <p:nvSpPr>
          <p:cNvPr id="25" name="Obdélník 24"/>
          <p:cNvSpPr/>
          <p:nvPr/>
        </p:nvSpPr>
        <p:spPr>
          <a:xfrm>
            <a:off x="436038" y="226974"/>
            <a:ext cx="84749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Pojmenuj obrázek. Vytleskej slovo a v rámečku označ počet slabik. </a:t>
            </a:r>
          </a:p>
        </p:txBody>
      </p:sp>
    </p:spTree>
    <p:extLst>
      <p:ext uri="{BB962C8B-B14F-4D97-AF65-F5344CB8AC3E}">
        <p14:creationId xmlns:p14="http://schemas.microsoft.com/office/powerpoint/2010/main" val="343353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6" y="832803"/>
            <a:ext cx="766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200" dirty="0" smtClean="0"/>
              <a:t>KRÁTKÉ SLABIKY                                          DLOUHÉ SLABIKY </a:t>
            </a:r>
          </a:p>
        </p:txBody>
      </p:sp>
      <p:sp>
        <p:nvSpPr>
          <p:cNvPr id="132" name="Ovál 131"/>
          <p:cNvSpPr/>
          <p:nvPr/>
        </p:nvSpPr>
        <p:spPr>
          <a:xfrm>
            <a:off x="2862488" y="998721"/>
            <a:ext cx="180000" cy="180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bdélník 132"/>
          <p:cNvSpPr/>
          <p:nvPr/>
        </p:nvSpPr>
        <p:spPr>
          <a:xfrm>
            <a:off x="7455846" y="1069426"/>
            <a:ext cx="324000" cy="7887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745274" y="388279"/>
            <a:ext cx="184731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200" dirty="0"/>
          </a:p>
        </p:txBody>
      </p:sp>
      <p:pic>
        <p:nvPicPr>
          <p:cNvPr id="1027" name="Picture 3" descr="C:\Users\q98ew7\Obrázky\- .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433" y="5669158"/>
            <a:ext cx="633413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6" descr="C:\Users\q98ew7\Obrázky\ČÁR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987" y="4192467"/>
            <a:ext cx="341313" cy="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47" name="Picture 9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7624" y="5317871"/>
            <a:ext cx="1459213" cy="7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Šipka doprava 24"/>
          <p:cNvSpPr/>
          <p:nvPr/>
        </p:nvSpPr>
        <p:spPr>
          <a:xfrm>
            <a:off x="544146" y="1318489"/>
            <a:ext cx="978408" cy="4846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Picture 3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4914" y="5497785"/>
            <a:ext cx="1306816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49551" y="3580467"/>
            <a:ext cx="1486283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009" y="3770281"/>
            <a:ext cx="1688452" cy="133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1" name="Picture 2" descr="C:\Users\q98ew7\Obrázky\TEČKY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043" y="4281830"/>
            <a:ext cx="9747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9" descr="C:\Users\Public\Pictures\. .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9945" y="5692275"/>
            <a:ext cx="5175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2406" y="1803121"/>
            <a:ext cx="1404000" cy="140400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4053" y="2533316"/>
            <a:ext cx="841179" cy="201151"/>
          </a:xfrm>
          <a:prstGeom prst="rect">
            <a:avLst/>
          </a:prstGeom>
        </p:spPr>
      </p:pic>
      <p:grpSp>
        <p:nvGrpSpPr>
          <p:cNvPr id="37" name="Skupina 36"/>
          <p:cNvGrpSpPr/>
          <p:nvPr/>
        </p:nvGrpSpPr>
        <p:grpSpPr>
          <a:xfrm>
            <a:off x="2937582" y="2453891"/>
            <a:ext cx="662250" cy="180000"/>
            <a:chOff x="1691680" y="2160052"/>
            <a:chExt cx="662250" cy="180000"/>
          </a:xfrm>
        </p:grpSpPr>
        <p:sp>
          <p:nvSpPr>
            <p:cNvPr id="38" name="Ovál 37"/>
            <p:cNvSpPr/>
            <p:nvPr/>
          </p:nvSpPr>
          <p:spPr>
            <a:xfrm>
              <a:off x="1691680" y="2160052"/>
              <a:ext cx="180000" cy="1800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2029930" y="2210616"/>
              <a:ext cx="324000" cy="78873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50" name="Picture 2" descr="C:\Users\Public\Pictures\MC900333994 ALTÁN-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55" y="1888467"/>
            <a:ext cx="1632526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981012" y="395716"/>
            <a:ext cx="64151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Vyslov slova po slabikách a znázorni délku slabik.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6530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7669334" y="699941"/>
            <a:ext cx="8691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A,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1129802"/>
              </p:ext>
            </p:extLst>
          </p:nvPr>
        </p:nvGraphicFramePr>
        <p:xfrm>
          <a:off x="3060350" y="1772816"/>
          <a:ext cx="3240000" cy="611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  <a:gridCol w="540000"/>
              </a:tblGrid>
              <a:tr h="6116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2085633"/>
              </p:ext>
            </p:extLst>
          </p:nvPr>
        </p:nvGraphicFramePr>
        <p:xfrm>
          <a:off x="6246645" y="3737586"/>
          <a:ext cx="216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32" name="Obdélník 1031"/>
          <p:cNvSpPr/>
          <p:nvPr/>
        </p:nvSpPr>
        <p:spPr>
          <a:xfrm>
            <a:off x="862968" y="161331"/>
            <a:ext cx="76347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Vyslov slova po slabikách. Vyznač v mřížce písmeno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tam,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kde slyšíš hlásku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8" name="Obdélník 137"/>
          <p:cNvSpPr/>
          <p:nvPr/>
        </p:nvSpPr>
        <p:spPr>
          <a:xfrm>
            <a:off x="5275534" y="1797235"/>
            <a:ext cx="444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808030" y="3839484"/>
            <a:ext cx="444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" name="Picture 9" descr="C:\Users\q98ew7\Obrázky\Obrázek1 H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47" y="3615094"/>
            <a:ext cx="1722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3540384" y="3721874"/>
            <a:ext cx="444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096031" y="1803121"/>
            <a:ext cx="444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" name="Picture 3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35956" y="5187362"/>
            <a:ext cx="1008000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Public\Pictures\MC900290480 maso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479" y="3327094"/>
            <a:ext cx="1512376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5058301"/>
              </p:ext>
            </p:extLst>
          </p:nvPr>
        </p:nvGraphicFramePr>
        <p:xfrm>
          <a:off x="1829876" y="3687622"/>
          <a:ext cx="216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6" name="Obdélník 35"/>
          <p:cNvSpPr/>
          <p:nvPr/>
        </p:nvSpPr>
        <p:spPr>
          <a:xfrm>
            <a:off x="3540383" y="3721874"/>
            <a:ext cx="444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5956" y="1474846"/>
            <a:ext cx="1404000" cy="1404000"/>
          </a:xfrm>
          <a:prstGeom prst="rect">
            <a:avLst/>
          </a:prstGeom>
        </p:spPr>
      </p:pic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5104792"/>
              </p:ext>
            </p:extLst>
          </p:nvPr>
        </p:nvGraphicFramePr>
        <p:xfrm>
          <a:off x="3908330" y="5438376"/>
          <a:ext cx="324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3" name="Obdélník 42"/>
          <p:cNvSpPr/>
          <p:nvPr/>
        </p:nvSpPr>
        <p:spPr>
          <a:xfrm>
            <a:off x="4485306" y="5465250"/>
            <a:ext cx="444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686677" y="5460938"/>
            <a:ext cx="444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154780" y="1803121"/>
            <a:ext cx="444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544146" y="1318489"/>
            <a:ext cx="978408" cy="4846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586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" grpId="0"/>
      <p:bldP spid="45" grpId="0"/>
      <p:bldP spid="23" grpId="0"/>
      <p:bldP spid="36" grpId="0"/>
      <p:bldP spid="43" grpId="0"/>
      <p:bldP spid="41" grpId="0"/>
      <p:bldP spid="42" grpId="0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3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656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2081</TotalTime>
  <Words>211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348</cp:revision>
  <dcterms:created xsi:type="dcterms:W3CDTF">2012-02-24T12:40:18Z</dcterms:created>
  <dcterms:modified xsi:type="dcterms:W3CDTF">2013-09-23T13:49:36Z</dcterms:modified>
</cp:coreProperties>
</file>