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74" r:id="rId2"/>
    <p:sldId id="296" r:id="rId3"/>
    <p:sldId id="297" r:id="rId4"/>
    <p:sldId id="295" r:id="rId5"/>
    <p:sldId id="28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1EBB6"/>
    <a:srgbClr val="36CED6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871" autoAdjust="0"/>
  </p:normalViewPr>
  <p:slideViewPr>
    <p:cSldViewPr>
      <p:cViewPr>
        <p:scale>
          <a:sx n="70" d="100"/>
          <a:sy n="70" d="100"/>
        </p:scale>
        <p:origin x="-691" y="7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ED3C1A-0A47-43C9-AC28-AB4937153941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F244DF-F9B3-4873-BB95-919C4BD5B74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46154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4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2A010B-4897-4D8D-9443-96292A5EBAED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DD48F-7555-451C-90D1-FD67CA79EC1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png"/><Relationship Id="rId7" Type="http://schemas.openxmlformats.org/officeDocument/2006/relationships/image" Target="../media/image12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wmf"/><Relationship Id="rId5" Type="http://schemas.openxmlformats.org/officeDocument/2006/relationships/image" Target="../media/image10.png"/><Relationship Id="rId4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wmf"/><Relationship Id="rId13" Type="http://schemas.openxmlformats.org/officeDocument/2006/relationships/image" Target="../media/image24.wmf"/><Relationship Id="rId3" Type="http://schemas.openxmlformats.org/officeDocument/2006/relationships/image" Target="../media/image15.wmf"/><Relationship Id="rId7" Type="http://schemas.openxmlformats.org/officeDocument/2006/relationships/image" Target="../media/image18.png"/><Relationship Id="rId12" Type="http://schemas.openxmlformats.org/officeDocument/2006/relationships/image" Target="../media/image23.wmf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wmf"/><Relationship Id="rId11" Type="http://schemas.openxmlformats.org/officeDocument/2006/relationships/image" Target="../media/image22.wmf"/><Relationship Id="rId5" Type="http://schemas.openxmlformats.org/officeDocument/2006/relationships/image" Target="../media/image17.wmf"/><Relationship Id="rId15" Type="http://schemas.openxmlformats.org/officeDocument/2006/relationships/image" Target="../media/image2.jpeg"/><Relationship Id="rId10" Type="http://schemas.openxmlformats.org/officeDocument/2006/relationships/image" Target="../media/image21.wmf"/><Relationship Id="rId4" Type="http://schemas.openxmlformats.org/officeDocument/2006/relationships/image" Target="../media/image16.png"/><Relationship Id="rId9" Type="http://schemas.openxmlformats.org/officeDocument/2006/relationships/image" Target="../media/image20.png"/><Relationship Id="rId14" Type="http://schemas.openxmlformats.org/officeDocument/2006/relationships/image" Target="../media/image25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404664"/>
            <a:ext cx="4781680" cy="104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331640" y="2996952"/>
            <a:ext cx="6951864" cy="3204000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ZŠ </a:t>
            </a:r>
            <a:r>
              <a:rPr lang="cs-CZ" sz="2000" dirty="0"/>
              <a:t>a MŠ Kateřinice, okres Vsetín</a:t>
            </a:r>
          </a:p>
          <a:p>
            <a:pPr>
              <a:defRPr/>
            </a:pPr>
            <a:r>
              <a:rPr lang="cs-CZ" sz="2000" dirty="0"/>
              <a:t>projekt č. CZ.1.07/1.4.00/21.1314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sz="2000" b="1" dirty="0"/>
              <a:t>Č. </a:t>
            </a:r>
            <a:r>
              <a:rPr lang="cs-CZ" sz="2000" b="1" dirty="0" err="1"/>
              <a:t>DUMu</a:t>
            </a:r>
            <a:r>
              <a:rPr lang="cs-CZ" sz="2000" b="1" dirty="0"/>
              <a:t> </a:t>
            </a:r>
            <a:r>
              <a:rPr lang="cs-CZ" sz="2000" b="1" dirty="0" smtClean="0"/>
              <a:t>VY_32_INOVACE_04_07_Český </a:t>
            </a:r>
            <a:r>
              <a:rPr lang="cs-CZ" sz="2000" b="1" dirty="0"/>
              <a:t>jazyk</a:t>
            </a:r>
          </a:p>
          <a:p>
            <a:pPr fontAlgn="ctr"/>
            <a:r>
              <a:rPr lang="cs-CZ" sz="2000" dirty="0"/>
              <a:t>Vzdělávací oblast: Jazyk a </a:t>
            </a:r>
            <a:r>
              <a:rPr lang="cs-CZ" sz="2000" dirty="0" smtClean="0"/>
              <a:t>jazyková komunikace </a:t>
            </a:r>
            <a:r>
              <a:rPr lang="cs-CZ" sz="2000" dirty="0"/>
              <a:t>- </a:t>
            </a:r>
            <a:r>
              <a:rPr lang="cs-CZ" sz="2000" dirty="0" smtClean="0"/>
              <a:t>1. ročník</a:t>
            </a:r>
          </a:p>
          <a:p>
            <a:pPr fontAlgn="ctr"/>
            <a:r>
              <a:rPr lang="cs-CZ" sz="2000" dirty="0" smtClean="0"/>
              <a:t>Předmět: Český jazyk</a:t>
            </a:r>
          </a:p>
          <a:p>
            <a:pPr fontAlgn="ctr"/>
            <a:r>
              <a:rPr lang="cs-CZ" sz="2000" dirty="0" smtClean="0"/>
              <a:t>Tematický okruh: Jazyková výchova</a:t>
            </a:r>
            <a:endParaRPr lang="cs-CZ" sz="2000" dirty="0"/>
          </a:p>
          <a:p>
            <a:pPr fontAlgn="ctr"/>
            <a:endParaRPr lang="cs-CZ" sz="2000" dirty="0"/>
          </a:p>
          <a:p>
            <a:r>
              <a:rPr lang="cs-CZ" sz="2000" dirty="0"/>
              <a:t>Autor: Mgr. Bronislava </a:t>
            </a:r>
            <a:r>
              <a:rPr lang="cs-CZ" sz="2000" dirty="0" err="1"/>
              <a:t>Uličníková</a:t>
            </a:r>
            <a:endParaRPr lang="cs-CZ" sz="2000" dirty="0"/>
          </a:p>
          <a:p>
            <a:r>
              <a:rPr lang="cs-CZ" sz="2000" dirty="0" smtClean="0"/>
              <a:t>Anotace: </a:t>
            </a:r>
            <a:r>
              <a:rPr lang="cs-CZ" sz="2000" dirty="0"/>
              <a:t>Prezentace rozvíjí  </a:t>
            </a:r>
            <a:r>
              <a:rPr lang="cs-CZ" sz="2000" dirty="0" smtClean="0"/>
              <a:t>sluchové postřehování hlásek M, L                   ve slovech.</a:t>
            </a:r>
          </a:p>
          <a:p>
            <a:pPr algn="ctr" fontAlgn="ctr"/>
            <a:endParaRPr lang="cs-CZ" sz="2000" dirty="0" smtClean="0"/>
          </a:p>
          <a:p>
            <a:pPr algn="ctr" fontAlgn="ctr"/>
            <a:endParaRPr lang="cs-CZ" sz="2000" dirty="0" smtClean="0"/>
          </a:p>
          <a:p>
            <a:pPr algn="ctr" fontAlgn="ctr"/>
            <a:endParaRPr lang="cs-CZ" sz="2000" dirty="0" smtClean="0"/>
          </a:p>
          <a:p>
            <a:pPr algn="ctr" fontAlgn="ctr"/>
            <a:endParaRPr lang="cs-CZ" sz="2000" dirty="0"/>
          </a:p>
        </p:txBody>
      </p:sp>
      <p:sp>
        <p:nvSpPr>
          <p:cNvPr id="2" name="Obdélník 1"/>
          <p:cNvSpPr/>
          <p:nvPr/>
        </p:nvSpPr>
        <p:spPr>
          <a:xfrm>
            <a:off x="4472808" y="2078040"/>
            <a:ext cx="184730" cy="107721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endParaRPr lang="cs-CZ" sz="3200" b="1" dirty="0" smtClean="0"/>
          </a:p>
          <a:p>
            <a:pPr algn="ctr"/>
            <a:endParaRPr lang="cs-CZ" sz="3200" b="1" dirty="0"/>
          </a:p>
        </p:txBody>
      </p:sp>
      <p:sp>
        <p:nvSpPr>
          <p:cNvPr id="4" name="Obdélník 3"/>
          <p:cNvSpPr/>
          <p:nvPr/>
        </p:nvSpPr>
        <p:spPr>
          <a:xfrm>
            <a:off x="1763688" y="2174842"/>
            <a:ext cx="523245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defRPr/>
            </a:pP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Sluchové rozlišování hlásek M, L</a:t>
            </a:r>
          </a:p>
        </p:txBody>
      </p:sp>
    </p:spTree>
    <p:extLst>
      <p:ext uri="{BB962C8B-B14F-4D97-AF65-F5344CB8AC3E}">
        <p14:creationId xmlns:p14="http://schemas.microsoft.com/office/powerpoint/2010/main" val="3114988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00802" y="594266"/>
            <a:ext cx="8630889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Zařaď obrázky podle toho, kde ve slově slyšíš hlásku </a:t>
            </a:r>
            <a:r>
              <a:rPr lang="cs-CZ" sz="3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 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944" y="1246810"/>
            <a:ext cx="2268000" cy="612934"/>
          </a:xfrm>
          <a:prstGeom prst="roundRect">
            <a:avLst/>
          </a:prstGeom>
          <a:blipFill>
            <a:blip r:embed="rId2" cstate="print">
              <a:duotone>
                <a:prstClr val="black"/>
                <a:schemeClr val="accent5">
                  <a:tint val="45000"/>
                  <a:satMod val="400000"/>
                </a:schemeClr>
              </a:duotone>
            </a:blip>
            <a:tile tx="0" ty="0" sx="100000" sy="100000" flip="none" algn="tl"/>
          </a:blipFill>
          <a:ln>
            <a:solidFill>
              <a:schemeClr val="accent5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000" dirty="0" smtClean="0"/>
              <a:t>NA ZAČÁTKU </a:t>
            </a:r>
            <a:endParaRPr lang="cs-CZ" sz="3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569422" y="1246810"/>
            <a:ext cx="2268000" cy="612934"/>
          </a:xfrm>
          <a:prstGeom prst="roundRect">
            <a:avLst/>
          </a:prstGeom>
          <a:blipFill>
            <a:blip r:embed="rId2" cstate="print">
              <a:duotone>
                <a:prstClr val="black"/>
                <a:schemeClr val="accent2">
                  <a:tint val="45000"/>
                  <a:satMod val="400000"/>
                </a:schemeClr>
              </a:duotone>
            </a:blip>
            <a:tile tx="0" ty="0" sx="100000" sy="100000" flip="none" algn="tl"/>
          </a:blipFill>
          <a:ln>
            <a:solidFill>
              <a:schemeClr val="accent5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000" dirty="0" smtClean="0"/>
              <a:t>UPROSTŘED</a:t>
            </a:r>
            <a:endParaRPr lang="cs-CZ" sz="3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372200" y="1230806"/>
            <a:ext cx="2268000" cy="612934"/>
          </a:xfrm>
          <a:prstGeom prst="roundRect">
            <a:avLst/>
          </a:prstGeom>
          <a:blipFill>
            <a:blip r:embed="rId2" cstate="print">
              <a:duotone>
                <a:prstClr val="black"/>
                <a:schemeClr val="accent4">
                  <a:tint val="45000"/>
                  <a:satMod val="400000"/>
                </a:schemeClr>
              </a:duotone>
            </a:blip>
            <a:tile tx="0" ty="0" sx="100000" sy="100000" flip="none" algn="tl"/>
          </a:blipFill>
          <a:ln>
            <a:solidFill>
              <a:schemeClr val="accent5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000" dirty="0"/>
              <a:t>NA KONCI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777" y="4815864"/>
            <a:ext cx="1368000" cy="136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4288" y="4611376"/>
            <a:ext cx="1620000" cy="1620000"/>
          </a:xfrm>
          <a:prstGeom prst="rect">
            <a:avLst/>
          </a:prstGeom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</p:pic>
      <p:pic>
        <p:nvPicPr>
          <p:cNvPr id="3082" name="Picture 10" descr="C:\Users\Public\Pictures\MC900441738 dům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2272" y="4273720"/>
            <a:ext cx="2088000" cy="20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2" y="4881376"/>
            <a:ext cx="1535912" cy="1080000"/>
          </a:xfrm>
          <a:prstGeom prst="rect">
            <a:avLst/>
          </a:prstGeom>
        </p:spPr>
      </p:pic>
      <p:pic>
        <p:nvPicPr>
          <p:cNvPr id="3084" name="Picture 12" descr="C:\Users\Public\Pictures\MC900441706 PALMA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8652" y="4223408"/>
            <a:ext cx="2016000" cy="20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34628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52 -0.00023 L 0.05799 -0.4069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17" y="-203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1.48148E-6 L 0.18923 -0.27315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462" y="-136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5 0 E" pathEditMode="relative" ptsTypes="">
                                      <p:cBhvr>
                                        <p:cTn id="1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1.48148E-6 L 0.14392 -0.15972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187" y="-79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7.40741E-7 L -0.32483 -0.00695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250" y="-3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76143" y="465664"/>
            <a:ext cx="8489825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Zařaď obrázky podle toho, kde ve slově slyšíš hlásku </a:t>
            </a:r>
            <a:r>
              <a:rPr lang="cs-CZ" sz="30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 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93423" y="1482911"/>
            <a:ext cx="2159637" cy="578882"/>
          </a:xfrm>
          <a:prstGeom prst="roundRect">
            <a:avLst/>
          </a:prstGeom>
          <a:blipFill>
            <a:blip r:embed="rId2" cstate="print">
              <a:duotone>
                <a:prstClr val="black"/>
                <a:schemeClr val="accent5">
                  <a:tint val="45000"/>
                  <a:satMod val="400000"/>
                </a:schemeClr>
              </a:duotone>
            </a:blip>
            <a:tile tx="0" ty="0" sx="100000" sy="100000" flip="none" algn="tl"/>
          </a:blipFill>
          <a:ln>
            <a:solidFill>
              <a:schemeClr val="accent5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NA ZAČÁTKU 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04652" y="1475703"/>
            <a:ext cx="1997543" cy="578882"/>
          </a:xfrm>
          <a:prstGeom prst="roundRect">
            <a:avLst/>
          </a:prstGeom>
          <a:blipFill>
            <a:blip r:embed="rId2" cstate="print">
              <a:duotone>
                <a:prstClr val="black"/>
                <a:schemeClr val="accent2">
                  <a:tint val="45000"/>
                  <a:satMod val="400000"/>
                </a:schemeClr>
              </a:duotone>
            </a:blip>
            <a:tile tx="0" ty="0" sx="100000" sy="100000" flip="none" algn="tl"/>
          </a:blipFill>
          <a:ln>
            <a:solidFill>
              <a:schemeClr val="accent5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UPROSTŘED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660653" y="1494225"/>
            <a:ext cx="1673595" cy="578882"/>
          </a:xfrm>
          <a:prstGeom prst="roundRect">
            <a:avLst/>
          </a:prstGeom>
          <a:blipFill>
            <a:blip r:embed="rId2" cstate="print">
              <a:duotone>
                <a:prstClr val="black"/>
                <a:schemeClr val="accent4">
                  <a:tint val="45000"/>
                  <a:satMod val="400000"/>
                </a:schemeClr>
              </a:duotone>
            </a:blip>
            <a:tile tx="0" ty="0" sx="100000" sy="100000" flip="none" algn="tl"/>
          </a:blipFill>
          <a:ln>
            <a:solidFill>
              <a:schemeClr val="accent5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/>
              <a:t>NA KONCI</a:t>
            </a:r>
          </a:p>
        </p:txBody>
      </p: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419011" y="5717986"/>
            <a:ext cx="1361801" cy="86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7107" y="4726335"/>
            <a:ext cx="1009099" cy="110250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1092" b="52559"/>
          <a:stretch/>
        </p:blipFill>
        <p:spPr>
          <a:xfrm>
            <a:off x="7165804" y="5288838"/>
            <a:ext cx="1758177" cy="1080000"/>
          </a:xfrm>
          <a:prstGeom prst="rect">
            <a:avLst/>
          </a:prstGeom>
        </p:spPr>
      </p:pic>
      <p:pic>
        <p:nvPicPr>
          <p:cNvPr id="17" name="Picture 3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125713" y="3880335"/>
            <a:ext cx="1475159" cy="169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3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780812" y="4999716"/>
            <a:ext cx="1282540" cy="12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574110" y="4837716"/>
            <a:ext cx="1591694" cy="158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Šipka doprava 11"/>
          <p:cNvSpPr/>
          <p:nvPr/>
        </p:nvSpPr>
        <p:spPr>
          <a:xfrm>
            <a:off x="387977" y="6240010"/>
            <a:ext cx="972000" cy="432000"/>
          </a:xfrm>
          <a:prstGeom prst="rightArrow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81342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4.07407E-6 L 0.37778 -0.255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889" y="-127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3.7037E-7 L 0.49653 -0.24236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826" y="-1213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7.40741E-7 L -0.11475 -0.09236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747" y="-463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1.85185E-6 L -0.2533 -0.36041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674" y="-180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3.33333E-6 L 0.12639 -0.10023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319" y="-50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1.11022E-16 L -0.31667 -0.0875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833" y="-437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Obdélník 39"/>
          <p:cNvSpPr/>
          <p:nvPr/>
        </p:nvSpPr>
        <p:spPr>
          <a:xfrm>
            <a:off x="5223094" y="1342315"/>
            <a:ext cx="3240000" cy="4500000"/>
          </a:xfrm>
          <a:prstGeom prst="rect">
            <a:avLst/>
          </a:prstGeom>
          <a:solidFill>
            <a:srgbClr val="FFC000">
              <a:alpha val="58000"/>
            </a:srgb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08926" y="1344318"/>
            <a:ext cx="3240000" cy="4500000"/>
          </a:xfrm>
          <a:prstGeom prst="rect">
            <a:avLst/>
          </a:prstGeom>
          <a:solidFill>
            <a:schemeClr val="accent6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608926" y="245592"/>
            <a:ext cx="81307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Která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hláska je společná pro slova ze skupiny obrázků?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406832" y="768812"/>
            <a:ext cx="52610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endParaRPr lang="cs-CZ" sz="3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478659" y="809865"/>
            <a:ext cx="420308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L</a:t>
            </a: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853824">
            <a:off x="5824947" y="1559323"/>
            <a:ext cx="558000" cy="11160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96354" y="4318040"/>
            <a:ext cx="1141634" cy="1404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0926" y="1683469"/>
            <a:ext cx="1188000" cy="1188000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79284" y="3049854"/>
            <a:ext cx="973640" cy="972000"/>
          </a:xfrm>
          <a:prstGeom prst="rect">
            <a:avLst/>
          </a:prstGeom>
        </p:spPr>
      </p:pic>
      <p:sp>
        <p:nvSpPr>
          <p:cNvPr id="1025" name="Obdélník 1024"/>
          <p:cNvSpPr/>
          <p:nvPr/>
        </p:nvSpPr>
        <p:spPr>
          <a:xfrm>
            <a:off x="1519737" y="6223396"/>
            <a:ext cx="5890170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Který obrázek nepatří mezi ostatní</a:t>
            </a:r>
            <a:r>
              <a:rPr lang="cs-CZ" sz="2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ve skupině?</a:t>
            </a:r>
            <a:endParaRPr lang="cs-CZ" sz="2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035171" y="1692915"/>
            <a:ext cx="864000" cy="848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Obrázek 103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16216" y="4571915"/>
            <a:ext cx="900000" cy="900000"/>
          </a:xfrm>
          <a:prstGeom prst="rect">
            <a:avLst/>
          </a:prstGeom>
        </p:spPr>
      </p:pic>
      <p:cxnSp>
        <p:nvCxnSpPr>
          <p:cNvPr id="50" name="Přímá spojnice 49"/>
          <p:cNvCxnSpPr/>
          <p:nvPr/>
        </p:nvCxnSpPr>
        <p:spPr>
          <a:xfrm flipV="1">
            <a:off x="5631226" y="4571915"/>
            <a:ext cx="983785" cy="81922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5631226" y="4599299"/>
            <a:ext cx="983785" cy="87261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26" name="Obrázek 2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5052" y="2249264"/>
            <a:ext cx="1236079" cy="936000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0363" y="3339486"/>
            <a:ext cx="1432442" cy="1048425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364627">
            <a:off x="2469937" y="3271911"/>
            <a:ext cx="798421" cy="1116000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004" y="4261525"/>
            <a:ext cx="1176603" cy="1440000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40209" y="4766035"/>
            <a:ext cx="1216067" cy="972000"/>
          </a:xfrm>
          <a:prstGeom prst="rect">
            <a:avLst/>
          </a:prstGeom>
        </p:spPr>
      </p:pic>
      <p:cxnSp>
        <p:nvCxnSpPr>
          <p:cNvPr id="54" name="Přímá spojnice 53"/>
          <p:cNvCxnSpPr/>
          <p:nvPr/>
        </p:nvCxnSpPr>
        <p:spPr>
          <a:xfrm>
            <a:off x="2515859" y="3627209"/>
            <a:ext cx="983785" cy="87261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 flipV="1">
            <a:off x="2335052" y="3689036"/>
            <a:ext cx="1117994" cy="755829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026" name="Picture 2" descr="H:\obrázky\MC900030469 labuť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2165" y="2758934"/>
            <a:ext cx="1621905" cy="11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2" name="Obdélník 41"/>
          <p:cNvSpPr/>
          <p:nvPr/>
        </p:nvSpPr>
        <p:spPr>
          <a:xfrm>
            <a:off x="5222964" y="1322810"/>
            <a:ext cx="3276000" cy="4572000"/>
          </a:xfrm>
          <a:prstGeom prst="rect">
            <a:avLst/>
          </a:prstGeom>
          <a:blipFill>
            <a:blip r:embed="rId14" cstate="print">
              <a:duotone>
                <a:prstClr val="black"/>
                <a:schemeClr val="accent5">
                  <a:tint val="45000"/>
                  <a:satMod val="400000"/>
                </a:schemeClr>
              </a:duotone>
            </a:blip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608926" y="1308318"/>
            <a:ext cx="3276000" cy="4572000"/>
          </a:xfrm>
          <a:prstGeom prst="rect">
            <a:avLst/>
          </a:prstGeom>
          <a:blipFill>
            <a:blip r:embed="rId15" cstate="print">
              <a:duotone>
                <a:prstClr val="black"/>
                <a:schemeClr val="accent1">
                  <a:tint val="45000"/>
                  <a:satMod val="400000"/>
                </a:schemeClr>
              </a:duotone>
            </a:blip>
            <a:tile tx="0" ty="0" sx="100000" sy="100000" flip="none" algn="tl"/>
          </a:blip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63412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42" grpId="0" animBg="1"/>
      <p:bldP spid="4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22369" y="650327"/>
            <a:ext cx="642646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Odkazy:</a:t>
            </a:r>
          </a:p>
          <a:p>
            <a:r>
              <a:rPr lang="cs-CZ" b="1" dirty="0">
                <a:sym typeface="Symbol"/>
              </a:rPr>
              <a:t>Obrázky dostupné na WWW: &lt;</a:t>
            </a:r>
            <a:r>
              <a:rPr lang="cs-CZ" b="1" dirty="0">
                <a:sym typeface="Symbol"/>
                <a:hlinkClick r:id="rId2"/>
              </a:rPr>
              <a:t>http://office.microsoft.com</a:t>
            </a:r>
            <a:r>
              <a:rPr lang="cs-CZ" b="1" dirty="0">
                <a:sym typeface="Symbol"/>
              </a:rPr>
              <a:t>&gt;.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437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Black Tie</Template>
  <TotalTime>2626</TotalTime>
  <Words>129</Words>
  <Application>Microsoft Office PowerPoint</Application>
  <PresentationFormat>Předvádění na obrazovce (4:3)</PresentationFormat>
  <Paragraphs>26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BU</dc:creator>
  <cp:lastModifiedBy>q98ew7</cp:lastModifiedBy>
  <cp:revision>437</cp:revision>
  <dcterms:created xsi:type="dcterms:W3CDTF">2012-02-24T12:40:18Z</dcterms:created>
  <dcterms:modified xsi:type="dcterms:W3CDTF">2013-08-20T04:40:27Z</dcterms:modified>
</cp:coreProperties>
</file>