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0" d="100"/>
          <a:sy n="130" d="100"/>
        </p:scale>
        <p:origin x="-144" y="9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FAB8-6BBE-4677-BF85-3A54D42B28F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2E213-9601-41CB-8515-3B1CEEFCF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798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FAB8-6BBE-4677-BF85-3A54D42B28F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2E213-9601-41CB-8515-3B1CEEFCF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612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FAB8-6BBE-4677-BF85-3A54D42B28F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2E213-9601-41CB-8515-3B1CEEFCF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870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FAB8-6BBE-4677-BF85-3A54D42B28F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2E213-9601-41CB-8515-3B1CEEFCF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996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FAB8-6BBE-4677-BF85-3A54D42B28F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2E213-9601-41CB-8515-3B1CEEFCF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522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FAB8-6BBE-4677-BF85-3A54D42B28F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2E213-9601-41CB-8515-3B1CEEFCF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839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FAB8-6BBE-4677-BF85-3A54D42B28F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2E213-9601-41CB-8515-3B1CEEFCF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448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FAB8-6BBE-4677-BF85-3A54D42B28F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2E213-9601-41CB-8515-3B1CEEFCF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700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FAB8-6BBE-4677-BF85-3A54D42B28F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2E213-9601-41CB-8515-3B1CEEFCF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753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FAB8-6BBE-4677-BF85-3A54D42B28F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2E213-9601-41CB-8515-3B1CEEFCF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56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FAB8-6BBE-4677-BF85-3A54D42B28F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2E213-9601-41CB-8515-3B1CEEFCF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990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E2FAB8-6BBE-4677-BF85-3A54D42B28F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82E213-9601-41CB-8515-3B1CEEFCF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367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znam.cz/" TargetMode="External"/><Relationship Id="rId2" Type="http://schemas.openxmlformats.org/officeDocument/2006/relationships/hyperlink" Target="http://www.hp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zssumvald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Mozilla_Firefox_3.5_logo_256.png" TargetMode="External"/><Relationship Id="rId2" Type="http://schemas.openxmlformats.org/officeDocument/2006/relationships/hyperlink" Target="http://en.wikipedia.org/wiki/File:Apple_Safari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Opera_O.svg" TargetMode="External"/><Relationship Id="rId5" Type="http://schemas.openxmlformats.org/officeDocument/2006/relationships/hyperlink" Target="http://en.wikipedia.org/wiki/File:Google_Chrome_icon_(2011).svg" TargetMode="External"/><Relationship Id="rId4" Type="http://schemas.openxmlformats.org/officeDocument/2006/relationships/hyperlink" Target="http://en.wikipedia.org/wiki/File:Internet_Explorer_10_logo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7377245"/>
              </p:ext>
            </p:extLst>
          </p:nvPr>
        </p:nvGraphicFramePr>
        <p:xfrm>
          <a:off x="1331913" y="3933825"/>
          <a:ext cx="6477000" cy="151130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smtClean="0">
                          <a:effectLst/>
                          <a:latin typeface="Times New Roman"/>
                          <a:ea typeface="Times New Roman"/>
                        </a:rPr>
                        <a:t>VY_32_INOVACE_INF_18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Internetový prohlížeč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 prohlížeči Internetu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609976"/>
              </p:ext>
            </p:extLst>
          </p:nvPr>
        </p:nvGraphicFramePr>
        <p:xfrm>
          <a:off x="1303020" y="1988840"/>
          <a:ext cx="6472555" cy="1645920"/>
        </p:xfrm>
        <a:graphic>
          <a:graphicData uri="http://schemas.openxmlformats.org/drawingml/2006/table">
            <a:tbl>
              <a:tblPr firstRow="1" firstCol="1" bandRow="1"/>
              <a:tblGrid>
                <a:gridCol w="1910715"/>
                <a:gridCol w="456184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Základní škola Šumvald, okres Olomouc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CZ.1.07/1.4.00/21.2534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šablony klíčové aktivity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Číslo šablony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III/2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Vzdělávací oblast/obor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Informační a komunikační technologie/ Informační a komunikační technologie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Tematický okruh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Internet</a:t>
                      </a:r>
                      <a:endParaRPr lang="cs-CZ" sz="12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Označení sady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VY_32_INOVACE_INF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3485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INTERNETOVÝ PROHLÍŽEČ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Informatika 5. ročník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531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69269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Aby uživatel viděl na svém počítači www stránku tak, jak ji naprogramoval autor, musí mít k dispozici program, který dokáže rozkódovat jazyk, ve kterém byla www stránka vytvořena. Takových programů existuje několik, na následující stránce jsou ty nejpoužívanější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995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244" y="116632"/>
            <a:ext cx="129614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6320" y="2708920"/>
            <a:ext cx="1193068" cy="1193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5632" y="1412776"/>
            <a:ext cx="1243756" cy="12437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4357" y="5168031"/>
            <a:ext cx="1457672" cy="145767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899592" y="188640"/>
            <a:ext cx="3744416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rgbClr val="C00000"/>
                </a:solidFill>
              </a:rPr>
              <a:t>Mozilla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</a:rPr>
              <a:t>Firefox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99592" y="1484784"/>
            <a:ext cx="3744416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Google Chrome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2780928"/>
            <a:ext cx="3744416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Internet Explorer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99592" y="5357137"/>
            <a:ext cx="3744416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Safari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99592" y="4005064"/>
            <a:ext cx="3744416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Opera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357" y="4077072"/>
            <a:ext cx="1225031" cy="1028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2412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naší školní počítačové síti je používán nejvíce webový prohlížeč </a:t>
            </a:r>
            <a:r>
              <a:rPr lang="cs-CZ" b="1" dirty="0" smtClean="0"/>
              <a:t>Internet Explorer</a:t>
            </a:r>
          </a:p>
          <a:p>
            <a:pPr marL="0" indent="0">
              <a:buNone/>
            </a:pPr>
            <a:r>
              <a:rPr lang="cs-CZ" dirty="0" smtClean="0"/>
              <a:t>Podle posledních výsledků NSS </a:t>
            </a:r>
            <a:r>
              <a:rPr lang="cs-CZ" dirty="0" err="1" smtClean="0"/>
              <a:t>Lab</a:t>
            </a:r>
            <a:r>
              <a:rPr lang="cs-CZ" dirty="0" smtClean="0"/>
              <a:t> je to prohlížeč, který je nejlépe vybaven schopnostmi </a:t>
            </a:r>
            <a:r>
              <a:rPr lang="cs-CZ" dirty="0" err="1" smtClean="0"/>
              <a:t>odfiltrovávat</a:t>
            </a:r>
            <a:r>
              <a:rPr lang="cs-CZ" dirty="0" smtClean="0"/>
              <a:t> www stránky se škodlivým programovým kódem (</a:t>
            </a:r>
            <a:r>
              <a:rPr lang="cs-CZ" dirty="0" err="1" smtClean="0"/>
              <a:t>malware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803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16832"/>
            <a:ext cx="9156968" cy="4968552"/>
          </a:xfrm>
        </p:spPr>
      </p:pic>
      <p:sp>
        <p:nvSpPr>
          <p:cNvPr id="9" name="Obdélník 8"/>
          <p:cNvSpPr/>
          <p:nvPr/>
        </p:nvSpPr>
        <p:spPr>
          <a:xfrm>
            <a:off x="467544" y="185438"/>
            <a:ext cx="2448272" cy="7920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19872" y="185438"/>
            <a:ext cx="2448272" cy="7920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44208" y="185438"/>
            <a:ext cx="2448272" cy="7920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cxnSp>
        <p:nvCxnSpPr>
          <p:cNvPr id="15" name="Přímá spojnice se šipkou 14"/>
          <p:cNvCxnSpPr>
            <a:stCxn id="9" idx="2"/>
          </p:cNvCxnSpPr>
          <p:nvPr/>
        </p:nvCxnSpPr>
        <p:spPr>
          <a:xfrm flipH="1">
            <a:off x="1331640" y="977526"/>
            <a:ext cx="360040" cy="115533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771800" y="977526"/>
            <a:ext cx="4968552" cy="158737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691680" y="989667"/>
            <a:ext cx="2808312" cy="143122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808557" y="258316"/>
            <a:ext cx="17195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Ovládací tlačítka</a:t>
            </a:r>
          </a:p>
          <a:p>
            <a:r>
              <a:rPr lang="cs-CZ" dirty="0" smtClean="0"/>
              <a:t>Panelu příkazů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26978" y="396816"/>
            <a:ext cx="1329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Řádek adres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46418" y="364550"/>
            <a:ext cx="1595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Panel  nabídky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9231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Každý počítač na Internetu má svoji internetovou adresu. Ta může vypadat např. takto: </a:t>
            </a:r>
            <a:r>
              <a:rPr lang="cs-CZ" dirty="0" smtClean="0">
                <a:hlinkClick r:id="rId2"/>
              </a:rPr>
              <a:t>www.hp.com</a:t>
            </a:r>
            <a:r>
              <a:rPr lang="cs-CZ" dirty="0" smtClean="0"/>
              <a:t>, </a:t>
            </a:r>
            <a:r>
              <a:rPr lang="cs-CZ" dirty="0" smtClean="0">
                <a:hlinkClick r:id="rId3"/>
              </a:rPr>
              <a:t>www.seznam.cz</a:t>
            </a:r>
            <a:r>
              <a:rPr lang="cs-CZ" dirty="0" smtClean="0"/>
              <a:t>, často se před adresou objevuje zkratka http://, za adresou lomítka apod.</a:t>
            </a:r>
          </a:p>
          <a:p>
            <a:r>
              <a:rPr lang="cs-CZ" dirty="0" smtClean="0"/>
              <a:t>Podle adresy se pozná, v které zemi se počítač nachází, mluvíme o takzvaných doménách,  zkratka </a:t>
            </a:r>
            <a:r>
              <a:rPr lang="cs-CZ" dirty="0" err="1" smtClean="0"/>
              <a:t>cz</a:t>
            </a:r>
            <a:r>
              <a:rPr lang="cs-CZ" dirty="0" smtClean="0"/>
              <a:t> např. udává domény pro Českou republiku. (Německo – de, Rusko – </a:t>
            </a:r>
            <a:r>
              <a:rPr lang="cs-CZ" dirty="0" err="1" smtClean="0"/>
              <a:t>ru</a:t>
            </a:r>
            <a:r>
              <a:rPr lang="cs-CZ" dirty="0" smtClean="0"/>
              <a:t>, Velká Británie – </a:t>
            </a:r>
            <a:r>
              <a:rPr lang="cs-CZ" dirty="0" err="1" smtClean="0"/>
              <a:t>uk</a:t>
            </a:r>
            <a:r>
              <a:rPr lang="cs-CZ" dirty="0" smtClean="0"/>
              <a:t>)</a:t>
            </a:r>
          </a:p>
          <a:p>
            <a:r>
              <a:rPr lang="cs-CZ" dirty="0" smtClean="0"/>
              <a:t>Pro USA toto označení neexistuje – jejich domény neplatí pro jednotlivé státy, nejčastější doména má označení </a:t>
            </a:r>
            <a:r>
              <a:rPr lang="cs-CZ" dirty="0" err="1" smtClean="0"/>
              <a:t>com</a:t>
            </a:r>
            <a:r>
              <a:rPr lang="cs-CZ" dirty="0"/>
              <a:t> </a:t>
            </a:r>
            <a:r>
              <a:rPr lang="cs-CZ" dirty="0" smtClean="0"/>
              <a:t>pro firmy, </a:t>
            </a:r>
            <a:r>
              <a:rPr lang="cs-CZ" dirty="0" err="1" smtClean="0"/>
              <a:t>edu</a:t>
            </a:r>
            <a:r>
              <a:rPr lang="cs-CZ" dirty="0" smtClean="0"/>
              <a:t> pro školství </a:t>
            </a:r>
            <a:r>
              <a:rPr lang="cs-CZ" dirty="0" err="1" smtClean="0"/>
              <a:t>org</a:t>
            </a:r>
            <a:r>
              <a:rPr lang="cs-CZ" dirty="0" smtClean="0"/>
              <a:t> pro  organizace.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Odkaz je text, který webovému prohlížeči při- </a:t>
            </a:r>
            <a:r>
              <a:rPr lang="cs-CZ" dirty="0" err="1" smtClean="0"/>
              <a:t>kazuje</a:t>
            </a:r>
            <a:r>
              <a:rPr lang="cs-CZ" dirty="0" smtClean="0"/>
              <a:t>, kterou internetovou stránku má načíst po klepnutím myši. Zpravidla odkaz poznáme podle barvy textu (nejčastěji modrá), po najetí ukazatele myši se šipka změní na „packu“</a:t>
            </a:r>
          </a:p>
          <a:p>
            <a:pPr marL="0" indent="0">
              <a:buNone/>
            </a:pPr>
            <a:r>
              <a:rPr lang="cs-CZ" dirty="0" smtClean="0"/>
              <a:t>Tady je například </a:t>
            </a:r>
            <a:r>
              <a:rPr lang="cs-CZ" dirty="0" smtClean="0">
                <a:hlinkClick r:id="rId2"/>
              </a:rPr>
              <a:t>odkaz</a:t>
            </a:r>
            <a:r>
              <a:rPr lang="cs-CZ" dirty="0" smtClean="0"/>
              <a:t> na stránku školy.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708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Pavel Navrátil, S počítačem na základní škole, 2. vydání, </a:t>
            </a:r>
            <a:r>
              <a:rPr lang="cs-CZ" dirty="0" err="1" smtClean="0"/>
              <a:t>Computer</a:t>
            </a:r>
            <a:r>
              <a:rPr lang="cs-CZ" dirty="0" smtClean="0"/>
              <a:t> Media 2002, ISBN: 80 – 902815 – 6 - 7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Galerie prostředků Microsoft Office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Nápověda a podpora pro systém </a:t>
            </a:r>
            <a:r>
              <a:rPr lang="cs-CZ" i="1" dirty="0" smtClean="0"/>
              <a:t>Windows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KEISLER, Charles </a:t>
            </a:r>
            <a:r>
              <a:rPr lang="cs-CZ" dirty="0" err="1" smtClean="0"/>
              <a:t>Elliot</a:t>
            </a:r>
            <a:r>
              <a:rPr lang="cs-CZ" dirty="0" smtClean="0"/>
              <a:t>. </a:t>
            </a:r>
            <a:r>
              <a:rPr lang="cs-CZ" i="1" dirty="0" smtClean="0"/>
              <a:t>Safari logo</a:t>
            </a:r>
            <a:r>
              <a:rPr lang="cs-CZ" dirty="0" smtClean="0"/>
              <a:t> [online]. [cit. 9.2.2013]. Dostupný na WWW: </a:t>
            </a:r>
            <a:r>
              <a:rPr lang="cs-CZ" dirty="0" smtClean="0">
                <a:hlinkClick r:id="rId2"/>
              </a:rPr>
              <a:t>http://en.wikipedia.org/wiki/File:Apple_Safari.png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NEUVEDENO. </a:t>
            </a:r>
            <a:r>
              <a:rPr lang="cs-CZ" i="1" dirty="0" err="1" smtClean="0"/>
              <a:t>Mozilla</a:t>
            </a:r>
            <a:r>
              <a:rPr lang="cs-CZ" i="1" dirty="0" smtClean="0"/>
              <a:t> </a:t>
            </a:r>
            <a:r>
              <a:rPr lang="cs-CZ" i="1" dirty="0" err="1" smtClean="0"/>
              <a:t>Firefox</a:t>
            </a:r>
            <a:r>
              <a:rPr lang="cs-CZ" i="1" dirty="0" smtClean="0"/>
              <a:t> logo</a:t>
            </a:r>
            <a:r>
              <a:rPr lang="cs-CZ" dirty="0" smtClean="0"/>
              <a:t> [online]. [cit. 9.2.2013]. Dostupný na WWW: </a:t>
            </a:r>
            <a:r>
              <a:rPr lang="cs-CZ" dirty="0" smtClean="0">
                <a:hlinkClick r:id="rId3"/>
              </a:rPr>
              <a:t>http://en.wikipedia.org/wiki/File:Mozilla_Firefox_3.5_logo_256.png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pl-PL" dirty="0" smtClean="0"/>
              <a:t>REZONANSOWY. </a:t>
            </a:r>
            <a:r>
              <a:rPr lang="pl-PL" i="1" dirty="0" smtClean="0"/>
              <a:t>MSIE logo</a:t>
            </a:r>
            <a:r>
              <a:rPr lang="pl-PL" dirty="0" smtClean="0"/>
              <a:t> [online]. [cit. 9.6.2013]. Dostupný na WWW: </a:t>
            </a:r>
            <a:r>
              <a:rPr lang="pl-PL" dirty="0" smtClean="0">
                <a:hlinkClick r:id="rId4"/>
              </a:rPr>
              <a:t>http://en.wikipedia.org/wiki/File:Internet_Explorer_10_logo.svg</a:t>
            </a:r>
            <a:endParaRPr lang="pl-PL" dirty="0" smtClean="0"/>
          </a:p>
          <a:p>
            <a:pPr marL="514350" indent="-514350">
              <a:buFont typeface="+mj-lt"/>
              <a:buAutoNum type="arabicPeriod"/>
            </a:pPr>
            <a:r>
              <a:rPr lang="pl-PL" dirty="0" smtClean="0"/>
              <a:t> </a:t>
            </a:r>
            <a:r>
              <a:rPr lang="cs-CZ" dirty="0" smtClean="0"/>
              <a:t>DYNAMICWORK. </a:t>
            </a:r>
            <a:r>
              <a:rPr lang="cs-CZ" i="1" dirty="0" smtClean="0"/>
              <a:t>Google Chrome logo</a:t>
            </a:r>
            <a:r>
              <a:rPr lang="cs-CZ" dirty="0" smtClean="0"/>
              <a:t> [online]. [cit. 9.2.2013]. Dostupný na WWW: </a:t>
            </a:r>
            <a:r>
              <a:rPr lang="cs-CZ" dirty="0" smtClean="0">
                <a:hlinkClick r:id="rId5"/>
              </a:rPr>
              <a:t>http://en.wikipedia.org/wiki/File:Google_Chrome_icon_%282011%29.svg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OPERA SOFTWARE ASA. </a:t>
            </a:r>
            <a:r>
              <a:rPr lang="cs-CZ" i="1" dirty="0" smtClean="0"/>
              <a:t>opera logo</a:t>
            </a:r>
            <a:r>
              <a:rPr lang="cs-CZ" dirty="0" smtClean="0"/>
              <a:t> [online]. [cit. 9.6.2013]. Dostupný na WWW: </a:t>
            </a:r>
            <a:r>
              <a:rPr lang="cs-CZ" dirty="0" smtClean="0">
                <a:hlinkClick r:id="rId6"/>
              </a:rPr>
              <a:t>http://en.wikipedia.org/wiki/File:Opera_O.svg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Jiří Vaníček, Petr Řezníček Informatika pro základní školy ZÁKLADY PRÁCE S PC </a:t>
            </a: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Press</a:t>
            </a:r>
            <a:r>
              <a:rPr lang="cs-CZ" dirty="0" smtClean="0"/>
              <a:t> a.s. ISBN 80 – 251 – 0196 - 7 </a:t>
            </a:r>
            <a:endParaRPr lang="cs-CZ" i="1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6295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495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INTERNETOVÝ PROHLÍŽEČ</vt:lpstr>
      <vt:lpstr>Prezentace aplikace PowerPoint</vt:lpstr>
      <vt:lpstr>Prezentace aplikace PowerPoint</vt:lpstr>
      <vt:lpstr>Prezentace aplikace PowerPoint</vt:lpstr>
      <vt:lpstr>Prezentace aplikace PowerPoint</vt:lpstr>
      <vt:lpstr>Internetové adresy</vt:lpstr>
      <vt:lpstr>Odkazy</vt:lpstr>
      <vt:lpstr>ZDROJE A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18</cp:revision>
  <dcterms:created xsi:type="dcterms:W3CDTF">2013-06-09T15:09:08Z</dcterms:created>
  <dcterms:modified xsi:type="dcterms:W3CDTF">2013-06-09T21:37:13Z</dcterms:modified>
</cp:coreProperties>
</file>