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FF"/>
    <a:srgbClr val="CC6600"/>
    <a:srgbClr val="CC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2386DF-3523-47DD-9615-66D5CB7152FA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73F2AC-C3D8-4527-9C78-BC1E79E6CB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37347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450D52-F9FF-4B21-A9C1-86EA5041EE19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1F54DE-CAF6-45B6-B4E7-8DEC69FA6A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63618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D62372-2424-4E26-8999-4188395CB8A0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2692B5-E3EE-4A56-A480-149A5E443A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21411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FD92D2-BB48-4517-B17D-FC1282C331F0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EFF134-A6CF-48A0-B59B-EE5B8069E8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35356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6FDEB0-8E2A-4DCB-8B48-EE40FCBA9E29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75CF45-3BF0-4405-A448-40522A1302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417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954A21-2D40-4AB8-9CB4-6DE2EE4C3D84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DB0E42-08DE-4328-BCBF-F76EACC359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16665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C6AC78-9888-4019-AC79-8F52D445F274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C4475F-4EBE-41E4-B769-5890F9F23E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5198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F96072-C313-4AC8-8802-1412E3E378BE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12C9AF-9A90-4AEE-9A18-6B5540ADA8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57826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4763AE-C213-4F90-A5B7-A8BB53BDBAE4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32D484-D071-4902-B6B1-BF75247BA0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44599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CDB797-B744-4B00-A7E7-8AE7E47CFA74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3319EA-2B83-4C08-BA0E-03D63EFE2E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9621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394481-2FA6-4E41-B65B-9B9CA6F7315C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4E1004-50E3-411B-AE5D-4BCDEE47A9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71287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03D951D-2CC1-47B5-A3A4-2FB3D248BBA9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15C9CC6-6AB6-4536-AD10-7706CE5787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Relationship Id="rId9" Type="http://schemas.openxmlformats.org/officeDocument/2006/relationships/image" Target="../media/image14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Glockenblume-Bl%C3%BCte2.jpg" TargetMode="External"/><Relationship Id="rId13" Type="http://schemas.openxmlformats.org/officeDocument/2006/relationships/hyperlink" Target="http://cs.wikipedia.org/wiki/Soubor:Pinus_nigra_JPG2A.jpg" TargetMode="External"/><Relationship Id="rId3" Type="http://schemas.openxmlformats.org/officeDocument/2006/relationships/hyperlink" Target="http://cs.wikipedia.org/wiki/Soubor:Feldhase.jpg" TargetMode="External"/><Relationship Id="rId7" Type="http://schemas.openxmlformats.org/officeDocument/2006/relationships/hyperlink" Target="http://cs.wikipedia.org/wiki/Soubor:Papaver_rhoeas_LC0050.jpg" TargetMode="External"/><Relationship Id="rId12" Type="http://schemas.openxmlformats.org/officeDocument/2006/relationships/hyperlink" Target="http://cs.wikipedia.org/wiki/Soubor:Picea_abies_cone.jpg" TargetMode="External"/><Relationship Id="rId2" Type="http://schemas.openxmlformats.org/officeDocument/2006/relationships/hyperlink" Target="http://cs.wikipedia.org/wiki/Soubor:Capreolus_capreolus_(Marek_Szczepanek)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Sciurus_vulgaris_Suomi-e.jpg" TargetMode="External"/><Relationship Id="rId11" Type="http://schemas.openxmlformats.org/officeDocument/2006/relationships/hyperlink" Target="http://cs.wikipedia.org/wiki/Soubor:Picea_sitchensis_forest.jpg" TargetMode="External"/><Relationship Id="rId5" Type="http://schemas.openxmlformats.org/officeDocument/2006/relationships/hyperlink" Target="http://cs.wikipedia.org/wiki/Soubor:Taxidea_taxus.jpg" TargetMode="External"/><Relationship Id="rId10" Type="http://schemas.openxmlformats.org/officeDocument/2006/relationships/hyperlink" Target="http://cs.wikipedia.org/wiki/Soubor:Gamble_oak_leaves.jpg" TargetMode="External"/><Relationship Id="rId4" Type="http://schemas.openxmlformats.org/officeDocument/2006/relationships/hyperlink" Target="http://cs.wikipedia.org/wiki/Soubor:Silz_cerf22.jpg" TargetMode="External"/><Relationship Id="rId9" Type="http://schemas.openxmlformats.org/officeDocument/2006/relationships/hyperlink" Target="http://cs.wikipedia.org/wiki/Soubor:Bellis_perennis_dsc00906.jpg" TargetMode="External"/><Relationship Id="rId14" Type="http://schemas.openxmlformats.org/officeDocument/2006/relationships/hyperlink" Target="http://office.microsoft.com/cs-cz/images/results.aspx?qu=borovice&amp;origin=FX010132103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107504" y="260648"/>
            <a:ext cx="8928992" cy="1470025"/>
          </a:xfrm>
        </p:spPr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3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Slova nadřazená, podřazená a souřadná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1340768"/>
            <a:ext cx="6400800" cy="3744416"/>
          </a:xfrm>
        </p:spPr>
        <p:txBody>
          <a:bodyPr rtlCol="0">
            <a:normAutofit fontScale="550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ZŠ a MŠ </a:t>
            </a:r>
            <a:r>
              <a:rPr lang="cs-CZ" b="1" dirty="0" err="1" smtClean="0"/>
              <a:t>Kateřinice</a:t>
            </a:r>
            <a:r>
              <a:rPr lang="cs-CZ" b="1" dirty="0" smtClean="0"/>
              <a:t>, okres Vsetín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projekt č. CZ.1.07/1.4.00/21.1314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č. </a:t>
            </a:r>
            <a:r>
              <a:rPr lang="cs-CZ" dirty="0" err="1" smtClean="0"/>
              <a:t>DUMu</a:t>
            </a:r>
            <a:r>
              <a:rPr lang="cs-CZ" dirty="0" smtClean="0"/>
              <a:t> </a:t>
            </a:r>
            <a:r>
              <a:rPr lang="cs-CZ" b="1" dirty="0" smtClean="0"/>
              <a:t>VY_32_INOVACE_01_16_Náš </a:t>
            </a:r>
            <a:r>
              <a:rPr lang="cs-CZ" b="1" dirty="0" smtClean="0"/>
              <a:t>kraj</a:t>
            </a:r>
          </a:p>
          <a:p>
            <a:pPr fontAlgn="auto">
              <a:spcAft>
                <a:spcPts val="0"/>
              </a:spcAft>
              <a:defRPr/>
            </a:pPr>
            <a:endParaRPr lang="cs-CZ" b="1" dirty="0" smtClean="0"/>
          </a:p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>Vzdělávací oblast: Člověk a jeho svět 3. ročník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>Tematický celek: Náš kraj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Autor: Mgr. Šárka Muchová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Anotace: slova nadřazená, podřazená a souřadná, náš kraj, mezipředmětové vztahy, člověk a jeho svět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530120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66">
            <a:alpha val="7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9512" y="-27384"/>
            <a:ext cx="883241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Kdo žije v lesích našeho kraje?</a:t>
            </a:r>
            <a:endParaRPr lang="cs-CZ" sz="54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5" name="Obrázek 4" descr="rabbit-picture.jpg"/>
          <p:cNvPicPr>
            <a:picLocks noChangeAspect="1"/>
          </p:cNvPicPr>
          <p:nvPr/>
        </p:nvPicPr>
        <p:blipFill>
          <a:blip r:embed="rId2" cstate="print"/>
          <a:srcRect l="23025" r="15575"/>
          <a:stretch>
            <a:fillRect/>
          </a:stretch>
        </p:blipFill>
        <p:spPr>
          <a:xfrm>
            <a:off x="1907704" y="4725144"/>
            <a:ext cx="1512168" cy="1641885"/>
          </a:xfrm>
          <a:prstGeom prst="rect">
            <a:avLst/>
          </a:prstGeom>
          <a:ln w="50800">
            <a:solidFill>
              <a:srgbClr val="FFC000"/>
            </a:solidFill>
          </a:ln>
        </p:spPr>
      </p:pic>
      <p:pic>
        <p:nvPicPr>
          <p:cNvPr id="1026" name="Picture 2" descr="http://www.english-country-garden.com/a/i/animals/roe-deer-39.jpg"/>
          <p:cNvPicPr>
            <a:picLocks noChangeAspect="1" noChangeArrowheads="1"/>
          </p:cNvPicPr>
          <p:nvPr/>
        </p:nvPicPr>
        <p:blipFill>
          <a:blip r:embed="rId3" cstate="print"/>
          <a:srcRect r="33267"/>
          <a:stretch>
            <a:fillRect/>
          </a:stretch>
        </p:blipFill>
        <p:spPr bwMode="auto">
          <a:xfrm>
            <a:off x="251520" y="3140968"/>
            <a:ext cx="1440160" cy="1411057"/>
          </a:xfrm>
          <a:prstGeom prst="rect">
            <a:avLst/>
          </a:prstGeom>
          <a:noFill/>
          <a:ln w="50800" cmpd="sng">
            <a:solidFill>
              <a:srgbClr val="FFC000"/>
            </a:solidFill>
          </a:ln>
        </p:spPr>
      </p:pic>
      <p:pic>
        <p:nvPicPr>
          <p:cNvPr id="1028" name="Picture 4" descr="http://www.huntingdeerblinds.com/images/free_deer_hunting_tips_big_buck1%5B1%5D.jpg"/>
          <p:cNvPicPr>
            <a:picLocks noChangeAspect="1" noChangeArrowheads="1"/>
          </p:cNvPicPr>
          <p:nvPr/>
        </p:nvPicPr>
        <p:blipFill>
          <a:blip r:embed="rId4" cstate="print"/>
          <a:stretch>
            <a:fillRect/>
          </a:stretch>
        </p:blipFill>
        <p:spPr bwMode="auto">
          <a:xfrm>
            <a:off x="3635896" y="3717032"/>
            <a:ext cx="1945432" cy="1296144"/>
          </a:xfrm>
          <a:prstGeom prst="rect">
            <a:avLst/>
          </a:prstGeom>
          <a:noFill/>
          <a:ln w="50800">
            <a:solidFill>
              <a:srgbClr val="FFC000"/>
            </a:solidFill>
          </a:ln>
        </p:spPr>
      </p:pic>
      <p:pic>
        <p:nvPicPr>
          <p:cNvPr id="1030" name="Picture 6" descr="http://4.bp.blogspot.com/_W90V87w3sr8/TSC-Atuep5I/AAAAAAAAAkg/IGpNv-tjQ50/s1600/badger_close470_470x303.jpg"/>
          <p:cNvPicPr>
            <a:picLocks noChangeAspect="1" noChangeArrowheads="1"/>
          </p:cNvPicPr>
          <p:nvPr/>
        </p:nvPicPr>
        <p:blipFill>
          <a:blip r:embed="rId5" cstate="print"/>
          <a:srcRect r="21712"/>
          <a:stretch>
            <a:fillRect/>
          </a:stretch>
        </p:blipFill>
        <p:spPr bwMode="auto">
          <a:xfrm>
            <a:off x="5796136" y="4725144"/>
            <a:ext cx="1614074" cy="1376190"/>
          </a:xfrm>
          <a:prstGeom prst="rect">
            <a:avLst/>
          </a:prstGeom>
          <a:noFill/>
          <a:ln w="50800">
            <a:solidFill>
              <a:srgbClr val="FFC000"/>
            </a:solidFill>
          </a:ln>
        </p:spPr>
      </p:pic>
      <p:pic>
        <p:nvPicPr>
          <p:cNvPr id="1034" name="Picture 10" descr="http://www.tiere-im-garten.de/eichkater-Dateien/image002.jpg"/>
          <p:cNvPicPr>
            <a:picLocks noChangeAspect="1" noChangeArrowheads="1"/>
          </p:cNvPicPr>
          <p:nvPr/>
        </p:nvPicPr>
        <p:blipFill>
          <a:blip r:embed="rId6" cstate="print"/>
          <a:stretch>
            <a:fillRect/>
          </a:stretch>
        </p:blipFill>
        <p:spPr bwMode="auto">
          <a:xfrm>
            <a:off x="7740352" y="3573016"/>
            <a:ext cx="1254115" cy="1759286"/>
          </a:xfrm>
          <a:prstGeom prst="rect">
            <a:avLst/>
          </a:prstGeom>
          <a:noFill/>
          <a:ln w="50800">
            <a:solidFill>
              <a:srgbClr val="FFC000"/>
            </a:solidFill>
          </a:ln>
        </p:spPr>
      </p:pic>
      <p:sp>
        <p:nvSpPr>
          <p:cNvPr id="11" name="Zaoblený obdélník 10"/>
          <p:cNvSpPr/>
          <p:nvPr/>
        </p:nvSpPr>
        <p:spPr>
          <a:xfrm>
            <a:off x="3284734" y="1474922"/>
            <a:ext cx="2592288" cy="504056"/>
          </a:xfrm>
          <a:prstGeom prst="roundRect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2195736" y="1124744"/>
            <a:ext cx="4824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Doplň nadřazené slovo.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763688" y="6381328"/>
            <a:ext cx="59766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Pojmenuj obyvatele lesa. Jaká počáteční písmena budeš psát?</a:t>
            </a:r>
            <a:endParaRPr lang="cs-CZ" dirty="0"/>
          </a:p>
        </p:txBody>
      </p:sp>
      <p:sp>
        <p:nvSpPr>
          <p:cNvPr id="14" name="Zaoblený obdélník 13"/>
          <p:cNvSpPr/>
          <p:nvPr/>
        </p:nvSpPr>
        <p:spPr>
          <a:xfrm>
            <a:off x="467544" y="2924944"/>
            <a:ext cx="1121559" cy="360040"/>
          </a:xfrm>
          <a:prstGeom prst="roundRect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1763688" y="4509120"/>
            <a:ext cx="1440160" cy="360040"/>
          </a:xfrm>
          <a:prstGeom prst="roundRect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3275856" y="3501008"/>
            <a:ext cx="1331640" cy="360040"/>
          </a:xfrm>
          <a:prstGeom prst="roundRect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5940152" y="4437112"/>
            <a:ext cx="1512168" cy="360040"/>
          </a:xfrm>
          <a:prstGeom prst="roundRect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Zaoblený obdélník 17"/>
          <p:cNvSpPr/>
          <p:nvPr/>
        </p:nvSpPr>
        <p:spPr>
          <a:xfrm>
            <a:off x="7164288" y="3356992"/>
            <a:ext cx="1512168" cy="360040"/>
          </a:xfrm>
          <a:prstGeom prst="roundRect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2" name="Přímá spojovací šipka 21"/>
          <p:cNvCxnSpPr/>
          <p:nvPr/>
        </p:nvCxnSpPr>
        <p:spPr>
          <a:xfrm rot="10800000" flipV="1">
            <a:off x="1763688" y="1988840"/>
            <a:ext cx="1440160" cy="936104"/>
          </a:xfrm>
          <a:prstGeom prst="straightConnector1">
            <a:avLst/>
          </a:prstGeom>
          <a:ln w="508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 rot="5400000">
            <a:off x="2087724" y="2600908"/>
            <a:ext cx="2232248" cy="1296144"/>
          </a:xfrm>
          <a:prstGeom prst="straightConnector1">
            <a:avLst/>
          </a:prstGeom>
          <a:ln w="508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>
            <a:off x="5868144" y="2060848"/>
            <a:ext cx="1296144" cy="1224136"/>
          </a:xfrm>
          <a:prstGeom prst="straightConnector1">
            <a:avLst/>
          </a:prstGeom>
          <a:ln w="508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/>
          <p:nvPr/>
        </p:nvCxnSpPr>
        <p:spPr>
          <a:xfrm rot="5400000">
            <a:off x="3780706" y="2636912"/>
            <a:ext cx="1223342" cy="216818"/>
          </a:xfrm>
          <a:prstGeom prst="straightConnector1">
            <a:avLst/>
          </a:prstGeom>
          <a:ln w="508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/>
          <p:nvPr/>
        </p:nvCxnSpPr>
        <p:spPr>
          <a:xfrm rot="16200000" flipH="1">
            <a:off x="4535996" y="2888940"/>
            <a:ext cx="2232248" cy="720080"/>
          </a:xfrm>
          <a:prstGeom prst="straightConnector1">
            <a:avLst/>
          </a:prstGeom>
          <a:ln w="508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1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191490" y="-99392"/>
            <a:ext cx="680846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solidFill>
                  <a:srgbClr val="00B05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Co roste v našem kraji?</a:t>
            </a:r>
            <a:endParaRPr lang="cs-CZ" sz="5400" b="1" dirty="0">
              <a:ln w="11430"/>
              <a:solidFill>
                <a:srgbClr val="00B05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284734" y="1052736"/>
            <a:ext cx="2592288" cy="504056"/>
          </a:xfrm>
          <a:prstGeom prst="round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0" y="1412776"/>
            <a:ext cx="26277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Doplň podřazené slovo.</a:t>
            </a:r>
            <a:endParaRPr lang="cs-CZ" dirty="0"/>
          </a:p>
        </p:txBody>
      </p:sp>
      <p:sp>
        <p:nvSpPr>
          <p:cNvPr id="18" name="Zaoblený obdélník 17"/>
          <p:cNvSpPr/>
          <p:nvPr/>
        </p:nvSpPr>
        <p:spPr>
          <a:xfrm>
            <a:off x="6660232" y="1700808"/>
            <a:ext cx="1800200" cy="360040"/>
          </a:xfrm>
          <a:prstGeom prst="roundRect">
            <a:avLst/>
          </a:prstGeom>
          <a:solidFill>
            <a:schemeClr val="bg1"/>
          </a:solidFill>
          <a:ln>
            <a:solidFill>
              <a:srgbClr val="CC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3" name="Přímá spojovací šipka 22"/>
          <p:cNvCxnSpPr/>
          <p:nvPr/>
        </p:nvCxnSpPr>
        <p:spPr>
          <a:xfrm rot="10800000" flipV="1">
            <a:off x="2627784" y="1484784"/>
            <a:ext cx="576064" cy="288032"/>
          </a:xfrm>
          <a:prstGeom prst="straightConnector1">
            <a:avLst/>
          </a:prstGeom>
          <a:ln w="508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/>
          <p:nvPr/>
        </p:nvCxnSpPr>
        <p:spPr>
          <a:xfrm>
            <a:off x="6012160" y="1484784"/>
            <a:ext cx="576064" cy="216024"/>
          </a:xfrm>
          <a:prstGeom prst="straightConnector1">
            <a:avLst/>
          </a:prstGeom>
          <a:ln w="508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Zaoblený obdélník 29"/>
          <p:cNvSpPr/>
          <p:nvPr/>
        </p:nvSpPr>
        <p:spPr>
          <a:xfrm>
            <a:off x="755576" y="1772816"/>
            <a:ext cx="1800200" cy="360040"/>
          </a:xfrm>
          <a:prstGeom prst="roundRect">
            <a:avLst/>
          </a:prstGeom>
          <a:solidFill>
            <a:schemeClr val="bg1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6388" name="Picture 4" descr="http://www.mt.nrcs.usda.gov/technical/ecs/forestry/images/spruce-bh.jpg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4211961" y="2704290"/>
            <a:ext cx="1728192" cy="1296144"/>
          </a:xfrm>
          <a:prstGeom prst="rect">
            <a:avLst/>
          </a:prstGeom>
          <a:noFill/>
          <a:ln w="50800">
            <a:solidFill>
              <a:srgbClr val="CC6600"/>
            </a:solidFill>
          </a:ln>
        </p:spPr>
      </p:pic>
      <p:pic>
        <p:nvPicPr>
          <p:cNvPr id="16386" name="Picture 2" descr="http://www.alaska-in-pictures.com/data/media/9/sitka-spruce-cones_8873.jpg"/>
          <p:cNvPicPr>
            <a:picLocks noChangeAspect="1"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5580112" y="2348880"/>
            <a:ext cx="497778" cy="1007329"/>
          </a:xfrm>
          <a:prstGeom prst="rect">
            <a:avLst/>
          </a:prstGeom>
          <a:noFill/>
        </p:spPr>
      </p:pic>
      <p:pic>
        <p:nvPicPr>
          <p:cNvPr id="16390" name="Picture 6" descr="http://www.garten.cz/images_enc/00634/0063401.jpg"/>
          <p:cNvPicPr>
            <a:picLocks noChangeAspect="1" noChangeArrowheads="1"/>
          </p:cNvPicPr>
          <p:nvPr/>
        </p:nvPicPr>
        <p:blipFill>
          <a:blip r:embed="rId4" cstate="print"/>
          <a:stretch>
            <a:fillRect/>
          </a:stretch>
        </p:blipFill>
        <p:spPr bwMode="auto">
          <a:xfrm>
            <a:off x="6732240" y="2276872"/>
            <a:ext cx="1536170" cy="2304256"/>
          </a:xfrm>
          <a:prstGeom prst="rect">
            <a:avLst/>
          </a:prstGeom>
          <a:noFill/>
          <a:ln w="50800">
            <a:solidFill>
              <a:srgbClr val="CC6600"/>
            </a:solidFill>
          </a:ln>
        </p:spPr>
      </p:pic>
      <p:pic>
        <p:nvPicPr>
          <p:cNvPr id="16396" name="Picture 12" descr="http://upload.wikimedia.org/wikipedia/commons/e/ef/Quercus_robur_JPG_(d1).jpg"/>
          <p:cNvPicPr>
            <a:picLocks noChangeAspect="1" noChangeArrowheads="1"/>
          </p:cNvPicPr>
          <p:nvPr/>
        </p:nvPicPr>
        <p:blipFill>
          <a:blip r:embed="rId5" cstate="print"/>
          <a:stretch>
            <a:fillRect/>
          </a:stretch>
        </p:blipFill>
        <p:spPr bwMode="auto">
          <a:xfrm>
            <a:off x="5724128" y="4869160"/>
            <a:ext cx="1252416" cy="1566174"/>
          </a:xfrm>
          <a:prstGeom prst="rect">
            <a:avLst/>
          </a:prstGeom>
          <a:noFill/>
          <a:ln w="50800">
            <a:solidFill>
              <a:srgbClr val="CC6600"/>
            </a:solidFill>
          </a:ln>
        </p:spPr>
      </p:pic>
      <p:pic>
        <p:nvPicPr>
          <p:cNvPr id="16398" name="Picture 14" descr="http://chiotsrun.com/wp-content/uploads/2009/06/Oxeye-daisy-1.JPG"/>
          <p:cNvPicPr>
            <a:picLocks noChangeAspect="1" noChangeArrowheads="1"/>
          </p:cNvPicPr>
          <p:nvPr/>
        </p:nvPicPr>
        <p:blipFill>
          <a:blip r:embed="rId6" cstate="print"/>
          <a:stretch>
            <a:fillRect/>
          </a:stretch>
        </p:blipFill>
        <p:spPr bwMode="auto">
          <a:xfrm>
            <a:off x="251520" y="2564904"/>
            <a:ext cx="1439109" cy="1439109"/>
          </a:xfrm>
          <a:prstGeom prst="rect">
            <a:avLst/>
          </a:prstGeom>
          <a:noFill/>
          <a:ln w="50800">
            <a:solidFill>
              <a:srgbClr val="92D050"/>
            </a:solidFill>
          </a:ln>
        </p:spPr>
      </p:pic>
      <p:pic>
        <p:nvPicPr>
          <p:cNvPr id="16400" name="Picture 16" descr="http://www.flowersgallery.net/gallery/poppy/poppy-1.jpg"/>
          <p:cNvPicPr>
            <a:picLocks noChangeAspect="1" noChangeArrowheads="1"/>
          </p:cNvPicPr>
          <p:nvPr/>
        </p:nvPicPr>
        <p:blipFill>
          <a:blip r:embed="rId7" cstate="print"/>
          <a:stretch>
            <a:fillRect/>
          </a:stretch>
        </p:blipFill>
        <p:spPr bwMode="auto">
          <a:xfrm>
            <a:off x="2267744" y="2492896"/>
            <a:ext cx="1584176" cy="2113484"/>
          </a:xfrm>
          <a:prstGeom prst="rect">
            <a:avLst/>
          </a:prstGeom>
          <a:noFill/>
          <a:ln w="50800">
            <a:solidFill>
              <a:srgbClr val="92D050"/>
            </a:solidFill>
          </a:ln>
        </p:spPr>
      </p:pic>
      <p:pic>
        <p:nvPicPr>
          <p:cNvPr id="16402" name="Picture 18" descr="http://flos.in.ua/555/primula.jpg"/>
          <p:cNvPicPr>
            <a:picLocks noChangeAspect="1" noChangeArrowheads="1"/>
          </p:cNvPicPr>
          <p:nvPr/>
        </p:nvPicPr>
        <p:blipFill>
          <a:blip r:embed="rId8" cstate="print"/>
          <a:srcRect t="18749"/>
          <a:stretch>
            <a:fillRect/>
          </a:stretch>
        </p:blipFill>
        <p:spPr bwMode="auto">
          <a:xfrm>
            <a:off x="611560" y="5013176"/>
            <a:ext cx="1758983" cy="1248198"/>
          </a:xfrm>
          <a:prstGeom prst="rect">
            <a:avLst/>
          </a:prstGeom>
          <a:noFill/>
          <a:ln w="50800">
            <a:solidFill>
              <a:srgbClr val="92D050"/>
            </a:solidFill>
          </a:ln>
        </p:spPr>
      </p:pic>
      <p:sp>
        <p:nvSpPr>
          <p:cNvPr id="43" name="Zaoblený obdélník 42"/>
          <p:cNvSpPr/>
          <p:nvPr/>
        </p:nvSpPr>
        <p:spPr>
          <a:xfrm>
            <a:off x="2483768" y="4509120"/>
            <a:ext cx="2016224" cy="360040"/>
          </a:xfrm>
          <a:prstGeom prst="roundRect">
            <a:avLst/>
          </a:prstGeom>
          <a:solidFill>
            <a:schemeClr val="bg1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Zaoblený obdélník 43"/>
          <p:cNvSpPr/>
          <p:nvPr/>
        </p:nvSpPr>
        <p:spPr>
          <a:xfrm>
            <a:off x="1547664" y="6165304"/>
            <a:ext cx="2448272" cy="360040"/>
          </a:xfrm>
          <a:prstGeom prst="roundRect">
            <a:avLst/>
          </a:prstGeom>
          <a:solidFill>
            <a:schemeClr val="bg1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Zaoblený obdélník 44"/>
          <p:cNvSpPr/>
          <p:nvPr/>
        </p:nvSpPr>
        <p:spPr>
          <a:xfrm>
            <a:off x="72008" y="3933056"/>
            <a:ext cx="1547664" cy="396536"/>
          </a:xfrm>
          <a:prstGeom prst="roundRect">
            <a:avLst/>
          </a:prstGeom>
          <a:solidFill>
            <a:schemeClr val="bg1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Zaoblený obdélník 45"/>
          <p:cNvSpPr/>
          <p:nvPr/>
        </p:nvSpPr>
        <p:spPr>
          <a:xfrm>
            <a:off x="6588224" y="6237312"/>
            <a:ext cx="1152128" cy="360040"/>
          </a:xfrm>
          <a:prstGeom prst="roundRect">
            <a:avLst/>
          </a:prstGeom>
          <a:solidFill>
            <a:schemeClr val="bg1"/>
          </a:solidFill>
          <a:ln>
            <a:solidFill>
              <a:srgbClr val="CC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Zaoblený obdélník 46"/>
          <p:cNvSpPr/>
          <p:nvPr/>
        </p:nvSpPr>
        <p:spPr>
          <a:xfrm>
            <a:off x="5220072" y="3789040"/>
            <a:ext cx="1152128" cy="360040"/>
          </a:xfrm>
          <a:prstGeom prst="roundRect">
            <a:avLst/>
          </a:prstGeom>
          <a:solidFill>
            <a:schemeClr val="bg1"/>
          </a:solidFill>
          <a:ln>
            <a:solidFill>
              <a:srgbClr val="CC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Zaoblený obdélník 47"/>
          <p:cNvSpPr/>
          <p:nvPr/>
        </p:nvSpPr>
        <p:spPr>
          <a:xfrm>
            <a:off x="7236296" y="4365104"/>
            <a:ext cx="1656184" cy="360040"/>
          </a:xfrm>
          <a:prstGeom prst="roundRect">
            <a:avLst/>
          </a:prstGeom>
          <a:solidFill>
            <a:schemeClr val="bg1"/>
          </a:solidFill>
          <a:ln>
            <a:solidFill>
              <a:srgbClr val="CC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TextovéPole 48"/>
          <p:cNvSpPr txBox="1"/>
          <p:nvPr/>
        </p:nvSpPr>
        <p:spPr>
          <a:xfrm>
            <a:off x="-55252" y="6488434"/>
            <a:ext cx="59766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Pojmenuj, co u nás roste. Jaká počáteční písmena budeš psát?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372200" y="1340768"/>
            <a:ext cx="26277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Doplň podřazené slovo.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275856" y="980728"/>
            <a:ext cx="26277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rostliny</a:t>
            </a:r>
            <a:endParaRPr lang="cs-CZ" sz="3200" dirty="0"/>
          </a:p>
        </p:txBody>
      </p:sp>
      <p:pic>
        <p:nvPicPr>
          <p:cNvPr id="28" name="Obrázek 27" descr="MH900401775.JPG"/>
          <p:cNvPicPr>
            <a:picLocks noChangeAspect="1"/>
          </p:cNvPicPr>
          <p:nvPr/>
        </p:nvPicPr>
        <p:blipFill>
          <a:blip r:embed="rId9" cstate="print"/>
          <a:srcRect l="12782" r="10456"/>
          <a:stretch>
            <a:fillRect/>
          </a:stretch>
        </p:blipFill>
        <p:spPr>
          <a:xfrm>
            <a:off x="7884368" y="2132856"/>
            <a:ext cx="864096" cy="112568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163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2000"/>
                                        <p:tgtEl>
                                          <p:spTgt spid="164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7" dur="2000"/>
                                        <p:tgtEl>
                                          <p:spTgt spid="164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2" dur="2000"/>
                                        <p:tgtEl>
                                          <p:spTgt spid="163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5" dur="20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0" dur="2000"/>
                                        <p:tgtEl>
                                          <p:spTgt spid="163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3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8" dur="2000"/>
                                        <p:tgtEl>
                                          <p:spTgt spid="163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8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/>
      <p:bldP spid="18" grpId="0" animBg="1"/>
      <p:bldP spid="30" grpId="0" animBg="1"/>
      <p:bldP spid="25" grpId="0"/>
      <p:bldP spid="2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52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200834"/>
            <a:ext cx="8820472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4000" b="1" dirty="0" smtClean="0">
                <a:ln w="11430"/>
                <a:solidFill>
                  <a:srgbClr val="7030A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Doplň nadřazená nebo podřazená slova</a:t>
            </a:r>
            <a:endParaRPr lang="cs-CZ" sz="4000" b="1" dirty="0">
              <a:ln w="11430"/>
              <a:solidFill>
                <a:srgbClr val="7030A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683568" y="1412776"/>
            <a:ext cx="2232248" cy="432048"/>
          </a:xfrm>
          <a:prstGeom prst="roundRect">
            <a:avLst/>
          </a:prstGeom>
          <a:solidFill>
            <a:schemeClr val="bg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ový popisek 6"/>
          <p:cNvSpPr/>
          <p:nvPr/>
        </p:nvSpPr>
        <p:spPr>
          <a:xfrm>
            <a:off x="179512" y="2276872"/>
            <a:ext cx="1224136" cy="504056"/>
          </a:xfrm>
          <a:prstGeom prst="wedgeRoundRectCallout">
            <a:avLst>
              <a:gd name="adj1" fmla="val 52269"/>
              <a:gd name="adj2" fmla="val -111863"/>
              <a:gd name="adj3" fmla="val 16667"/>
            </a:avLst>
          </a:prstGeom>
          <a:solidFill>
            <a:schemeClr val="bg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jablko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Zaoblený obdélníkový popisek 7"/>
          <p:cNvSpPr/>
          <p:nvPr/>
        </p:nvSpPr>
        <p:spPr>
          <a:xfrm>
            <a:off x="1475656" y="2780928"/>
            <a:ext cx="1224136" cy="504056"/>
          </a:xfrm>
          <a:prstGeom prst="wedgeRoundRectCallout">
            <a:avLst>
              <a:gd name="adj1" fmla="val -20978"/>
              <a:gd name="adj2" fmla="val -205210"/>
              <a:gd name="adj3" fmla="val 16667"/>
            </a:avLst>
          </a:prstGeom>
          <a:solidFill>
            <a:schemeClr val="bg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švestka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Zaoblený obdélníkový popisek 8"/>
          <p:cNvSpPr/>
          <p:nvPr/>
        </p:nvSpPr>
        <p:spPr>
          <a:xfrm>
            <a:off x="2771800" y="2420888"/>
            <a:ext cx="1224136" cy="504056"/>
          </a:xfrm>
          <a:prstGeom prst="wedgeRoundRectCallout">
            <a:avLst>
              <a:gd name="adj1" fmla="val -71744"/>
              <a:gd name="adj2" fmla="val -140043"/>
              <a:gd name="adj3" fmla="val 16667"/>
            </a:avLst>
          </a:prstGeom>
          <a:solidFill>
            <a:schemeClr val="bg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hruška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Zaoblený obdélníkový popisek 9"/>
          <p:cNvSpPr/>
          <p:nvPr/>
        </p:nvSpPr>
        <p:spPr>
          <a:xfrm>
            <a:off x="4716016" y="2492896"/>
            <a:ext cx="1224136" cy="504056"/>
          </a:xfrm>
          <a:prstGeom prst="wedgeRoundRectCallout">
            <a:avLst>
              <a:gd name="adj1" fmla="val 52994"/>
              <a:gd name="adj2" fmla="val -178791"/>
              <a:gd name="adj3" fmla="val 16667"/>
            </a:avLst>
          </a:prstGeom>
          <a:solidFill>
            <a:schemeClr val="bg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Zaoblený obdélníkový popisek 10"/>
          <p:cNvSpPr/>
          <p:nvPr/>
        </p:nvSpPr>
        <p:spPr>
          <a:xfrm>
            <a:off x="6156176" y="3356992"/>
            <a:ext cx="1368152" cy="504056"/>
          </a:xfrm>
          <a:prstGeom prst="wedgeRoundRectCallout">
            <a:avLst>
              <a:gd name="adj1" fmla="val -19452"/>
              <a:gd name="adj2" fmla="val -342588"/>
              <a:gd name="adj3" fmla="val 16667"/>
            </a:avLst>
          </a:prstGeom>
          <a:solidFill>
            <a:schemeClr val="bg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Zaoblený obdélníkový popisek 11"/>
          <p:cNvSpPr/>
          <p:nvPr/>
        </p:nvSpPr>
        <p:spPr>
          <a:xfrm>
            <a:off x="7308304" y="2636912"/>
            <a:ext cx="1440160" cy="504056"/>
          </a:xfrm>
          <a:prstGeom prst="wedgeRoundRectCallout">
            <a:avLst>
              <a:gd name="adj1" fmla="val -66668"/>
              <a:gd name="adj2" fmla="val -214016"/>
              <a:gd name="adj3" fmla="val 16667"/>
            </a:avLst>
          </a:prstGeom>
          <a:solidFill>
            <a:schemeClr val="bg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436096" y="1268760"/>
            <a:ext cx="2232248" cy="432048"/>
          </a:xfrm>
          <a:prstGeom prst="roundRect">
            <a:avLst/>
          </a:prstGeom>
          <a:solidFill>
            <a:schemeClr val="bg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6012160" y="1304842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zelenina</a:t>
            </a:r>
            <a:endParaRPr lang="cs-CZ" dirty="0"/>
          </a:p>
        </p:txBody>
      </p:sp>
      <p:sp>
        <p:nvSpPr>
          <p:cNvPr id="15" name="Zaoblený obdélník 14"/>
          <p:cNvSpPr/>
          <p:nvPr/>
        </p:nvSpPr>
        <p:spPr>
          <a:xfrm>
            <a:off x="827584" y="4221088"/>
            <a:ext cx="2232248" cy="432048"/>
          </a:xfrm>
          <a:prstGeom prst="roundRect">
            <a:avLst/>
          </a:prstGeom>
          <a:solidFill>
            <a:schemeClr val="bg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ový popisek 15"/>
          <p:cNvSpPr/>
          <p:nvPr/>
        </p:nvSpPr>
        <p:spPr>
          <a:xfrm>
            <a:off x="323528" y="5517232"/>
            <a:ext cx="1224136" cy="504056"/>
          </a:xfrm>
          <a:prstGeom prst="wedgeRoundRectCallout">
            <a:avLst>
              <a:gd name="adj1" fmla="val 52994"/>
              <a:gd name="adj2" fmla="val -178791"/>
              <a:gd name="adj3" fmla="val 16667"/>
            </a:avLst>
          </a:prstGeom>
          <a:solidFill>
            <a:schemeClr val="bg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slepice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Zaoblený obdélníkový popisek 16"/>
          <p:cNvSpPr/>
          <p:nvPr/>
        </p:nvSpPr>
        <p:spPr>
          <a:xfrm>
            <a:off x="1187624" y="6165304"/>
            <a:ext cx="1224136" cy="504056"/>
          </a:xfrm>
          <a:prstGeom prst="wedgeRoundRectCallout">
            <a:avLst>
              <a:gd name="adj1" fmla="val 14557"/>
              <a:gd name="adj2" fmla="val -282705"/>
              <a:gd name="adj3" fmla="val 16667"/>
            </a:avLst>
          </a:prstGeom>
          <a:solidFill>
            <a:schemeClr val="bg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husa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Zaoblený obdélníkový popisek 17"/>
          <p:cNvSpPr/>
          <p:nvPr/>
        </p:nvSpPr>
        <p:spPr>
          <a:xfrm>
            <a:off x="2411760" y="5373216"/>
            <a:ext cx="1224136" cy="504056"/>
          </a:xfrm>
          <a:prstGeom prst="wedgeRoundRectCallout">
            <a:avLst>
              <a:gd name="adj1" fmla="val -42735"/>
              <a:gd name="adj2" fmla="val -138283"/>
              <a:gd name="adj3" fmla="val 16667"/>
            </a:avLst>
          </a:prstGeom>
          <a:solidFill>
            <a:schemeClr val="bg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kachna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Pětiúhelník 19"/>
          <p:cNvSpPr/>
          <p:nvPr/>
        </p:nvSpPr>
        <p:spPr>
          <a:xfrm>
            <a:off x="251520" y="5085184"/>
            <a:ext cx="4896544" cy="1656184"/>
          </a:xfrm>
          <a:prstGeom prst="homePlat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Zaoblený obdélník 20"/>
          <p:cNvSpPr/>
          <p:nvPr/>
        </p:nvSpPr>
        <p:spPr>
          <a:xfrm>
            <a:off x="5292080" y="5517232"/>
            <a:ext cx="3456384" cy="648072"/>
          </a:xfrm>
          <a:prstGeom prst="round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5652120" y="5536139"/>
            <a:ext cx="28083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slova souřadná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3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1" grpId="0" animBg="1"/>
      <p:bldP spid="2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457790"/>
            <a:ext cx="9144000" cy="63555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/>
              <a:t>SZCZEPANEK, Marek. </a:t>
            </a:r>
            <a:r>
              <a:rPr lang="cs-CZ" sz="1100" dirty="0" err="1" smtClean="0"/>
              <a:t>Wikipedia.cz</a:t>
            </a:r>
            <a:r>
              <a:rPr lang="cs-CZ" sz="1100" dirty="0" smtClean="0"/>
              <a:t> : </a:t>
            </a:r>
            <a:r>
              <a:rPr lang="cs-CZ" sz="1100" dirty="0" err="1" smtClean="0"/>
              <a:t>Capreolus</a:t>
            </a:r>
            <a:r>
              <a:rPr lang="cs-CZ" sz="1100" dirty="0" smtClean="0"/>
              <a:t> </a:t>
            </a:r>
            <a:r>
              <a:rPr lang="cs-CZ" sz="1100" dirty="0" err="1" smtClean="0"/>
              <a:t>capreolus</a:t>
            </a:r>
            <a:r>
              <a:rPr lang="cs-CZ" sz="1100" dirty="0" smtClean="0"/>
              <a:t> (Marek </a:t>
            </a:r>
            <a:r>
              <a:rPr lang="cs-CZ" sz="1100" dirty="0" err="1" smtClean="0"/>
              <a:t>Szczepanek</a:t>
            </a:r>
            <a:r>
              <a:rPr lang="cs-CZ" sz="1100" dirty="0" smtClean="0"/>
              <a:t>).</a:t>
            </a:r>
            <a:r>
              <a:rPr lang="cs-CZ" sz="1100" dirty="0" err="1" smtClean="0"/>
              <a:t>jpg</a:t>
            </a:r>
            <a:r>
              <a:rPr lang="cs-CZ" sz="1100" dirty="0" smtClean="0"/>
              <a:t>  [cit. 2011-06-13] Dostupný pod licencí </a:t>
            </a:r>
            <a:r>
              <a:rPr lang="cs-CZ" sz="1100" dirty="0" err="1" smtClean="0"/>
              <a:t>Creativ</a:t>
            </a:r>
            <a:r>
              <a:rPr lang="cs-CZ" sz="1100" dirty="0" smtClean="0"/>
              <a:t> </a:t>
            </a:r>
            <a:r>
              <a:rPr lang="cs-CZ" sz="1100" dirty="0" err="1" smtClean="0"/>
              <a:t>Commons</a:t>
            </a:r>
            <a:r>
              <a:rPr lang="cs-CZ" sz="1100" dirty="0" smtClean="0"/>
              <a:t> z WWW: </a:t>
            </a:r>
            <a:r>
              <a:rPr lang="cs-CZ" sz="1100" dirty="0" smtClean="0">
                <a:hlinkClick r:id="rId2"/>
              </a:rPr>
              <a:t>http://cs.wikipedia.org/wiki/Soubor:Capreolus_capreolus_(Marek_Szczepanek).jpg</a:t>
            </a:r>
            <a:endParaRPr lang="cs-CZ" sz="1100" dirty="0" smtClean="0"/>
          </a:p>
          <a:p>
            <a:endParaRPr lang="cs-CZ" sz="1100" dirty="0" smtClean="0"/>
          </a:p>
          <a:p>
            <a:r>
              <a:rPr lang="cs-CZ" sz="1100" dirty="0" smtClean="0"/>
              <a:t>FMICKAN. </a:t>
            </a:r>
            <a:r>
              <a:rPr lang="cs-CZ" sz="1100" dirty="0" err="1" smtClean="0"/>
              <a:t>Wikipedia.cz</a:t>
            </a:r>
            <a:r>
              <a:rPr lang="cs-CZ" sz="1100" dirty="0" smtClean="0"/>
              <a:t> :</a:t>
            </a:r>
            <a:r>
              <a:rPr lang="cs-CZ" sz="1100" b="1" dirty="0" smtClean="0"/>
              <a:t> </a:t>
            </a:r>
            <a:r>
              <a:rPr lang="cs-CZ" sz="1100" dirty="0" err="1" smtClean="0"/>
              <a:t>Feldhase.jpg</a:t>
            </a:r>
            <a:r>
              <a:rPr lang="cs-CZ" sz="1100" b="1" dirty="0" smtClean="0"/>
              <a:t> </a:t>
            </a:r>
            <a:r>
              <a:rPr lang="cs-CZ" sz="1100" dirty="0" smtClean="0"/>
              <a:t>[cit. 2011-06-13] Dostupný pod licencí </a:t>
            </a:r>
            <a:r>
              <a:rPr lang="cs-CZ" sz="1100" dirty="0" err="1" smtClean="0"/>
              <a:t>Creativ</a:t>
            </a:r>
            <a:r>
              <a:rPr lang="cs-CZ" sz="1100" dirty="0" smtClean="0"/>
              <a:t> </a:t>
            </a:r>
            <a:r>
              <a:rPr lang="cs-CZ" sz="1100" dirty="0" err="1" smtClean="0"/>
              <a:t>Commons</a:t>
            </a:r>
            <a:r>
              <a:rPr lang="cs-CZ" sz="1100" dirty="0" smtClean="0"/>
              <a:t> z WWW: </a:t>
            </a:r>
            <a:r>
              <a:rPr lang="cs-CZ" sz="1100" dirty="0" smtClean="0">
                <a:hlinkClick r:id="rId3"/>
              </a:rPr>
              <a:t>http://cs.wikipedia.org/wiki/Soubor:Feldhase.jpg</a:t>
            </a:r>
            <a:endParaRPr lang="cs-CZ" sz="1100" dirty="0" smtClean="0"/>
          </a:p>
          <a:p>
            <a:endParaRPr lang="cs-CZ" sz="1100" dirty="0" smtClean="0"/>
          </a:p>
          <a:p>
            <a:r>
              <a:rPr lang="cs-CZ" sz="1100" dirty="0" smtClean="0"/>
              <a:t>TRAROTH.  </a:t>
            </a:r>
            <a:r>
              <a:rPr lang="cs-CZ" sz="1100" dirty="0" err="1" smtClean="0"/>
              <a:t>Wikipedia.cz</a:t>
            </a:r>
            <a:r>
              <a:rPr lang="cs-CZ" sz="1100" dirty="0" smtClean="0"/>
              <a:t> : </a:t>
            </a:r>
            <a:r>
              <a:rPr lang="cs-CZ" sz="1100" dirty="0" err="1" smtClean="0"/>
              <a:t>Silz</a:t>
            </a:r>
            <a:r>
              <a:rPr lang="cs-CZ" sz="1100" dirty="0" smtClean="0"/>
              <a:t> cerf22.jpg  [cit. 2011-06-13] Dostupný pod licencí </a:t>
            </a:r>
            <a:r>
              <a:rPr lang="cs-CZ" sz="1100" dirty="0" err="1" smtClean="0"/>
              <a:t>Creativ</a:t>
            </a:r>
            <a:r>
              <a:rPr lang="cs-CZ" sz="1100" dirty="0" smtClean="0"/>
              <a:t> </a:t>
            </a:r>
            <a:r>
              <a:rPr lang="cs-CZ" sz="1100" dirty="0" err="1" smtClean="0"/>
              <a:t>Commons</a:t>
            </a:r>
            <a:r>
              <a:rPr lang="cs-CZ" sz="1100" dirty="0" smtClean="0"/>
              <a:t> z WWW: </a:t>
            </a:r>
            <a:r>
              <a:rPr lang="cs-CZ" sz="1100" dirty="0" smtClean="0">
                <a:hlinkClick r:id="rId4"/>
              </a:rPr>
              <a:t>http://cs.wikipedia.org/wiki/Soubor:Silz_cerf22.jpg</a:t>
            </a:r>
            <a:endParaRPr lang="cs-CZ" sz="1100" dirty="0" smtClean="0"/>
          </a:p>
          <a:p>
            <a:endParaRPr lang="cs-CZ" sz="1100" dirty="0" smtClean="0"/>
          </a:p>
          <a:p>
            <a:r>
              <a:rPr lang="cs-CZ" sz="1100" dirty="0" smtClean="0"/>
              <a:t>STOLZ, </a:t>
            </a:r>
            <a:r>
              <a:rPr lang="cs-CZ" sz="1100" dirty="0" err="1" smtClean="0"/>
              <a:t>Gary</a:t>
            </a:r>
            <a:r>
              <a:rPr lang="cs-CZ" sz="1100" dirty="0" smtClean="0"/>
              <a:t> M.  </a:t>
            </a:r>
            <a:r>
              <a:rPr lang="cs-CZ" sz="1100" dirty="0" err="1" smtClean="0"/>
              <a:t>Wikipedia.cz</a:t>
            </a:r>
            <a:r>
              <a:rPr lang="cs-CZ" sz="1100" dirty="0" smtClean="0"/>
              <a:t> : </a:t>
            </a:r>
            <a:r>
              <a:rPr lang="cs-CZ" sz="1100" dirty="0" err="1" smtClean="0"/>
              <a:t>Taxidea</a:t>
            </a:r>
            <a:r>
              <a:rPr lang="cs-CZ" sz="1100" dirty="0" smtClean="0"/>
              <a:t> </a:t>
            </a:r>
            <a:r>
              <a:rPr lang="cs-CZ" sz="1100" dirty="0" err="1" smtClean="0"/>
              <a:t>taxus.jpg</a:t>
            </a:r>
            <a:r>
              <a:rPr lang="cs-CZ" sz="1100" dirty="0" smtClean="0"/>
              <a:t>  [cit. 2011-06-13] Dostupný pod licencí </a:t>
            </a:r>
            <a:r>
              <a:rPr lang="cs-CZ" sz="1100" dirty="0" err="1" smtClean="0"/>
              <a:t>Creativ</a:t>
            </a:r>
            <a:r>
              <a:rPr lang="cs-CZ" sz="1100" dirty="0" smtClean="0"/>
              <a:t> </a:t>
            </a:r>
            <a:r>
              <a:rPr lang="cs-CZ" sz="1100" dirty="0" err="1" smtClean="0"/>
              <a:t>Commons</a:t>
            </a:r>
            <a:r>
              <a:rPr lang="cs-CZ" sz="1100" dirty="0" smtClean="0"/>
              <a:t> z WWW: </a:t>
            </a:r>
            <a:r>
              <a:rPr lang="cs-CZ" sz="1100" dirty="0" smtClean="0">
                <a:hlinkClick r:id="rId5"/>
              </a:rPr>
              <a:t>http://cs.wikipedia.org/wiki/Soubor:Taxidea_taxus.jpg</a:t>
            </a:r>
            <a:endParaRPr lang="cs-CZ" sz="1100" dirty="0" smtClean="0"/>
          </a:p>
          <a:p>
            <a:endParaRPr lang="cs-CZ" sz="1100" dirty="0" smtClean="0"/>
          </a:p>
          <a:p>
            <a:r>
              <a:rPr lang="cs-CZ" sz="1100" dirty="0" smtClean="0"/>
              <a:t>MIRACETI.  </a:t>
            </a:r>
            <a:r>
              <a:rPr lang="cs-CZ" sz="1100" dirty="0" err="1" smtClean="0"/>
              <a:t>Wikipedia.cz</a:t>
            </a:r>
            <a:r>
              <a:rPr lang="cs-CZ" sz="1100" dirty="0" smtClean="0"/>
              <a:t> : </a:t>
            </a:r>
            <a:r>
              <a:rPr lang="cs-CZ" sz="1100" dirty="0" err="1" smtClean="0"/>
              <a:t>Sciurus</a:t>
            </a:r>
            <a:r>
              <a:rPr lang="cs-CZ" sz="1100" dirty="0" smtClean="0"/>
              <a:t> </a:t>
            </a:r>
            <a:r>
              <a:rPr lang="cs-CZ" sz="1100" dirty="0" err="1" smtClean="0"/>
              <a:t>vulgaris</a:t>
            </a:r>
            <a:r>
              <a:rPr lang="cs-CZ" sz="1100" dirty="0" smtClean="0"/>
              <a:t> </a:t>
            </a:r>
            <a:r>
              <a:rPr lang="cs-CZ" sz="1100" dirty="0" err="1" smtClean="0"/>
              <a:t>Suomi</a:t>
            </a:r>
            <a:r>
              <a:rPr lang="cs-CZ" sz="1100" dirty="0" smtClean="0"/>
              <a:t>-</a:t>
            </a:r>
            <a:r>
              <a:rPr lang="cs-CZ" sz="1100" dirty="0" err="1" smtClean="0"/>
              <a:t>e.jpg</a:t>
            </a:r>
            <a:r>
              <a:rPr lang="cs-CZ" sz="1100" dirty="0" smtClean="0"/>
              <a:t> [cit. 2011-06-13] Dostupný pod licencí </a:t>
            </a:r>
            <a:r>
              <a:rPr lang="cs-CZ" sz="1100" dirty="0" err="1" smtClean="0"/>
              <a:t>Creativ</a:t>
            </a:r>
            <a:r>
              <a:rPr lang="cs-CZ" sz="1100" dirty="0" smtClean="0"/>
              <a:t> </a:t>
            </a:r>
            <a:r>
              <a:rPr lang="cs-CZ" sz="1100" dirty="0" err="1" smtClean="0"/>
              <a:t>Commons</a:t>
            </a:r>
            <a:r>
              <a:rPr lang="cs-CZ" sz="1100" dirty="0" smtClean="0"/>
              <a:t> z WWW: </a:t>
            </a:r>
            <a:r>
              <a:rPr lang="cs-CZ" sz="1100" dirty="0" smtClean="0">
                <a:hlinkClick r:id="rId6"/>
              </a:rPr>
              <a:t>http://cs.wikipedia.org/wiki/Soubor:Sciurus_vulgaris_Suomi-e.jpg</a:t>
            </a:r>
            <a:endParaRPr lang="cs-CZ" sz="1100" dirty="0" smtClean="0"/>
          </a:p>
          <a:p>
            <a:endParaRPr lang="cs-CZ" sz="1100" dirty="0" smtClean="0"/>
          </a:p>
          <a:p>
            <a:r>
              <a:rPr lang="cs-CZ" sz="1100" dirty="0" smtClean="0"/>
              <a:t>HEMPEL, </a:t>
            </a:r>
            <a:r>
              <a:rPr lang="cs-CZ" sz="1100" dirty="0" err="1" smtClean="0"/>
              <a:t>Jorg</a:t>
            </a:r>
            <a:r>
              <a:rPr lang="cs-CZ" sz="1100" dirty="0" smtClean="0"/>
              <a:t>.  </a:t>
            </a:r>
            <a:r>
              <a:rPr lang="cs-CZ" sz="1100" dirty="0" err="1" smtClean="0"/>
              <a:t>Wikipedia.cz</a:t>
            </a:r>
            <a:r>
              <a:rPr lang="cs-CZ" sz="1100" dirty="0" smtClean="0"/>
              <a:t> : </a:t>
            </a:r>
            <a:r>
              <a:rPr lang="cs-CZ" sz="1100" dirty="0" err="1" smtClean="0"/>
              <a:t>Papaver</a:t>
            </a:r>
            <a:r>
              <a:rPr lang="cs-CZ" sz="1100" dirty="0" smtClean="0"/>
              <a:t> </a:t>
            </a:r>
            <a:r>
              <a:rPr lang="cs-CZ" sz="1100" dirty="0" err="1" smtClean="0"/>
              <a:t>rhoeas</a:t>
            </a:r>
            <a:r>
              <a:rPr lang="cs-CZ" sz="1100" dirty="0" smtClean="0"/>
              <a:t> LC0050.jpg [cit. 2011-06-13] Dostupný pod licencí </a:t>
            </a:r>
            <a:r>
              <a:rPr lang="cs-CZ" sz="1100" dirty="0" err="1" smtClean="0"/>
              <a:t>Creativ</a:t>
            </a:r>
            <a:r>
              <a:rPr lang="cs-CZ" sz="1100" dirty="0" smtClean="0"/>
              <a:t> </a:t>
            </a:r>
            <a:r>
              <a:rPr lang="cs-CZ" sz="1100" dirty="0" err="1" smtClean="0"/>
              <a:t>Commons</a:t>
            </a:r>
            <a:r>
              <a:rPr lang="cs-CZ" sz="1100" dirty="0" smtClean="0"/>
              <a:t> z WWW: </a:t>
            </a:r>
            <a:r>
              <a:rPr lang="cs-CZ" sz="1100" dirty="0" smtClean="0">
                <a:hlinkClick r:id="rId7"/>
              </a:rPr>
              <a:t>http://cs.wikipedia.org/wiki/Soubor:Papaver_rhoeas_LC0050.jpg</a:t>
            </a:r>
            <a:endParaRPr lang="cs-CZ" sz="1100" dirty="0" smtClean="0"/>
          </a:p>
          <a:p>
            <a:endParaRPr lang="cs-CZ" sz="1100" dirty="0" smtClean="0"/>
          </a:p>
          <a:p>
            <a:r>
              <a:rPr lang="cs-CZ" sz="1100" dirty="0" smtClean="0"/>
              <a:t>VILSECKER, Oliver.  </a:t>
            </a:r>
            <a:r>
              <a:rPr lang="cs-CZ" sz="1100" dirty="0" err="1" smtClean="0"/>
              <a:t>Wikipedia.cz</a:t>
            </a:r>
            <a:r>
              <a:rPr lang="cs-CZ" sz="1100" dirty="0" smtClean="0"/>
              <a:t> : </a:t>
            </a:r>
            <a:r>
              <a:rPr lang="cs-CZ" sz="1100" dirty="0" err="1" smtClean="0"/>
              <a:t>Glockenblume</a:t>
            </a:r>
            <a:r>
              <a:rPr lang="cs-CZ" sz="1100" dirty="0" smtClean="0"/>
              <a:t>-Blüte2.jpg [cit. 2011-06-13] Dostupný pod licencí </a:t>
            </a:r>
            <a:r>
              <a:rPr lang="cs-CZ" sz="1100" dirty="0" err="1" smtClean="0"/>
              <a:t>Creativ</a:t>
            </a:r>
            <a:r>
              <a:rPr lang="cs-CZ" sz="1100" dirty="0" smtClean="0"/>
              <a:t> </a:t>
            </a:r>
            <a:r>
              <a:rPr lang="cs-CZ" sz="1100" dirty="0" err="1" smtClean="0"/>
              <a:t>Commons</a:t>
            </a:r>
            <a:r>
              <a:rPr lang="cs-CZ" sz="1100" dirty="0" smtClean="0"/>
              <a:t> z WWW: </a:t>
            </a:r>
            <a:r>
              <a:rPr lang="cs-CZ" sz="1100" dirty="0" smtClean="0">
                <a:hlinkClick r:id="rId8"/>
              </a:rPr>
              <a:t>http://cs.wikipedia.org/wiki/Soubor:Glockenblume-Bl%C3%BCte2.jpg</a:t>
            </a:r>
            <a:endParaRPr lang="cs-CZ" sz="1100" dirty="0" smtClean="0"/>
          </a:p>
          <a:p>
            <a:endParaRPr lang="cs-CZ" sz="1100" dirty="0" smtClean="0"/>
          </a:p>
          <a:p>
            <a:r>
              <a:rPr lang="cs-CZ" sz="1100" dirty="0" smtClean="0"/>
              <a:t>MONNIAUX, David.  </a:t>
            </a:r>
            <a:r>
              <a:rPr lang="cs-CZ" sz="1100" dirty="0" err="1" smtClean="0"/>
              <a:t>Wikipedia.cz</a:t>
            </a:r>
            <a:r>
              <a:rPr lang="cs-CZ" sz="1100" dirty="0" smtClean="0"/>
              <a:t> : </a:t>
            </a:r>
            <a:r>
              <a:rPr lang="cs-CZ" sz="1100" dirty="0" err="1" smtClean="0"/>
              <a:t>Bellis</a:t>
            </a:r>
            <a:r>
              <a:rPr lang="cs-CZ" sz="1100" dirty="0" smtClean="0"/>
              <a:t> </a:t>
            </a:r>
            <a:r>
              <a:rPr lang="cs-CZ" sz="1100" dirty="0" err="1" smtClean="0"/>
              <a:t>perennis</a:t>
            </a:r>
            <a:r>
              <a:rPr lang="cs-CZ" sz="1100" dirty="0" smtClean="0"/>
              <a:t> dsc00906.jpg [cit. 2011-06-13] Dostupný pod licencí </a:t>
            </a:r>
            <a:r>
              <a:rPr lang="cs-CZ" sz="1100" dirty="0" err="1" smtClean="0"/>
              <a:t>Creativ</a:t>
            </a:r>
            <a:r>
              <a:rPr lang="cs-CZ" sz="1100" dirty="0" smtClean="0"/>
              <a:t> </a:t>
            </a:r>
            <a:r>
              <a:rPr lang="cs-CZ" sz="1100" dirty="0" err="1" smtClean="0"/>
              <a:t>Commons</a:t>
            </a:r>
            <a:r>
              <a:rPr lang="cs-CZ" sz="1100" dirty="0" smtClean="0"/>
              <a:t> z WWW: </a:t>
            </a:r>
            <a:r>
              <a:rPr lang="cs-CZ" sz="1100" dirty="0" smtClean="0">
                <a:hlinkClick r:id="rId9"/>
              </a:rPr>
              <a:t>http://cs.wikipedia.org/wiki/Soubor:Bellis_perennis_dsc00906.jpg</a:t>
            </a:r>
            <a:endParaRPr lang="cs-CZ" sz="1100" dirty="0" smtClean="0"/>
          </a:p>
          <a:p>
            <a:endParaRPr lang="cs-CZ" sz="1100" dirty="0" smtClean="0"/>
          </a:p>
          <a:p>
            <a:r>
              <a:rPr lang="cs-CZ" sz="1100" dirty="0" smtClean="0"/>
              <a:t>MAYLETT.  </a:t>
            </a:r>
            <a:r>
              <a:rPr lang="cs-CZ" sz="1100" dirty="0" err="1" smtClean="0"/>
              <a:t>Wikipedia.cz</a:t>
            </a:r>
            <a:r>
              <a:rPr lang="cs-CZ" sz="1100" dirty="0" smtClean="0"/>
              <a:t> : </a:t>
            </a:r>
            <a:r>
              <a:rPr lang="cs-CZ" sz="1100" dirty="0" err="1" smtClean="0"/>
              <a:t>Gamble</a:t>
            </a:r>
            <a:r>
              <a:rPr lang="cs-CZ" sz="1100" dirty="0" smtClean="0"/>
              <a:t> </a:t>
            </a:r>
            <a:r>
              <a:rPr lang="cs-CZ" sz="1100" dirty="0" err="1" smtClean="0"/>
              <a:t>oak</a:t>
            </a:r>
            <a:r>
              <a:rPr lang="cs-CZ" sz="1100" dirty="0" smtClean="0"/>
              <a:t> </a:t>
            </a:r>
            <a:r>
              <a:rPr lang="cs-CZ" sz="1100" dirty="0" err="1" smtClean="0"/>
              <a:t>leaves.jpg</a:t>
            </a:r>
            <a:r>
              <a:rPr lang="cs-CZ" sz="1100" dirty="0" smtClean="0"/>
              <a:t> [cit. 2011-06-13] Dostupný pod licencí </a:t>
            </a:r>
            <a:r>
              <a:rPr lang="cs-CZ" sz="1100" dirty="0" err="1" smtClean="0"/>
              <a:t>Creativ</a:t>
            </a:r>
            <a:r>
              <a:rPr lang="cs-CZ" sz="1100" dirty="0" smtClean="0"/>
              <a:t> </a:t>
            </a:r>
            <a:r>
              <a:rPr lang="cs-CZ" sz="1100" dirty="0" err="1" smtClean="0"/>
              <a:t>Commons</a:t>
            </a:r>
            <a:r>
              <a:rPr lang="cs-CZ" sz="1100" dirty="0" smtClean="0"/>
              <a:t> z WWW: </a:t>
            </a:r>
            <a:r>
              <a:rPr lang="cs-CZ" sz="1100" dirty="0" smtClean="0">
                <a:hlinkClick r:id="rId10"/>
              </a:rPr>
              <a:t>http://cs.wikipedia.org/wiki/Soubor:Gamble_oak_leaves.jpg</a:t>
            </a:r>
            <a:endParaRPr lang="cs-CZ" sz="1100" dirty="0" smtClean="0"/>
          </a:p>
          <a:p>
            <a:endParaRPr lang="cs-CZ" sz="1100" dirty="0" smtClean="0"/>
          </a:p>
          <a:p>
            <a:r>
              <a:rPr lang="cs-CZ" sz="1100" dirty="0" smtClean="0"/>
              <a:t>MPF.  </a:t>
            </a:r>
            <a:r>
              <a:rPr lang="cs-CZ" sz="1100" dirty="0" err="1" smtClean="0"/>
              <a:t>Wikipedia.cz</a:t>
            </a:r>
            <a:r>
              <a:rPr lang="cs-CZ" sz="1100" dirty="0" smtClean="0"/>
              <a:t> : </a:t>
            </a:r>
            <a:r>
              <a:rPr lang="cs-CZ" sz="1100" dirty="0" err="1" smtClean="0"/>
              <a:t>Picea</a:t>
            </a:r>
            <a:r>
              <a:rPr lang="cs-CZ" sz="1100" dirty="0" smtClean="0"/>
              <a:t> </a:t>
            </a:r>
            <a:r>
              <a:rPr lang="cs-CZ" sz="1100" dirty="0" err="1" smtClean="0"/>
              <a:t>sitchensis</a:t>
            </a:r>
            <a:r>
              <a:rPr lang="cs-CZ" sz="1100" dirty="0" smtClean="0"/>
              <a:t> </a:t>
            </a:r>
            <a:r>
              <a:rPr lang="cs-CZ" sz="1100" dirty="0" err="1" smtClean="0"/>
              <a:t>forest.jpg</a:t>
            </a:r>
            <a:r>
              <a:rPr lang="cs-CZ" sz="1100" dirty="0" smtClean="0"/>
              <a:t> [cit. 2011-06-13] Dostupný pod licencí </a:t>
            </a:r>
            <a:r>
              <a:rPr lang="cs-CZ" sz="1100" dirty="0" err="1" smtClean="0"/>
              <a:t>Creativ</a:t>
            </a:r>
            <a:r>
              <a:rPr lang="cs-CZ" sz="1100" dirty="0" smtClean="0"/>
              <a:t> </a:t>
            </a:r>
            <a:r>
              <a:rPr lang="cs-CZ" sz="1100" dirty="0" err="1" smtClean="0"/>
              <a:t>Commons</a:t>
            </a:r>
            <a:r>
              <a:rPr lang="cs-CZ" sz="1100" dirty="0" smtClean="0"/>
              <a:t> z WWW: </a:t>
            </a:r>
            <a:r>
              <a:rPr lang="cs-CZ" sz="1100" dirty="0" smtClean="0">
                <a:hlinkClick r:id="rId11"/>
              </a:rPr>
              <a:t>http://cs.wikipedia.org/wiki/Soubor:Picea_sitchensis_forest.jpg</a:t>
            </a:r>
            <a:endParaRPr lang="cs-CZ" sz="1100" dirty="0" smtClean="0"/>
          </a:p>
          <a:p>
            <a:endParaRPr lang="cs-CZ" sz="1100" dirty="0" smtClean="0"/>
          </a:p>
          <a:p>
            <a:r>
              <a:rPr lang="cs-CZ" sz="1100" dirty="0" smtClean="0"/>
              <a:t>MPF.  </a:t>
            </a:r>
            <a:r>
              <a:rPr lang="cs-CZ" sz="1100" dirty="0" err="1" smtClean="0"/>
              <a:t>Wikipedia.cz</a:t>
            </a:r>
            <a:r>
              <a:rPr lang="cs-CZ" sz="1100" dirty="0" smtClean="0"/>
              <a:t> : </a:t>
            </a:r>
            <a:r>
              <a:rPr lang="cs-CZ" sz="1100" dirty="0" err="1" smtClean="0"/>
              <a:t>Picea</a:t>
            </a:r>
            <a:r>
              <a:rPr lang="cs-CZ" sz="1100" dirty="0" smtClean="0"/>
              <a:t> </a:t>
            </a:r>
            <a:r>
              <a:rPr lang="cs-CZ" sz="1100" dirty="0" err="1" smtClean="0"/>
              <a:t>abies</a:t>
            </a:r>
            <a:r>
              <a:rPr lang="cs-CZ" sz="1100" dirty="0" smtClean="0"/>
              <a:t> </a:t>
            </a:r>
            <a:r>
              <a:rPr lang="cs-CZ" sz="1100" dirty="0" err="1" smtClean="0"/>
              <a:t>cone.jpg</a:t>
            </a:r>
            <a:r>
              <a:rPr lang="cs-CZ" sz="1100" dirty="0" smtClean="0"/>
              <a:t> [cit. 2011-06-13] Dostupný pod licencí </a:t>
            </a:r>
            <a:r>
              <a:rPr lang="cs-CZ" sz="1100" dirty="0" err="1" smtClean="0"/>
              <a:t>Creativ</a:t>
            </a:r>
            <a:r>
              <a:rPr lang="cs-CZ" sz="1100" dirty="0" smtClean="0"/>
              <a:t> </a:t>
            </a:r>
            <a:r>
              <a:rPr lang="cs-CZ" sz="1100" dirty="0" err="1" smtClean="0"/>
              <a:t>Commons</a:t>
            </a:r>
            <a:r>
              <a:rPr lang="cs-CZ" sz="1100" dirty="0" smtClean="0"/>
              <a:t> z WWW: </a:t>
            </a:r>
            <a:r>
              <a:rPr lang="cs-CZ" sz="1100" dirty="0" smtClean="0">
                <a:hlinkClick r:id="rId12"/>
              </a:rPr>
              <a:t>http://cs.wikipedia.org/wiki/Soubor:Picea_abies_cone.jpg</a:t>
            </a:r>
            <a:endParaRPr lang="cs-CZ" sz="1100" dirty="0" smtClean="0"/>
          </a:p>
          <a:p>
            <a:endParaRPr lang="cs-CZ" sz="1100" dirty="0" smtClean="0"/>
          </a:p>
          <a:p>
            <a:r>
              <a:rPr lang="cs-CZ" sz="1100" dirty="0" smtClean="0"/>
              <a:t>GRANDMONT, </a:t>
            </a:r>
            <a:r>
              <a:rPr lang="cs-CZ" sz="1100" dirty="0" err="1" smtClean="0"/>
              <a:t>Jean</a:t>
            </a:r>
            <a:r>
              <a:rPr lang="cs-CZ" sz="1100" dirty="0" smtClean="0"/>
              <a:t>-</a:t>
            </a:r>
            <a:r>
              <a:rPr lang="cs-CZ" sz="1100" dirty="0" err="1" smtClean="0"/>
              <a:t>Pol</a:t>
            </a:r>
            <a:r>
              <a:rPr lang="cs-CZ" sz="1100" dirty="0" smtClean="0"/>
              <a:t>. </a:t>
            </a:r>
            <a:r>
              <a:rPr lang="cs-CZ" sz="1100" dirty="0" err="1" smtClean="0"/>
              <a:t>Wikipedia.cz</a:t>
            </a:r>
            <a:r>
              <a:rPr lang="cs-CZ" sz="1100" dirty="0" smtClean="0"/>
              <a:t> : </a:t>
            </a:r>
            <a:r>
              <a:rPr lang="cs-CZ" sz="1100" dirty="0" err="1" smtClean="0"/>
              <a:t>Pinus</a:t>
            </a:r>
            <a:r>
              <a:rPr lang="cs-CZ" sz="1100" dirty="0" smtClean="0"/>
              <a:t> </a:t>
            </a:r>
            <a:r>
              <a:rPr lang="cs-CZ" sz="1100" dirty="0" err="1" smtClean="0"/>
              <a:t>nigra</a:t>
            </a:r>
            <a:r>
              <a:rPr lang="cs-CZ" sz="1100" dirty="0" smtClean="0"/>
              <a:t> JPG2A.jpg [cit. 2011-06-13] Dostupný pod licencí </a:t>
            </a:r>
            <a:r>
              <a:rPr lang="cs-CZ" sz="1100" dirty="0" err="1" smtClean="0"/>
              <a:t>Creativ</a:t>
            </a:r>
            <a:r>
              <a:rPr lang="cs-CZ" sz="1100" dirty="0" smtClean="0"/>
              <a:t> </a:t>
            </a:r>
            <a:r>
              <a:rPr lang="cs-CZ" sz="1100" dirty="0" err="1" smtClean="0"/>
              <a:t>Commons</a:t>
            </a:r>
            <a:r>
              <a:rPr lang="cs-CZ" sz="1100" dirty="0" smtClean="0"/>
              <a:t> z WWW: </a:t>
            </a:r>
            <a:r>
              <a:rPr lang="cs-CZ" sz="1100" dirty="0" smtClean="0">
                <a:hlinkClick r:id="rId13"/>
              </a:rPr>
              <a:t>http://cs.wikipedia.org/wiki/Soubor:Pinus_nigra_JPG2A.jpg</a:t>
            </a:r>
            <a:endParaRPr lang="cs-CZ" sz="1100" dirty="0" smtClean="0"/>
          </a:p>
          <a:p>
            <a:endParaRPr lang="cs-CZ" sz="1100" dirty="0" smtClean="0"/>
          </a:p>
          <a:p>
            <a:r>
              <a:rPr lang="cs-CZ" sz="1100" dirty="0" err="1" smtClean="0"/>
              <a:t>microsoft.com</a:t>
            </a:r>
            <a:r>
              <a:rPr lang="cs-CZ" sz="1100" dirty="0" smtClean="0"/>
              <a:t> : MP900401775 [cit. 2011-06-13] Dostupný pod licencí </a:t>
            </a:r>
            <a:r>
              <a:rPr lang="cs-CZ" sz="1100" dirty="0" err="1" smtClean="0"/>
              <a:t>Creativ</a:t>
            </a:r>
            <a:r>
              <a:rPr lang="cs-CZ" sz="1100" dirty="0" smtClean="0"/>
              <a:t> </a:t>
            </a:r>
            <a:r>
              <a:rPr lang="cs-CZ" sz="1100" dirty="0" err="1" smtClean="0"/>
              <a:t>Commons</a:t>
            </a:r>
            <a:r>
              <a:rPr lang="cs-CZ" sz="1100" dirty="0" smtClean="0"/>
              <a:t> z WWW:</a:t>
            </a:r>
          </a:p>
          <a:p>
            <a:r>
              <a:rPr lang="cs-CZ" sz="1100" dirty="0" smtClean="0">
                <a:hlinkClick r:id="rId14"/>
              </a:rPr>
              <a:t>http://office.</a:t>
            </a:r>
            <a:r>
              <a:rPr lang="cs-CZ" sz="1100" dirty="0" err="1" smtClean="0">
                <a:hlinkClick r:id="rId14"/>
              </a:rPr>
              <a:t>microsoft.com</a:t>
            </a:r>
            <a:r>
              <a:rPr lang="cs-CZ" sz="1100" dirty="0" smtClean="0">
                <a:hlinkClick r:id="rId14"/>
              </a:rPr>
              <a:t>/</a:t>
            </a:r>
            <a:r>
              <a:rPr lang="cs-CZ" sz="1100" dirty="0" err="1" smtClean="0">
                <a:hlinkClick r:id="rId14"/>
              </a:rPr>
              <a:t>cs</a:t>
            </a:r>
            <a:r>
              <a:rPr lang="cs-CZ" sz="1100" dirty="0" smtClean="0">
                <a:hlinkClick r:id="rId14"/>
              </a:rPr>
              <a:t>-</a:t>
            </a:r>
            <a:r>
              <a:rPr lang="cs-CZ" sz="1100" dirty="0" err="1" smtClean="0">
                <a:hlinkClick r:id="rId14"/>
              </a:rPr>
              <a:t>cz</a:t>
            </a:r>
            <a:r>
              <a:rPr lang="cs-CZ" sz="1100" dirty="0" smtClean="0">
                <a:hlinkClick r:id="rId14"/>
              </a:rPr>
              <a:t>/</a:t>
            </a:r>
            <a:r>
              <a:rPr lang="cs-CZ" sz="1100" dirty="0" err="1" smtClean="0">
                <a:hlinkClick r:id="rId14"/>
              </a:rPr>
              <a:t>images</a:t>
            </a:r>
            <a:r>
              <a:rPr lang="cs-CZ" sz="1100" dirty="0" smtClean="0">
                <a:hlinkClick r:id="rId14"/>
              </a:rPr>
              <a:t>/</a:t>
            </a:r>
            <a:r>
              <a:rPr lang="cs-CZ" sz="1100" dirty="0" err="1" smtClean="0">
                <a:hlinkClick r:id="rId14"/>
              </a:rPr>
              <a:t>results.aspx</a:t>
            </a:r>
            <a:r>
              <a:rPr lang="cs-CZ" sz="1100" dirty="0" smtClean="0">
                <a:hlinkClick r:id="rId14"/>
              </a:rPr>
              <a:t>?</a:t>
            </a:r>
            <a:r>
              <a:rPr lang="cs-CZ" sz="1100" dirty="0" err="1" smtClean="0">
                <a:hlinkClick r:id="rId14"/>
              </a:rPr>
              <a:t>qu</a:t>
            </a:r>
            <a:r>
              <a:rPr lang="cs-CZ" sz="1100" dirty="0" smtClean="0">
                <a:hlinkClick r:id="rId14"/>
              </a:rPr>
              <a:t>=borovice&amp;</a:t>
            </a:r>
            <a:r>
              <a:rPr lang="cs-CZ" sz="1100" dirty="0" err="1" smtClean="0">
                <a:hlinkClick r:id="rId14"/>
              </a:rPr>
              <a:t>origin</a:t>
            </a:r>
            <a:r>
              <a:rPr lang="cs-CZ" sz="1100" dirty="0" smtClean="0">
                <a:hlinkClick r:id="rId14"/>
              </a:rPr>
              <a:t>=FX010132103#</a:t>
            </a:r>
            <a:r>
              <a:rPr lang="cs-CZ" sz="1100" dirty="0" err="1" smtClean="0">
                <a:hlinkClick r:id="rId14"/>
              </a:rPr>
              <a:t>ai</a:t>
            </a:r>
            <a:r>
              <a:rPr lang="cs-CZ" sz="1100" dirty="0" smtClean="0">
                <a:hlinkClick r:id="rId14"/>
              </a:rPr>
              <a:t>:MP900401775|</a:t>
            </a:r>
            <a:endParaRPr lang="cs-CZ" sz="1100" dirty="0" smtClean="0"/>
          </a:p>
          <a:p>
            <a:endParaRPr lang="cs-CZ" sz="1100" dirty="0" smtClean="0"/>
          </a:p>
        </p:txBody>
      </p:sp>
      <p:sp>
        <p:nvSpPr>
          <p:cNvPr id="15" name="Nadpis 1"/>
          <p:cNvSpPr txBox="1">
            <a:spLocks/>
          </p:cNvSpPr>
          <p:nvPr/>
        </p:nvSpPr>
        <p:spPr>
          <a:xfrm>
            <a:off x="539552" y="0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Zdroje obrázků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260648"/>
            <a:ext cx="691276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děti pojmenují zvířata žijící v našem kraji, připomenou si psaní velkých a malých písmen</a:t>
            </a:r>
          </a:p>
          <a:p>
            <a:pPr marL="342900" indent="-342900">
              <a:buAutoNum type="arabicPeriod"/>
            </a:pPr>
            <a:r>
              <a:rPr lang="cs-CZ" dirty="0" smtClean="0"/>
              <a:t>doplní nadřazené slovo – ZVÍŘE (ŽIVOČICH)</a:t>
            </a:r>
          </a:p>
          <a:p>
            <a:pPr marL="342900" indent="-342900">
              <a:buAutoNum type="arabicPeriod"/>
            </a:pPr>
            <a:r>
              <a:rPr lang="cs-CZ" dirty="0" smtClean="0"/>
              <a:t>děti pojmenují rostliny rostoucí v našem kraji</a:t>
            </a:r>
          </a:p>
          <a:p>
            <a:pPr marL="342900" indent="-342900">
              <a:buAutoNum type="arabicPeriod"/>
            </a:pPr>
            <a:r>
              <a:rPr lang="cs-CZ" dirty="0" smtClean="0"/>
              <a:t>doplní podřazená slova ke slovu ROSTLINA: KVĚTINA, STROM</a:t>
            </a:r>
          </a:p>
          <a:p>
            <a:pPr marL="342900" indent="-342900">
              <a:buAutoNum type="arabicPeriod"/>
            </a:pPr>
            <a:r>
              <a:rPr lang="cs-CZ" dirty="0" smtClean="0"/>
              <a:t>děti si procvičí nadřazená a podřazená slova</a:t>
            </a:r>
          </a:p>
          <a:p>
            <a:pPr marL="342900" indent="-342900">
              <a:buAutoNum type="arabicPeriod"/>
            </a:pPr>
            <a:r>
              <a:rPr lang="cs-CZ" dirty="0" smtClean="0"/>
              <a:t>vyvodí se pojem slova SOUŘADNÁ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402</TotalTime>
  <Words>490</Words>
  <Application>Microsoft Office PowerPoint</Application>
  <PresentationFormat>Předvádění na obrazovce (4:3)</PresentationFormat>
  <Paragraphs>63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Slova nadřazená, podřazená a souřadná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První DUM</dc:title>
  <dc:creator>11ty</dc:creator>
  <cp:lastModifiedBy>Žák První</cp:lastModifiedBy>
  <cp:revision>49</cp:revision>
  <dcterms:created xsi:type="dcterms:W3CDTF">2011-04-06T13:10:17Z</dcterms:created>
  <dcterms:modified xsi:type="dcterms:W3CDTF">2012-06-25T10:59:38Z</dcterms:modified>
</cp:coreProperties>
</file>