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74" r:id="rId2"/>
    <p:sldId id="284" r:id="rId3"/>
    <p:sldId id="287" r:id="rId4"/>
    <p:sldId id="263" r:id="rId5"/>
    <p:sldId id="279" r:id="rId6"/>
    <p:sldId id="288" r:id="rId7"/>
    <p:sldId id="285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6CED6"/>
    <a:srgbClr val="FFFFFF"/>
    <a:srgbClr val="21EBB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2871" autoAdjust="0"/>
  </p:normalViewPr>
  <p:slideViewPr>
    <p:cSldViewPr>
      <p:cViewPr>
        <p:scale>
          <a:sx n="60" d="100"/>
          <a:sy n="60" d="100"/>
        </p:scale>
        <p:origin x="-979" y="3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4ED3C1A-0A47-43C9-AC28-AB4937153941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8F244DF-F9B3-4873-BB95-919C4BD5B74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46154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72000"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wmf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wmf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7" Type="http://schemas.openxmlformats.org/officeDocument/2006/relationships/image" Target="../media/image15.wmf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wmf"/><Relationship Id="rId5" Type="http://schemas.openxmlformats.org/officeDocument/2006/relationships/image" Target="../media/image13.wmf"/><Relationship Id="rId4" Type="http://schemas.openxmlformats.org/officeDocument/2006/relationships/image" Target="../media/image12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13" Type="http://schemas.openxmlformats.org/officeDocument/2006/relationships/image" Target="../media/image5.wmf"/><Relationship Id="rId18" Type="http://schemas.openxmlformats.org/officeDocument/2006/relationships/image" Target="../media/image27.png"/><Relationship Id="rId3" Type="http://schemas.openxmlformats.org/officeDocument/2006/relationships/image" Target="../media/image17.wmf"/><Relationship Id="rId7" Type="http://schemas.openxmlformats.org/officeDocument/2006/relationships/image" Target="../media/image21.png"/><Relationship Id="rId12" Type="http://schemas.openxmlformats.org/officeDocument/2006/relationships/image" Target="../media/image26.png"/><Relationship Id="rId17" Type="http://schemas.openxmlformats.org/officeDocument/2006/relationships/image" Target="../media/image15.wmf"/><Relationship Id="rId2" Type="http://schemas.openxmlformats.org/officeDocument/2006/relationships/image" Target="../media/image16.jpeg"/><Relationship Id="rId16" Type="http://schemas.openxmlformats.org/officeDocument/2006/relationships/image" Target="../media/image9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png"/><Relationship Id="rId11" Type="http://schemas.openxmlformats.org/officeDocument/2006/relationships/image" Target="../media/image25.png"/><Relationship Id="rId5" Type="http://schemas.openxmlformats.org/officeDocument/2006/relationships/image" Target="../media/image19.png"/><Relationship Id="rId15" Type="http://schemas.openxmlformats.org/officeDocument/2006/relationships/image" Target="../media/image4.wmf"/><Relationship Id="rId10" Type="http://schemas.openxmlformats.org/officeDocument/2006/relationships/image" Target="../media/image24.wmf"/><Relationship Id="rId19" Type="http://schemas.openxmlformats.org/officeDocument/2006/relationships/image" Target="../media/image28.jpeg"/><Relationship Id="rId4" Type="http://schemas.openxmlformats.org/officeDocument/2006/relationships/image" Target="../media/image18.png"/><Relationship Id="rId9" Type="http://schemas.openxmlformats.org/officeDocument/2006/relationships/image" Target="../media/image23.wmf"/><Relationship Id="rId14" Type="http://schemas.openxmlformats.org/officeDocument/2006/relationships/image" Target="../media/image6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7" Type="http://schemas.openxmlformats.org/officeDocument/2006/relationships/image" Target="../media/image31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jpeg"/><Relationship Id="rId5" Type="http://schemas.openxmlformats.org/officeDocument/2006/relationships/image" Target="../media/image29.png"/><Relationship Id="rId4" Type="http://schemas.openxmlformats.org/officeDocument/2006/relationships/image" Target="../media/image14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404664"/>
            <a:ext cx="4781680" cy="104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254660" y="2852936"/>
            <a:ext cx="6951864" cy="3528000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ZŠ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a MŠ Kateřinice, okres Vsetín</a:t>
            </a:r>
          </a:p>
          <a:p>
            <a:pPr>
              <a:defRPr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projekt č. CZ.1.07/1.4.00/21.1314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Č. </a:t>
            </a:r>
            <a:r>
              <a:rPr lang="cs-CZ" sz="2000" b="1" dirty="0" err="1">
                <a:latin typeface="Times New Roman" pitchFamily="18" charset="0"/>
                <a:cs typeface="Times New Roman" pitchFamily="18" charset="0"/>
              </a:rPr>
              <a:t>DUMu</a:t>
            </a: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VY_32_INOVACE_04_11_Český </a:t>
            </a: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jazyk</a:t>
            </a:r>
          </a:p>
          <a:p>
            <a:pPr fontAlgn="ctr"/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Vzdělávací oblast: Jazyk a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jazyková komunikace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1. ročník</a:t>
            </a:r>
          </a:p>
          <a:p>
            <a:pPr fontAlgn="ctr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Předmět: Český jazyk</a:t>
            </a:r>
          </a:p>
          <a:p>
            <a:pPr fontAlgn="ctr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Tematický okruh: Jazyková výchova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fontAlgn="ctr"/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Autor: Mgr. Bronislava 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</a:rPr>
              <a:t>Uličníková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Prezentace obsahuje úkoly na určování pozice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hlásky P,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vyznačování písmen ve slovech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určování počtu slabik,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procvičuje  rozlišování krátkých a dlouhých slabik.</a:t>
            </a:r>
          </a:p>
          <a:p>
            <a:pPr algn="ctr" fontAlgn="ctr"/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algn="ctr" fontAlgn="ctr"/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algn="ctr" fontAlgn="ctr"/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algn="ctr" fontAlgn="ctr"/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algn="ctr" fontAlgn="ctr"/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1849832" y="2204864"/>
            <a:ext cx="541943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pt-BR" sz="2800" b="1" dirty="0">
                <a:latin typeface="Times New Roman" pitchFamily="18" charset="0"/>
                <a:cs typeface="Times New Roman" pitchFamily="18" charset="0"/>
              </a:rPr>
              <a:t>Hláska a písmeno 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pt-BR" sz="2800" b="1" dirty="0">
                <a:latin typeface="Times New Roman" pitchFamily="18" charset="0"/>
                <a:cs typeface="Times New Roman" pitchFamily="18" charset="0"/>
              </a:rPr>
              <a:t> - procvičování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4988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93322" y="229093"/>
            <a:ext cx="7848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Pojmenuj obrázek a řekni, kde ve slově vyslovujeme hlásku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.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Vyznač písmena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P, p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 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8071765" y="767703"/>
            <a:ext cx="74231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 </a:t>
            </a:r>
            <a:r>
              <a:rPr lang="cs-CZ" sz="32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</a:t>
            </a:r>
            <a:endParaRPr lang="cs-CZ" sz="3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6" name="TextovéPole 125"/>
          <p:cNvSpPr txBox="1"/>
          <p:nvPr/>
        </p:nvSpPr>
        <p:spPr>
          <a:xfrm>
            <a:off x="2650616" y="4953531"/>
            <a:ext cx="14943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PERO</a:t>
            </a:r>
          </a:p>
        </p:txBody>
      </p:sp>
      <p:sp>
        <p:nvSpPr>
          <p:cNvPr id="136" name="TextovéPole 135"/>
          <p:cNvSpPr txBox="1"/>
          <p:nvPr/>
        </p:nvSpPr>
        <p:spPr>
          <a:xfrm>
            <a:off x="2076864" y="3142079"/>
            <a:ext cx="184731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32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7" name="TextovéPole 136"/>
          <p:cNvSpPr txBox="1"/>
          <p:nvPr/>
        </p:nvSpPr>
        <p:spPr>
          <a:xfrm>
            <a:off x="3110518" y="5500896"/>
            <a:ext cx="28725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5" name="TextovéPole 74"/>
          <p:cNvSpPr txBox="1"/>
          <p:nvPr/>
        </p:nvSpPr>
        <p:spPr>
          <a:xfrm>
            <a:off x="4729973" y="5377785"/>
            <a:ext cx="143821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lampa</a:t>
            </a:r>
          </a:p>
        </p:txBody>
      </p:sp>
      <p:sp>
        <p:nvSpPr>
          <p:cNvPr id="43" name="TextovéPole 42"/>
          <p:cNvSpPr txBox="1"/>
          <p:nvPr/>
        </p:nvSpPr>
        <p:spPr>
          <a:xfrm>
            <a:off x="1310397" y="2796096"/>
            <a:ext cx="86914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pes</a:t>
            </a:r>
          </a:p>
        </p:txBody>
      </p:sp>
      <p:sp>
        <p:nvSpPr>
          <p:cNvPr id="53" name="TextovéPole 52"/>
          <p:cNvSpPr txBox="1"/>
          <p:nvPr/>
        </p:nvSpPr>
        <p:spPr>
          <a:xfrm>
            <a:off x="3811840" y="2788136"/>
            <a:ext cx="141096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400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defRPr>
            </a:lvl1pPr>
          </a:lstStyle>
          <a:p>
            <a:r>
              <a:rPr lang="cs-CZ" dirty="0">
                <a:solidFill>
                  <a:schemeClr val="tx1"/>
                </a:solidFill>
              </a:rPr>
              <a:t>postel</a:t>
            </a:r>
          </a:p>
        </p:txBody>
      </p:sp>
      <p:sp>
        <p:nvSpPr>
          <p:cNvPr id="65" name="TextovéPole 64"/>
          <p:cNvSpPr txBox="1"/>
          <p:nvPr/>
        </p:nvSpPr>
        <p:spPr>
          <a:xfrm>
            <a:off x="961174" y="5335100"/>
            <a:ext cx="89639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čáp</a:t>
            </a:r>
          </a:p>
        </p:txBody>
      </p:sp>
      <p:pic>
        <p:nvPicPr>
          <p:cNvPr id="33" name="Obrázek 3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31776" y="3633955"/>
            <a:ext cx="1332000" cy="1332000"/>
          </a:xfrm>
          <a:prstGeom prst="rect">
            <a:avLst/>
          </a:prstGeom>
        </p:spPr>
      </p:pic>
      <p:pic>
        <p:nvPicPr>
          <p:cNvPr id="34" name="Picture 37" descr="C:\Users\Public\Pictures\MC900435448 pes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180426"/>
            <a:ext cx="1649972" cy="12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Obrázek 3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54617" y="1384136"/>
            <a:ext cx="1725409" cy="1404000"/>
          </a:xfrm>
          <a:prstGeom prst="rect">
            <a:avLst/>
          </a:prstGeom>
        </p:spPr>
      </p:pic>
      <p:pic>
        <p:nvPicPr>
          <p:cNvPr id="38" name="Picture 3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61174" y="3759474"/>
            <a:ext cx="1113954" cy="154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35" descr="C:\Users\Public\Pictures\lampa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3080" y="3786610"/>
            <a:ext cx="1692000" cy="169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7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872616" y="3759955"/>
            <a:ext cx="1080000" cy="1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8" name="TextovéPole 47"/>
          <p:cNvSpPr txBox="1"/>
          <p:nvPr/>
        </p:nvSpPr>
        <p:spPr>
          <a:xfrm>
            <a:off x="6545924" y="4990505"/>
            <a:ext cx="220765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pomeranč</a:t>
            </a:r>
          </a:p>
        </p:txBody>
      </p:sp>
      <p:pic>
        <p:nvPicPr>
          <p:cNvPr id="24" name="Picture 3" descr="C:\Users\Public\Pictures\MC900424716 pelikán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5080" y="1187473"/>
            <a:ext cx="1607953" cy="14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TextovéPole 24"/>
          <p:cNvSpPr txBox="1"/>
          <p:nvPr/>
        </p:nvSpPr>
        <p:spPr>
          <a:xfrm>
            <a:off x="6444134" y="2788136"/>
            <a:ext cx="169469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pelikán</a:t>
            </a:r>
          </a:p>
        </p:txBody>
      </p:sp>
    </p:spTree>
    <p:extLst>
      <p:ext uri="{BB962C8B-B14F-4D97-AF65-F5344CB8AC3E}">
        <p14:creationId xmlns:p14="http://schemas.microsoft.com/office/powerpoint/2010/main" val="976791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TextovéPole 125"/>
          <p:cNvSpPr txBox="1"/>
          <p:nvPr/>
        </p:nvSpPr>
        <p:spPr>
          <a:xfrm>
            <a:off x="2650616" y="4953531"/>
            <a:ext cx="14943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ERO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6" name="TextovéPole 135"/>
          <p:cNvSpPr txBox="1"/>
          <p:nvPr/>
        </p:nvSpPr>
        <p:spPr>
          <a:xfrm>
            <a:off x="2076864" y="3142079"/>
            <a:ext cx="184731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32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7" name="TextovéPole 136"/>
          <p:cNvSpPr txBox="1"/>
          <p:nvPr/>
        </p:nvSpPr>
        <p:spPr>
          <a:xfrm>
            <a:off x="3110518" y="5500896"/>
            <a:ext cx="28725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5" name="TextovéPole 74"/>
          <p:cNvSpPr txBox="1"/>
          <p:nvPr/>
        </p:nvSpPr>
        <p:spPr>
          <a:xfrm>
            <a:off x="4729973" y="5377785"/>
            <a:ext cx="143821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lam</a:t>
            </a:r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a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1360958" y="2737374"/>
            <a:ext cx="86914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es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3880770" y="2735221"/>
            <a:ext cx="141096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ostel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961174" y="5335100"/>
            <a:ext cx="896399" cy="6840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čá</a:t>
            </a:r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</a:t>
            </a:r>
            <a:endParaRPr lang="cs-CZ" sz="4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3" name="Obrázek 3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31776" y="3633955"/>
            <a:ext cx="1332000" cy="1332000"/>
          </a:xfrm>
          <a:prstGeom prst="rect">
            <a:avLst/>
          </a:prstGeom>
        </p:spPr>
      </p:pic>
      <p:pic>
        <p:nvPicPr>
          <p:cNvPr id="34" name="Picture 37" descr="C:\Users\Public\Pictures\MC900435448 pes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180426"/>
            <a:ext cx="1649972" cy="12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Obrázek 3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40375" y="1238273"/>
            <a:ext cx="1725409" cy="1404000"/>
          </a:xfrm>
          <a:prstGeom prst="rect">
            <a:avLst/>
          </a:prstGeom>
        </p:spPr>
      </p:pic>
      <p:pic>
        <p:nvPicPr>
          <p:cNvPr id="38" name="Picture 3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61174" y="3759474"/>
            <a:ext cx="1113954" cy="154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35" descr="C:\Users\Public\Pictures\lampa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3080" y="3786610"/>
            <a:ext cx="1692000" cy="169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7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872616" y="3759955"/>
            <a:ext cx="1080000" cy="1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8" name="TextovéPole 47"/>
          <p:cNvSpPr txBox="1"/>
          <p:nvPr/>
        </p:nvSpPr>
        <p:spPr>
          <a:xfrm>
            <a:off x="6545924" y="4990505"/>
            <a:ext cx="220765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omeranč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4" name="Picture 3" descr="C:\Users\Public\Pictures\MC900424716 pelikán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4274" y="1237529"/>
            <a:ext cx="1607953" cy="14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TextovéPole 24"/>
          <p:cNvSpPr txBox="1"/>
          <p:nvPr/>
        </p:nvSpPr>
        <p:spPr>
          <a:xfrm>
            <a:off x="6444134" y="2735221"/>
            <a:ext cx="169469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elikán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41833" y="306038"/>
            <a:ext cx="13548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Kontrola.</a:t>
            </a:r>
          </a:p>
        </p:txBody>
      </p:sp>
    </p:spTree>
    <p:extLst>
      <p:ext uri="{BB962C8B-B14F-4D97-AF65-F5344CB8AC3E}">
        <p14:creationId xmlns:p14="http://schemas.microsoft.com/office/powerpoint/2010/main" val="21956909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608" y="1427900"/>
            <a:ext cx="1205079" cy="1335678"/>
          </a:xfrm>
          <a:prstGeom prst="rect">
            <a:avLst/>
          </a:prstGeom>
        </p:spPr>
      </p:pic>
      <p:graphicFrame>
        <p:nvGraphicFramePr>
          <p:cNvPr id="1025" name="Tabulka 102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31224384"/>
              </p:ext>
            </p:extLst>
          </p:nvPr>
        </p:nvGraphicFramePr>
        <p:xfrm>
          <a:off x="2015565" y="1921737"/>
          <a:ext cx="1906468" cy="6412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76617"/>
                <a:gridCol w="476617"/>
                <a:gridCol w="476617"/>
                <a:gridCol w="476617"/>
              </a:tblGrid>
              <a:tr h="641252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4" name="Tabulka 4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26514737"/>
              </p:ext>
            </p:extLst>
          </p:nvPr>
        </p:nvGraphicFramePr>
        <p:xfrm>
          <a:off x="2058766" y="5494644"/>
          <a:ext cx="1906468" cy="6412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76617"/>
                <a:gridCol w="476617"/>
                <a:gridCol w="476617"/>
                <a:gridCol w="476617"/>
              </a:tblGrid>
              <a:tr h="641252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5" name="Tabulka 4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92745991"/>
              </p:ext>
            </p:extLst>
          </p:nvPr>
        </p:nvGraphicFramePr>
        <p:xfrm>
          <a:off x="6614694" y="3595923"/>
          <a:ext cx="1906468" cy="6412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76617"/>
                <a:gridCol w="476617"/>
                <a:gridCol w="476617"/>
                <a:gridCol w="476617"/>
              </a:tblGrid>
              <a:tr h="641252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6" name="Tabulka 4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57819367"/>
              </p:ext>
            </p:extLst>
          </p:nvPr>
        </p:nvGraphicFramePr>
        <p:xfrm>
          <a:off x="2019757" y="3595923"/>
          <a:ext cx="1906468" cy="6412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76617"/>
                <a:gridCol w="476617"/>
                <a:gridCol w="476617"/>
                <a:gridCol w="476617"/>
              </a:tblGrid>
              <a:tr h="641252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7" name="Tabulka 4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59737563"/>
              </p:ext>
            </p:extLst>
          </p:nvPr>
        </p:nvGraphicFramePr>
        <p:xfrm>
          <a:off x="6616101" y="5517232"/>
          <a:ext cx="1906468" cy="60994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76617"/>
                <a:gridCol w="476617"/>
                <a:gridCol w="476617"/>
                <a:gridCol w="476617"/>
              </a:tblGrid>
              <a:tr h="609943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8" name="Tabulka 4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04296698"/>
              </p:ext>
            </p:extLst>
          </p:nvPr>
        </p:nvGraphicFramePr>
        <p:xfrm>
          <a:off x="6618926" y="1834931"/>
          <a:ext cx="1906468" cy="69815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76617"/>
                <a:gridCol w="476617"/>
                <a:gridCol w="476617"/>
                <a:gridCol w="476617"/>
              </a:tblGrid>
              <a:tr h="698155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2" name="TextovéPole 1"/>
          <p:cNvSpPr txBox="1"/>
          <p:nvPr/>
        </p:nvSpPr>
        <p:spPr>
          <a:xfrm>
            <a:off x="1718608" y="1074344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3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875920" y="2926089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smtClean="0">
                <a:solidFill>
                  <a:srgbClr val="FF0000"/>
                </a:solidFill>
              </a:rPr>
              <a:t>1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143437" y="4827428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3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068863" y="1099307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1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000983" y="2958596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2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830672" y="4824556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2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22" name="Picture 2" descr="C:\Users\Public\Pictures\MC900311240 loď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589" y="3132261"/>
            <a:ext cx="1433924" cy="12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4100" y="3748225"/>
            <a:ext cx="1307457" cy="671344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02191" y="5321395"/>
            <a:ext cx="1140391" cy="648000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0399" y="5344854"/>
            <a:ext cx="1056716" cy="648000"/>
          </a:xfrm>
          <a:prstGeom prst="rect">
            <a:avLst/>
          </a:prstGeom>
        </p:spPr>
      </p:pic>
      <p:sp>
        <p:nvSpPr>
          <p:cNvPr id="28" name="Šipka dolů 27"/>
          <p:cNvSpPr/>
          <p:nvPr/>
        </p:nvSpPr>
        <p:spPr>
          <a:xfrm>
            <a:off x="188511" y="819166"/>
            <a:ext cx="495055" cy="931100"/>
          </a:xfrm>
          <a:prstGeom prst="downArrow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6" name="Picture 2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025541" y="1560972"/>
            <a:ext cx="1442569" cy="11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Obdélník 26"/>
          <p:cNvSpPr/>
          <p:nvPr/>
        </p:nvSpPr>
        <p:spPr>
          <a:xfrm>
            <a:off x="1162204" y="302530"/>
            <a:ext cx="63360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Pojmenuj obrázek. V rámečku označ počet slabik.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335369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8" grpId="0"/>
      <p:bldP spid="19" grpId="0"/>
      <p:bldP spid="20" grpId="0"/>
      <p:bldP spid="21" grpId="0"/>
      <p:bldP spid="2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7505165" y="1852388"/>
            <a:ext cx="1116000" cy="4536000"/>
          </a:xfrm>
          <a:prstGeom prst="rect">
            <a:avLst/>
          </a:prstGeom>
          <a:blipFill>
            <a:blip r:embed="rId2" cstate="print">
              <a:duotone>
                <a:prstClr val="black"/>
                <a:schemeClr val="accent5">
                  <a:tint val="45000"/>
                  <a:satMod val="400000"/>
                </a:schemeClr>
              </a:duotone>
            </a:blip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4657186" y="1812575"/>
            <a:ext cx="1260000" cy="4536000"/>
          </a:xfrm>
          <a:prstGeom prst="rect">
            <a:avLst/>
          </a:prstGeom>
          <a:blipFill>
            <a:blip r:embed="rId2" cstate="print">
              <a:duotone>
                <a:prstClr val="black"/>
                <a:schemeClr val="accent5">
                  <a:tint val="45000"/>
                  <a:satMod val="400000"/>
                </a:schemeClr>
              </a:duotone>
            </a:blip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1676818" y="1826244"/>
            <a:ext cx="1116000" cy="4536000"/>
          </a:xfrm>
          <a:prstGeom prst="rect">
            <a:avLst/>
          </a:prstGeom>
          <a:blipFill>
            <a:blip r:embed="rId2" cstate="print">
              <a:duotone>
                <a:prstClr val="black"/>
                <a:schemeClr val="accent5">
                  <a:tint val="45000"/>
                  <a:satMod val="400000"/>
                </a:schemeClr>
              </a:duotone>
            </a:blip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683566" y="832803"/>
            <a:ext cx="7668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</a:t>
            </a:r>
            <a:r>
              <a:rPr lang="cs-CZ" sz="2200" dirty="0" smtClean="0"/>
              <a:t>KRÁTKÉ SLABIKY                                          DLOUHÉ SLABIKY </a:t>
            </a: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5323" y="4909426"/>
            <a:ext cx="1040634" cy="1188000"/>
          </a:xfrm>
          <a:prstGeom prst="rect">
            <a:avLst/>
          </a:prstGeom>
        </p:spPr>
      </p:pic>
      <p:sp>
        <p:nvSpPr>
          <p:cNvPr id="132" name="Ovál 131"/>
          <p:cNvSpPr/>
          <p:nvPr/>
        </p:nvSpPr>
        <p:spPr>
          <a:xfrm>
            <a:off x="2862488" y="998721"/>
            <a:ext cx="180000" cy="18000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3" name="Obdélník 132"/>
          <p:cNvSpPr/>
          <p:nvPr/>
        </p:nvSpPr>
        <p:spPr>
          <a:xfrm>
            <a:off x="7455846" y="1069426"/>
            <a:ext cx="324000" cy="78873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1745274" y="388279"/>
            <a:ext cx="184731" cy="43088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sz="2200" dirty="0"/>
          </a:p>
        </p:txBody>
      </p:sp>
      <p:pic>
        <p:nvPicPr>
          <p:cNvPr id="1027" name="Picture 3" descr="C:\Users\q98ew7\Obrázky\- .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4759" y="5466697"/>
            <a:ext cx="633413" cy="201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6" name="Picture 4" descr="C:\Users\q98ew7\Obrázky\. -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5961" y="2342755"/>
            <a:ext cx="676275" cy="201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8" name="Picture 6" descr="C:\Users\q98ew7\Obrázky\ČÁRKA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8916" y="2447531"/>
            <a:ext cx="341313" cy="96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Public\Pictures\. .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8685" y="2306755"/>
            <a:ext cx="517525" cy="201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3" descr="C:\Users\Public\Pictures\....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1186" y="5593299"/>
            <a:ext cx="1152000" cy="198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0" name="Obrázek 11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71634" y="1784755"/>
            <a:ext cx="1002239" cy="1044000"/>
          </a:xfrm>
          <a:prstGeom prst="rect">
            <a:avLst/>
          </a:prstGeom>
        </p:spPr>
      </p:pic>
      <p:pic>
        <p:nvPicPr>
          <p:cNvPr id="2147" name="Picture 99"/>
          <p:cNvPicPr>
            <a:picLocks noChangeAspect="1" noChangeArrowheads="1"/>
          </p:cNvPicPr>
          <p:nvPr/>
        </p:nvPicPr>
        <p:blipFill>
          <a:blip r:embed="rId10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196754" y="4923242"/>
            <a:ext cx="1133883" cy="1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7" name="Picture 5" descr="C:\Users\q98ew7\Obrázky\TEČKA.pn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9182" y="3996612"/>
            <a:ext cx="195263" cy="195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Šipka doprava 24"/>
          <p:cNvSpPr/>
          <p:nvPr/>
        </p:nvSpPr>
        <p:spPr>
          <a:xfrm>
            <a:off x="544146" y="1318489"/>
            <a:ext cx="978408" cy="484632"/>
          </a:xfrm>
          <a:prstGeom prst="rightArrow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3856" y="5902666"/>
            <a:ext cx="841179" cy="201151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4101" y="2058368"/>
            <a:ext cx="1194517" cy="972000"/>
          </a:xfrm>
          <a:prstGeom prst="rect">
            <a:avLst/>
          </a:prstGeom>
        </p:spPr>
      </p:pic>
      <p:pic>
        <p:nvPicPr>
          <p:cNvPr id="28" name="Picture 36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445826" y="3335977"/>
            <a:ext cx="906706" cy="12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37" descr="C:\Users\Public\Pictures\MC900435448 pes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101" y="3580784"/>
            <a:ext cx="1237478" cy="9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C:\Users\Public\Pictures\MC900424716 pelikán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0815" y="3384801"/>
            <a:ext cx="1366759" cy="12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23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265323" y="1966787"/>
            <a:ext cx="1180285" cy="9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Public\Pictures\..-.png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9211" y="3865171"/>
            <a:ext cx="908050" cy="201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4" name="Obdélník 33"/>
          <p:cNvSpPr/>
          <p:nvPr/>
        </p:nvSpPr>
        <p:spPr>
          <a:xfrm>
            <a:off x="1611586" y="388279"/>
            <a:ext cx="6383029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Vytleskej slabiky a znázorni délku slabik ve slově.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8" name="Picture 3" descr="H:\MP900341509 pastelky.JPG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372" y="5463242"/>
            <a:ext cx="1109955" cy="79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6" descr="C:\Users\q98ew7\Obrázky\ČÁRKA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6529" y="3965977"/>
            <a:ext cx="341313" cy="96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565309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25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extovéPole 29"/>
          <p:cNvSpPr txBox="1"/>
          <p:nvPr/>
        </p:nvSpPr>
        <p:spPr>
          <a:xfrm>
            <a:off x="7669334" y="699941"/>
            <a:ext cx="70480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 </a:t>
            </a:r>
            <a:r>
              <a:rPr lang="cs-CZ" sz="32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</a:t>
            </a:r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1025" name="Tabulka 102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27300813"/>
              </p:ext>
            </p:extLst>
          </p:nvPr>
        </p:nvGraphicFramePr>
        <p:xfrm>
          <a:off x="2124805" y="1795302"/>
          <a:ext cx="2160000" cy="684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0000"/>
                <a:gridCol w="540000"/>
                <a:gridCol w="540000"/>
                <a:gridCol w="540000"/>
              </a:tblGrid>
              <a:tr h="684000">
                <a:tc>
                  <a:txBody>
                    <a:bodyPr/>
                    <a:lstStyle/>
                    <a:p>
                      <a:pPr algn="ctr"/>
                      <a:endParaRPr lang="cs-CZ" sz="2400" i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8" name="Tabulka 4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13075364"/>
              </p:ext>
            </p:extLst>
          </p:nvPr>
        </p:nvGraphicFramePr>
        <p:xfrm>
          <a:off x="6444448" y="1827689"/>
          <a:ext cx="2160000" cy="64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0000"/>
                <a:gridCol w="540000"/>
                <a:gridCol w="540000"/>
                <a:gridCol w="540000"/>
              </a:tblGrid>
              <a:tr h="64800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1032" name="Obdélník 1031"/>
          <p:cNvSpPr/>
          <p:nvPr/>
        </p:nvSpPr>
        <p:spPr>
          <a:xfrm>
            <a:off x="862968" y="161331"/>
            <a:ext cx="7634765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Vyslov slova po slabikách. Vyznač v mřížce písmeno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tam , kde slyšíš hlásku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 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Šipka dolů 27"/>
          <p:cNvSpPr/>
          <p:nvPr/>
        </p:nvSpPr>
        <p:spPr>
          <a:xfrm>
            <a:off x="188511" y="819166"/>
            <a:ext cx="495055" cy="931100"/>
          </a:xfrm>
          <a:prstGeom prst="downArrow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8" name="Obdélník 137"/>
          <p:cNvSpPr/>
          <p:nvPr/>
        </p:nvSpPr>
        <p:spPr>
          <a:xfrm>
            <a:off x="2128687" y="1764944"/>
            <a:ext cx="46679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P</a:t>
            </a:r>
          </a:p>
        </p:txBody>
      </p:sp>
      <p:sp>
        <p:nvSpPr>
          <p:cNvPr id="45" name="Obdélník 44"/>
          <p:cNvSpPr/>
          <p:nvPr/>
        </p:nvSpPr>
        <p:spPr>
          <a:xfrm>
            <a:off x="7578878" y="1818078"/>
            <a:ext cx="46679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P</a:t>
            </a:r>
          </a:p>
        </p:txBody>
      </p:sp>
      <p:pic>
        <p:nvPicPr>
          <p:cNvPr id="29" name="Picture 37" descr="C:\Users\Public\Pictures\MC900435448 pes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9303" y="3356992"/>
            <a:ext cx="1466640" cy="115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79700271"/>
              </p:ext>
            </p:extLst>
          </p:nvPr>
        </p:nvGraphicFramePr>
        <p:xfrm>
          <a:off x="1920385" y="5363151"/>
          <a:ext cx="1620000" cy="64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0000"/>
                <a:gridCol w="540000"/>
                <a:gridCol w="540000"/>
              </a:tblGrid>
              <a:tr h="648000"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600" b="1" kern="1200" dirty="0">
                        <a:solidFill>
                          <a:schemeClr val="tx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9" name="Tabulka 4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7406277"/>
              </p:ext>
            </p:extLst>
          </p:nvPr>
        </p:nvGraphicFramePr>
        <p:xfrm>
          <a:off x="6668984" y="3483347"/>
          <a:ext cx="1620000" cy="64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0000"/>
                <a:gridCol w="540000"/>
                <a:gridCol w="540000"/>
              </a:tblGrid>
              <a:tr h="648000"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143" name="Obdélník 142"/>
          <p:cNvSpPr/>
          <p:nvPr/>
        </p:nvSpPr>
        <p:spPr>
          <a:xfrm>
            <a:off x="6660232" y="3484121"/>
            <a:ext cx="46679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P</a:t>
            </a:r>
          </a:p>
        </p:txBody>
      </p:sp>
      <p:pic>
        <p:nvPicPr>
          <p:cNvPr id="24" name="Picture 3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97916" y="5046558"/>
            <a:ext cx="958518" cy="133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0475" y="1842886"/>
            <a:ext cx="1056716" cy="648000"/>
          </a:xfrm>
          <a:prstGeom prst="rect">
            <a:avLst/>
          </a:prstGeom>
        </p:spPr>
      </p:pic>
      <p:pic>
        <p:nvPicPr>
          <p:cNvPr id="1027" name="Picture 3" descr="C:\Users\Public\Pictures\MC900441754 štětec, paleta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5532" y="4847724"/>
            <a:ext cx="1188000" cy="11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27" name="Tabulka 2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00145508"/>
              </p:ext>
            </p:extLst>
          </p:nvPr>
        </p:nvGraphicFramePr>
        <p:xfrm>
          <a:off x="5394142" y="5379255"/>
          <a:ext cx="3240000" cy="64633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0000"/>
                <a:gridCol w="540000"/>
                <a:gridCol w="540000"/>
                <a:gridCol w="540000"/>
                <a:gridCol w="540000"/>
                <a:gridCol w="540000"/>
              </a:tblGrid>
              <a:tr h="646331">
                <a:tc>
                  <a:txBody>
                    <a:bodyPr/>
                    <a:lstStyle/>
                    <a:p>
                      <a:pPr algn="ctr"/>
                      <a:endParaRPr lang="cs-CZ" sz="2400" i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44" name="Obdélník 43"/>
          <p:cNvSpPr/>
          <p:nvPr/>
        </p:nvSpPr>
        <p:spPr>
          <a:xfrm>
            <a:off x="5415392" y="5379254"/>
            <a:ext cx="46679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P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8" name="Picture 4" descr="C:\Users\Public\Pictures\_vyr_141lipa-kvet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3478" y="1601244"/>
            <a:ext cx="1212177" cy="1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6" name="Tabulka 3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90755522"/>
              </p:ext>
            </p:extLst>
          </p:nvPr>
        </p:nvGraphicFramePr>
        <p:xfrm>
          <a:off x="2069868" y="3483678"/>
          <a:ext cx="2700000" cy="64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0000"/>
                <a:gridCol w="540000"/>
                <a:gridCol w="540000"/>
                <a:gridCol w="540000"/>
                <a:gridCol w="540000"/>
              </a:tblGrid>
              <a:tr h="64800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1030" name="Picture 6" descr="C:\Users\Public\Pictures\MC900441377 opice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436" y="2978513"/>
            <a:ext cx="1630033" cy="165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" name="Obdélník 30"/>
          <p:cNvSpPr/>
          <p:nvPr/>
        </p:nvSpPr>
        <p:spPr>
          <a:xfrm>
            <a:off x="2595481" y="3483347"/>
            <a:ext cx="46679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P</a:t>
            </a:r>
          </a:p>
        </p:txBody>
      </p:sp>
      <p:sp>
        <p:nvSpPr>
          <p:cNvPr id="43" name="Obdélník 42"/>
          <p:cNvSpPr/>
          <p:nvPr/>
        </p:nvSpPr>
        <p:spPr>
          <a:xfrm>
            <a:off x="3062275" y="5301208"/>
            <a:ext cx="46679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P</a:t>
            </a:r>
          </a:p>
        </p:txBody>
      </p:sp>
    </p:spTree>
    <p:extLst>
      <p:ext uri="{BB962C8B-B14F-4D97-AF65-F5344CB8AC3E}">
        <p14:creationId xmlns:p14="http://schemas.microsoft.com/office/powerpoint/2010/main" val="6078003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 animBg="1"/>
      <p:bldP spid="138" grpId="0"/>
      <p:bldP spid="45" grpId="0"/>
      <p:bldP spid="143" grpId="0"/>
      <p:bldP spid="44" grpId="0"/>
      <p:bldP spid="31" grpId="0"/>
      <p:bldP spid="4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22369" y="650327"/>
            <a:ext cx="642646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Odkazy:</a:t>
            </a:r>
          </a:p>
          <a:p>
            <a:r>
              <a:rPr lang="cs-CZ" b="1" dirty="0">
                <a:sym typeface="Symbol"/>
              </a:rPr>
              <a:t>Obrázky dostupné na WWW: &lt;</a:t>
            </a:r>
            <a:r>
              <a:rPr lang="cs-CZ" b="1" dirty="0">
                <a:sym typeface="Symbol"/>
                <a:hlinkClick r:id="rId2"/>
              </a:rPr>
              <a:t>http://office.microsoft.com</a:t>
            </a:r>
            <a:r>
              <a:rPr lang="cs-CZ" b="1" dirty="0">
                <a:sym typeface="Symbol"/>
              </a:rPr>
              <a:t>&gt;.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29836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Black Tie</Template>
  <TotalTime>1964</TotalTime>
  <Words>203</Words>
  <Application>Microsoft Office PowerPoint</Application>
  <PresentationFormat>Předvádění na obrazovce (4:3)</PresentationFormat>
  <Paragraphs>76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</dc:creator>
  <cp:lastModifiedBy>q98ew7</cp:lastModifiedBy>
  <cp:revision>334</cp:revision>
  <dcterms:created xsi:type="dcterms:W3CDTF">2012-02-24T12:40:18Z</dcterms:created>
  <dcterms:modified xsi:type="dcterms:W3CDTF">2013-08-20T04:48:09Z</dcterms:modified>
</cp:coreProperties>
</file>