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74" r:id="rId2"/>
    <p:sldId id="290" r:id="rId3"/>
    <p:sldId id="294" r:id="rId4"/>
    <p:sldId id="295" r:id="rId5"/>
    <p:sldId id="289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1EBB6"/>
    <a:srgbClr val="36CED6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2871" autoAdjust="0"/>
  </p:normalViewPr>
  <p:slideViewPr>
    <p:cSldViewPr>
      <p:cViewPr>
        <p:scale>
          <a:sx n="50" d="100"/>
          <a:sy n="50" d="100"/>
        </p:scale>
        <p:origin x="-1267" y="-7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4ED3C1A-0A47-43C9-AC28-AB4937153941}" type="datetimeFigureOut">
              <a:rPr lang="cs-CZ" smtClean="0"/>
              <a:pPr/>
              <a:t>20.8.2013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8F244DF-F9B3-4873-BB95-919C4BD5B74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946154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A010B-4897-4D8D-9443-96292A5EBAED}" type="datetimeFigureOut">
              <a:rPr lang="cs-CZ" smtClean="0"/>
              <a:pPr/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DD48F-7555-451C-90D1-FD67CA79EC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A010B-4897-4D8D-9443-96292A5EBAED}" type="datetimeFigureOut">
              <a:rPr lang="cs-CZ" smtClean="0"/>
              <a:pPr/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DD48F-7555-451C-90D1-FD67CA79EC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A010B-4897-4D8D-9443-96292A5EBAED}" type="datetimeFigureOut">
              <a:rPr lang="cs-CZ" smtClean="0"/>
              <a:pPr/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DD48F-7555-451C-90D1-FD67CA79EC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A010B-4897-4D8D-9443-96292A5EBAED}" type="datetimeFigureOut">
              <a:rPr lang="cs-CZ" smtClean="0"/>
              <a:pPr/>
              <a:t>20.8.2013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DD48F-7555-451C-90D1-FD67CA79EC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A010B-4897-4D8D-9443-96292A5EBAED}" type="datetimeFigureOut">
              <a:rPr lang="cs-CZ" smtClean="0"/>
              <a:pPr/>
              <a:t>20.8.2013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DD48F-7555-451C-90D1-FD67CA79EC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A010B-4897-4D8D-9443-96292A5EBAED}" type="datetimeFigureOut">
              <a:rPr lang="cs-CZ" smtClean="0"/>
              <a:pPr/>
              <a:t>20.8.2013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DD48F-7555-451C-90D1-FD67CA79EC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A010B-4897-4D8D-9443-96292A5EBAED}" type="datetimeFigureOut">
              <a:rPr lang="cs-CZ" smtClean="0"/>
              <a:pPr/>
              <a:t>20.8.2013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DD48F-7555-451C-90D1-FD67CA79EC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A010B-4897-4D8D-9443-96292A5EBAED}" type="datetimeFigureOut">
              <a:rPr lang="cs-CZ" smtClean="0"/>
              <a:pPr/>
              <a:t>20.8.2013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DD48F-7555-451C-90D1-FD67CA79EC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A010B-4897-4D8D-9443-96292A5EBAED}" type="datetimeFigureOut">
              <a:rPr lang="cs-CZ" smtClean="0"/>
              <a:pPr/>
              <a:t>20.8.2013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DD48F-7555-451C-90D1-FD67CA79EC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A010B-4897-4D8D-9443-96292A5EBAED}" type="datetimeFigureOut">
              <a:rPr lang="cs-CZ" smtClean="0"/>
              <a:pPr/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DD48F-7555-451C-90D1-FD67CA79EC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A010B-4897-4D8D-9443-96292A5EBAED}" type="datetimeFigureOut">
              <a:rPr lang="cs-CZ" smtClean="0"/>
              <a:pPr/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DD48F-7555-451C-90D1-FD67CA79EC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43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92A010B-4897-4D8D-9443-96292A5EBAED}" type="datetimeFigureOut">
              <a:rPr lang="cs-CZ" smtClean="0"/>
              <a:pPr/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CDD48F-7555-451C-90D1-FD67CA79EC1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wmf"/><Relationship Id="rId7" Type="http://schemas.openxmlformats.org/officeDocument/2006/relationships/image" Target="../media/image7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wmf"/><Relationship Id="rId3" Type="http://schemas.openxmlformats.org/officeDocument/2006/relationships/image" Target="../media/image9.wmf"/><Relationship Id="rId7" Type="http://schemas.openxmlformats.org/officeDocument/2006/relationships/image" Target="../media/image13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wmf"/><Relationship Id="rId5" Type="http://schemas.openxmlformats.org/officeDocument/2006/relationships/image" Target="../media/image11.wmf"/><Relationship Id="rId4" Type="http://schemas.openxmlformats.org/officeDocument/2006/relationships/image" Target="../media/image10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wmf"/><Relationship Id="rId13" Type="http://schemas.openxmlformats.org/officeDocument/2006/relationships/image" Target="../media/image24.png"/><Relationship Id="rId3" Type="http://schemas.openxmlformats.org/officeDocument/2006/relationships/image" Target="../media/image16.png"/><Relationship Id="rId7" Type="http://schemas.openxmlformats.org/officeDocument/2006/relationships/image" Target="../media/image18.wmf"/><Relationship Id="rId12" Type="http://schemas.openxmlformats.org/officeDocument/2006/relationships/image" Target="../media/image23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wmf"/><Relationship Id="rId11" Type="http://schemas.openxmlformats.org/officeDocument/2006/relationships/image" Target="../media/image22.wmf"/><Relationship Id="rId5" Type="http://schemas.openxmlformats.org/officeDocument/2006/relationships/image" Target="../media/image10.png"/><Relationship Id="rId15" Type="http://schemas.openxmlformats.org/officeDocument/2006/relationships/image" Target="../media/image2.jpeg"/><Relationship Id="rId10" Type="http://schemas.openxmlformats.org/officeDocument/2006/relationships/image" Target="../media/image21.wmf"/><Relationship Id="rId4" Type="http://schemas.openxmlformats.org/officeDocument/2006/relationships/image" Target="../media/image6.wmf"/><Relationship Id="rId9" Type="http://schemas.openxmlformats.org/officeDocument/2006/relationships/image" Target="../media/image20.wmf"/><Relationship Id="rId14" Type="http://schemas.openxmlformats.org/officeDocument/2006/relationships/image" Target="../media/image25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404664"/>
            <a:ext cx="4781680" cy="104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386999" y="2852936"/>
            <a:ext cx="6951864" cy="3348000"/>
          </a:xfrm>
          <a:prstGeom prst="rect">
            <a:avLst/>
          </a:prstGeom>
        </p:spPr>
        <p:txBody>
          <a:bodyPr wrap="square">
            <a:no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 smtClean="0"/>
              <a:t>ZŠ </a:t>
            </a:r>
            <a:r>
              <a:rPr lang="cs-CZ" sz="2000" dirty="0"/>
              <a:t>a MŠ Kateřinice, okres Vsetín</a:t>
            </a:r>
          </a:p>
          <a:p>
            <a:pPr>
              <a:defRPr/>
            </a:pPr>
            <a:r>
              <a:rPr lang="cs-CZ" sz="2000" dirty="0"/>
              <a:t>projekt č. CZ.1.07/1.4.00/21.1314</a:t>
            </a:r>
          </a:p>
          <a:p>
            <a:pPr>
              <a:buFont typeface="Wingdings 2" pitchFamily="18" charset="2"/>
              <a:buNone/>
              <a:defRPr/>
            </a:pPr>
            <a:r>
              <a:rPr lang="cs-CZ" sz="2000" b="1" dirty="0"/>
              <a:t>Č. </a:t>
            </a:r>
            <a:r>
              <a:rPr lang="cs-CZ" sz="2000" b="1" dirty="0" err="1"/>
              <a:t>DUMu</a:t>
            </a:r>
            <a:r>
              <a:rPr lang="cs-CZ" sz="2000" b="1" dirty="0"/>
              <a:t> </a:t>
            </a:r>
            <a:r>
              <a:rPr lang="cs-CZ" sz="2000" b="1" dirty="0" smtClean="0"/>
              <a:t>VY_32_INOVACE_04_12_Český jazyk</a:t>
            </a:r>
            <a:endParaRPr lang="cs-CZ" sz="2000" b="1" dirty="0"/>
          </a:p>
          <a:p>
            <a:pPr fontAlgn="ctr"/>
            <a:r>
              <a:rPr lang="cs-CZ" sz="2000" dirty="0"/>
              <a:t>Vzdělávací oblast: Jazyk a </a:t>
            </a:r>
            <a:r>
              <a:rPr lang="cs-CZ" sz="2000" dirty="0" smtClean="0"/>
              <a:t>jazyková komunikace </a:t>
            </a:r>
            <a:r>
              <a:rPr lang="cs-CZ" sz="2000" dirty="0"/>
              <a:t>- </a:t>
            </a:r>
            <a:r>
              <a:rPr lang="cs-CZ" sz="2000" dirty="0" smtClean="0"/>
              <a:t>1. ročník</a:t>
            </a:r>
          </a:p>
          <a:p>
            <a:pPr fontAlgn="ctr"/>
            <a:r>
              <a:rPr lang="cs-CZ" sz="2000" dirty="0" smtClean="0"/>
              <a:t>Předmět: Český jazyk</a:t>
            </a:r>
          </a:p>
          <a:p>
            <a:pPr fontAlgn="ctr"/>
            <a:r>
              <a:rPr lang="cs-CZ" sz="2000" dirty="0" smtClean="0"/>
              <a:t>Tematický okruh: Jazyková výchova</a:t>
            </a:r>
          </a:p>
          <a:p>
            <a:pPr fontAlgn="ctr"/>
            <a:endParaRPr lang="cs-CZ" sz="2000" dirty="0"/>
          </a:p>
          <a:p>
            <a:r>
              <a:rPr lang="cs-CZ" sz="2000" dirty="0"/>
              <a:t>Autor: Mgr. Bronislava </a:t>
            </a:r>
            <a:r>
              <a:rPr lang="cs-CZ" sz="2000" dirty="0" err="1"/>
              <a:t>Uličníková</a:t>
            </a:r>
            <a:endParaRPr lang="cs-CZ" sz="2000" dirty="0"/>
          </a:p>
          <a:p>
            <a:r>
              <a:rPr lang="cs-CZ" sz="2000" dirty="0" smtClean="0"/>
              <a:t>Anotace: </a:t>
            </a:r>
            <a:r>
              <a:rPr lang="cs-CZ" sz="2000" dirty="0"/>
              <a:t>Prezentace rozvíjí  </a:t>
            </a:r>
            <a:r>
              <a:rPr lang="cs-CZ" sz="2000" dirty="0" smtClean="0"/>
              <a:t>sluchové postřehování hlásek </a:t>
            </a:r>
            <a:r>
              <a:rPr lang="cs-CZ" sz="2000" dirty="0" smtClean="0"/>
              <a:t>S, P                    </a:t>
            </a:r>
            <a:r>
              <a:rPr lang="cs-CZ" sz="2000" dirty="0" smtClean="0"/>
              <a:t>ve slovech.</a:t>
            </a:r>
          </a:p>
          <a:p>
            <a:pPr algn="ctr" fontAlgn="ctr"/>
            <a:endParaRPr lang="cs-CZ" sz="2000" dirty="0" smtClean="0"/>
          </a:p>
          <a:p>
            <a:pPr algn="ctr" fontAlgn="ctr"/>
            <a:endParaRPr lang="cs-CZ" sz="2000" dirty="0" smtClean="0"/>
          </a:p>
          <a:p>
            <a:pPr algn="ctr" fontAlgn="ctr"/>
            <a:endParaRPr lang="cs-CZ" sz="2000" dirty="0" smtClean="0"/>
          </a:p>
          <a:p>
            <a:pPr algn="ctr" fontAlgn="ctr"/>
            <a:endParaRPr lang="cs-CZ" sz="2000" dirty="0"/>
          </a:p>
        </p:txBody>
      </p:sp>
      <p:sp>
        <p:nvSpPr>
          <p:cNvPr id="2" name="Obdélník 1"/>
          <p:cNvSpPr/>
          <p:nvPr/>
        </p:nvSpPr>
        <p:spPr>
          <a:xfrm>
            <a:off x="4492317" y="1996664"/>
            <a:ext cx="370614" cy="107721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endParaRPr lang="cs-CZ" sz="3200" b="1" dirty="0" smtClean="0"/>
          </a:p>
          <a:p>
            <a:pPr algn="ctr"/>
            <a:r>
              <a:rPr lang="cs-CZ" sz="3200" b="1" dirty="0" smtClean="0"/>
              <a:t>  </a:t>
            </a:r>
            <a:endParaRPr lang="cs-CZ" sz="3200" b="1" dirty="0"/>
          </a:p>
        </p:txBody>
      </p:sp>
      <p:sp>
        <p:nvSpPr>
          <p:cNvPr id="4" name="Obdélník 3"/>
          <p:cNvSpPr/>
          <p:nvPr/>
        </p:nvSpPr>
        <p:spPr>
          <a:xfrm>
            <a:off x="1713756" y="2012277"/>
            <a:ext cx="507536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>
              <a:defRPr/>
            </a:pP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Sluchové rozlišování hlásek S, P</a:t>
            </a:r>
          </a:p>
        </p:txBody>
      </p:sp>
    </p:spTree>
    <p:extLst>
      <p:ext uri="{BB962C8B-B14F-4D97-AF65-F5344CB8AC3E}">
        <p14:creationId xmlns:p14="http://schemas.microsoft.com/office/powerpoint/2010/main" val="3114988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76143" y="465664"/>
            <a:ext cx="8467383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Zařaď obrázky podle toho, kde ve slově slyšíš hlásku </a:t>
            </a:r>
            <a:r>
              <a:rPr lang="cs-CZ" sz="3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  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93423" y="1482911"/>
            <a:ext cx="2159637" cy="578882"/>
          </a:xfrm>
          <a:prstGeom prst="roundRect">
            <a:avLst/>
          </a:prstGeom>
          <a:blipFill>
            <a:blip r:embed="rId2" cstate="print">
              <a:duotone>
                <a:prstClr val="black"/>
                <a:schemeClr val="accent5">
                  <a:tint val="45000"/>
                  <a:satMod val="400000"/>
                </a:schemeClr>
              </a:duotone>
            </a:blip>
            <a:tile tx="0" ty="0" sx="100000" sy="100000" flip="none" algn="tl"/>
          </a:blipFill>
          <a:ln>
            <a:solidFill>
              <a:schemeClr val="accent5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NA ZAČÁTKU 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704652" y="1475703"/>
            <a:ext cx="1997543" cy="578882"/>
          </a:xfrm>
          <a:prstGeom prst="roundRect">
            <a:avLst/>
          </a:prstGeom>
          <a:blipFill>
            <a:blip r:embed="rId2" cstate="print">
              <a:duotone>
                <a:prstClr val="black"/>
                <a:schemeClr val="accent2">
                  <a:tint val="45000"/>
                  <a:satMod val="400000"/>
                </a:schemeClr>
              </a:duotone>
            </a:blip>
            <a:tile tx="0" ty="0" sx="100000" sy="100000" flip="none" algn="tl"/>
          </a:blipFill>
          <a:ln>
            <a:solidFill>
              <a:schemeClr val="accent5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UPROSTŘED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660653" y="1494225"/>
            <a:ext cx="1673595" cy="578882"/>
          </a:xfrm>
          <a:prstGeom prst="roundRect">
            <a:avLst/>
          </a:prstGeom>
          <a:blipFill>
            <a:blip r:embed="rId2" cstate="print">
              <a:duotone>
                <a:prstClr val="black"/>
                <a:schemeClr val="accent4">
                  <a:tint val="45000"/>
                  <a:satMod val="400000"/>
                </a:schemeClr>
              </a:duotone>
            </a:blip>
            <a:tile tx="0" ty="0" sx="100000" sy="100000" flip="none" algn="tl"/>
          </a:blipFill>
          <a:ln>
            <a:solidFill>
              <a:schemeClr val="accent5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/>
              <a:t>NA KONCI</a:t>
            </a:r>
          </a:p>
        </p:txBody>
      </p:sp>
      <p:pic>
        <p:nvPicPr>
          <p:cNvPr id="1026" name="Picture 2" descr="C:\Users\Public\Pictures\MC900290480 maso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30153" y="4933809"/>
            <a:ext cx="1266174" cy="129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ublic\Pictures\MC900413024 salám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1768" y="5545809"/>
            <a:ext cx="1410843" cy="68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Public\Pictures\MC900359863 pes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949" y="4949800"/>
            <a:ext cx="1712356" cy="129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Public\Pictures\MC900351314 les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9933" y="4609458"/>
            <a:ext cx="1346509" cy="165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q98ew7\Obrázky\Obrázek1 HJ.png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237" r="8543" b="23104"/>
          <a:stretch/>
        </p:blipFill>
        <p:spPr bwMode="auto">
          <a:xfrm>
            <a:off x="1811317" y="5276911"/>
            <a:ext cx="1243632" cy="9688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10" name="Picture 86" descr="C:\Users\Public\Pictures\sněhulák -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918" y="4494747"/>
            <a:ext cx="1579567" cy="165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Šipka doprava 11"/>
          <p:cNvSpPr/>
          <p:nvPr/>
        </p:nvSpPr>
        <p:spPr>
          <a:xfrm>
            <a:off x="425198" y="6229809"/>
            <a:ext cx="978408" cy="484632"/>
          </a:xfrm>
          <a:prstGeom prst="rightArrow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9746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4.07407E-6 L 0.05104 -0.30741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1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552" y="-1537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3.7037E-6 L 0.21823 -0.38195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903" y="-1909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-3.7037E-6 L 0.35591 -0.3581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795" y="-1791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-3.33333E-6 L -0.40295 -0.04328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156" y="-217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-4.07407E-6 L 0.05764 -0.09328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882" y="-467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1.11111E-6 L -0.40677 -0.00949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347" y="-48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12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76143" y="465664"/>
            <a:ext cx="8489825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Zařaď obrázky podle toho, kde ve slově slyšíš hlásku </a:t>
            </a:r>
            <a:r>
              <a:rPr lang="cs-CZ" sz="3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  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93423" y="1482911"/>
            <a:ext cx="2159637" cy="578882"/>
          </a:xfrm>
          <a:prstGeom prst="roundRect">
            <a:avLst/>
          </a:prstGeom>
          <a:blipFill>
            <a:blip r:embed="rId2" cstate="print">
              <a:duotone>
                <a:prstClr val="black"/>
                <a:schemeClr val="accent5">
                  <a:tint val="45000"/>
                  <a:satMod val="400000"/>
                </a:schemeClr>
              </a:duotone>
            </a:blip>
            <a:tile tx="0" ty="0" sx="100000" sy="100000" flip="none" algn="tl"/>
          </a:blipFill>
          <a:ln>
            <a:solidFill>
              <a:schemeClr val="accent5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NA ZAČÁTKU 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704651" y="1494225"/>
            <a:ext cx="1997543" cy="578882"/>
          </a:xfrm>
          <a:prstGeom prst="roundRect">
            <a:avLst/>
          </a:prstGeom>
          <a:blipFill>
            <a:blip r:embed="rId2" cstate="print">
              <a:duotone>
                <a:prstClr val="black"/>
                <a:schemeClr val="accent2">
                  <a:tint val="45000"/>
                  <a:satMod val="400000"/>
                </a:schemeClr>
              </a:duotone>
            </a:blip>
            <a:tile tx="0" ty="0" sx="100000" sy="100000" flip="none" algn="tl"/>
          </a:blipFill>
          <a:ln>
            <a:solidFill>
              <a:schemeClr val="accent5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UPROSTŘED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660653" y="1494225"/>
            <a:ext cx="1673595" cy="578882"/>
          </a:xfrm>
          <a:prstGeom prst="roundRect">
            <a:avLst/>
          </a:prstGeom>
          <a:blipFill>
            <a:blip r:embed="rId2" cstate="print">
              <a:duotone>
                <a:prstClr val="black"/>
                <a:schemeClr val="accent4">
                  <a:tint val="45000"/>
                  <a:satMod val="400000"/>
                </a:schemeClr>
              </a:duotone>
            </a:blip>
            <a:tile tx="0" ty="0" sx="100000" sy="100000" flip="none" algn="tl"/>
          </a:blipFill>
          <a:ln>
            <a:solidFill>
              <a:schemeClr val="accent5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/>
              <a:t>NA KONCI</a:t>
            </a:r>
          </a:p>
        </p:txBody>
      </p:sp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609294" y="5680920"/>
            <a:ext cx="1056716" cy="64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6126" y="4477528"/>
            <a:ext cx="1188000" cy="118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8582" y="4906920"/>
            <a:ext cx="1154280" cy="1478608"/>
          </a:xfrm>
          <a:prstGeom prst="rect">
            <a:avLst/>
          </a:prstGeom>
        </p:spPr>
      </p:pic>
      <p:pic>
        <p:nvPicPr>
          <p:cNvPr id="17" name="Picture 3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872274" y="4495576"/>
            <a:ext cx="1113954" cy="154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37" descr="C:\Users\Public\Pictures\MC900435448 pes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4055" y="4906920"/>
            <a:ext cx="1604139" cy="12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C:\Users\Public\Pictures\MC900361502 sloup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15939" y="4312920"/>
            <a:ext cx="819188" cy="169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Šipka doprava 11"/>
          <p:cNvSpPr/>
          <p:nvPr/>
        </p:nvSpPr>
        <p:spPr>
          <a:xfrm>
            <a:off x="425198" y="6229809"/>
            <a:ext cx="978408" cy="484632"/>
          </a:xfrm>
          <a:prstGeom prst="rightArrow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433094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4.07407E-6 L 0.37778 -0.2551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889" y="-1275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4.44444E-6 L -0.0408 -0.11319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49" y="-567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112E-17 2.96296E-6 L 0.36128 -0.27871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056" y="-1393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2.59259E-6 L -0.34306 -0.28635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153" y="-1432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-4.44444E-6 L -0.23194 -0.04953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597" y="-247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-1.85185E-6 L -0.10416 -0.00833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208" y="-41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Obdélník 39"/>
          <p:cNvSpPr/>
          <p:nvPr/>
        </p:nvSpPr>
        <p:spPr>
          <a:xfrm>
            <a:off x="5115850" y="1417697"/>
            <a:ext cx="3240000" cy="4527019"/>
          </a:xfrm>
          <a:prstGeom prst="rect">
            <a:avLst/>
          </a:prstGeom>
          <a:solidFill>
            <a:schemeClr val="accent1">
              <a:lumMod val="40000"/>
              <a:lumOff val="60000"/>
              <a:alpha val="58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803261" y="1417696"/>
            <a:ext cx="3240000" cy="4527019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792992" y="317714"/>
            <a:ext cx="81307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Která hláska je společná pro slova ze skupiny obrázků?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406832" y="768812"/>
            <a:ext cx="397866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P</a:t>
            </a:r>
            <a:endParaRPr lang="cs-CZ" sz="3000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478659" y="809865"/>
            <a:ext cx="397866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S</a:t>
            </a:r>
            <a:endParaRPr lang="cs-CZ" sz="3000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853824">
            <a:off x="5392563" y="1683028"/>
            <a:ext cx="1116000" cy="111600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0483" y="4571915"/>
            <a:ext cx="1224000" cy="122400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96354" y="4279525"/>
            <a:ext cx="1141634" cy="1404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2510" y="1646319"/>
            <a:ext cx="1080000" cy="1080000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16431" y="3705509"/>
            <a:ext cx="1332103" cy="684000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98725" y="1755299"/>
            <a:ext cx="767517" cy="1152000"/>
          </a:xfrm>
          <a:prstGeom prst="rect">
            <a:avLst/>
          </a:prstGeom>
        </p:spPr>
      </p:pic>
      <p:pic>
        <p:nvPicPr>
          <p:cNvPr id="1026" name="Picture 2" descr="C:\Users\Public\Pictures\MC900396520PERNÍČKY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7874" y="3411299"/>
            <a:ext cx="1324636" cy="11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63195" y="2909488"/>
            <a:ext cx="974793" cy="1296000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14549" y="3195205"/>
            <a:ext cx="1255472" cy="972000"/>
          </a:xfrm>
          <a:prstGeom prst="rect">
            <a:avLst/>
          </a:prstGeom>
        </p:spPr>
      </p:pic>
      <p:sp>
        <p:nvSpPr>
          <p:cNvPr id="1025" name="Obdélník 1024"/>
          <p:cNvSpPr/>
          <p:nvPr/>
        </p:nvSpPr>
        <p:spPr>
          <a:xfrm>
            <a:off x="626045" y="6205418"/>
            <a:ext cx="6841125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Který obrázek nepatří mezi ostatní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ve skupině?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7" name="Picture 3" descr="C:\Users\Public\Pictures\MC900441419 -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35170" y="1663015"/>
            <a:ext cx="864000" cy="11560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Obrázek 1031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16216" y="4571915"/>
            <a:ext cx="900000" cy="900000"/>
          </a:xfrm>
          <a:prstGeom prst="rect">
            <a:avLst/>
          </a:prstGeom>
        </p:spPr>
      </p:pic>
      <p:pic>
        <p:nvPicPr>
          <p:cNvPr id="1035" name="Obrázek 1034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39778" y="4680355"/>
            <a:ext cx="1044000" cy="1044000"/>
          </a:xfrm>
          <a:prstGeom prst="rect">
            <a:avLst/>
          </a:prstGeom>
        </p:spPr>
      </p:pic>
      <p:cxnSp>
        <p:nvCxnSpPr>
          <p:cNvPr id="50" name="Přímá spojnice 49"/>
          <p:cNvCxnSpPr/>
          <p:nvPr/>
        </p:nvCxnSpPr>
        <p:spPr>
          <a:xfrm flipV="1">
            <a:off x="5631226" y="4571915"/>
            <a:ext cx="983785" cy="81922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1" name="Přímá spojnice 50"/>
          <p:cNvCxnSpPr/>
          <p:nvPr/>
        </p:nvCxnSpPr>
        <p:spPr>
          <a:xfrm>
            <a:off x="5631226" y="4599299"/>
            <a:ext cx="983785" cy="872616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3" name="Přímá spojnice 52"/>
          <p:cNvCxnSpPr/>
          <p:nvPr/>
        </p:nvCxnSpPr>
        <p:spPr>
          <a:xfrm flipV="1">
            <a:off x="1820913" y="4811940"/>
            <a:ext cx="983785" cy="81922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4" name="Přímá spojnice 53"/>
          <p:cNvCxnSpPr/>
          <p:nvPr/>
        </p:nvCxnSpPr>
        <p:spPr>
          <a:xfrm>
            <a:off x="1854725" y="4858146"/>
            <a:ext cx="983785" cy="872616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2" name="Obdélník 41"/>
          <p:cNvSpPr/>
          <p:nvPr/>
        </p:nvSpPr>
        <p:spPr>
          <a:xfrm>
            <a:off x="5118905" y="1408715"/>
            <a:ext cx="3240000" cy="4536000"/>
          </a:xfrm>
          <a:prstGeom prst="rect">
            <a:avLst/>
          </a:prstGeom>
          <a:blipFill>
            <a:blip r:embed="rId14" cstate="print">
              <a:duotone>
                <a:prstClr val="black"/>
                <a:schemeClr val="accent5">
                  <a:tint val="45000"/>
                  <a:satMod val="400000"/>
                </a:schemeClr>
              </a:duotone>
            </a:blip>
            <a:tile tx="0" ty="0" sx="100000" sy="100000" flip="none" algn="tl"/>
          </a:blip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786831" y="1413206"/>
            <a:ext cx="3259775" cy="4536000"/>
          </a:xfrm>
          <a:prstGeom prst="rect">
            <a:avLst/>
          </a:prstGeom>
          <a:blipFill>
            <a:blip r:embed="rId15" cstate="print">
              <a:duotone>
                <a:prstClr val="black"/>
                <a:schemeClr val="accent1">
                  <a:tint val="45000"/>
                  <a:satMod val="400000"/>
                </a:schemeClr>
              </a:duotone>
            </a:blip>
            <a:tile tx="0" ty="0" sx="100000" sy="100000" flip="none" algn="tl"/>
          </a:blipFill>
          <a:ln w="3175"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63412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42" grpId="0" animBg="1"/>
      <p:bldP spid="4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525073" y="650327"/>
            <a:ext cx="642646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Odkazy:</a:t>
            </a:r>
          </a:p>
          <a:p>
            <a:r>
              <a:rPr lang="cs-CZ" b="1" dirty="0">
                <a:sym typeface="Symbol"/>
              </a:rPr>
              <a:t>Obrázky dostupné na WWW: &lt;</a:t>
            </a:r>
            <a:r>
              <a:rPr lang="cs-CZ" b="1" dirty="0">
                <a:sym typeface="Symbol"/>
                <a:hlinkClick r:id="rId2"/>
              </a:rPr>
              <a:t>http://office.microsoft.com</a:t>
            </a:r>
            <a:r>
              <a:rPr lang="cs-CZ" b="1" dirty="0">
                <a:sym typeface="Symbol"/>
              </a:rPr>
              <a:t>&gt;.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64370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Black Tie</Template>
  <TotalTime>2592</TotalTime>
  <Words>130</Words>
  <Application>Microsoft Office PowerPoint</Application>
  <PresentationFormat>Předvádění na obrazovce (4:3)</PresentationFormat>
  <Paragraphs>28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</dc:creator>
  <cp:lastModifiedBy>q98ew7</cp:lastModifiedBy>
  <cp:revision>435</cp:revision>
  <dcterms:created xsi:type="dcterms:W3CDTF">2012-02-24T12:40:18Z</dcterms:created>
  <dcterms:modified xsi:type="dcterms:W3CDTF">2013-08-20T04:53:30Z</dcterms:modified>
</cp:coreProperties>
</file>