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74" r:id="rId2"/>
    <p:sldId id="277" r:id="rId3"/>
    <p:sldId id="292" r:id="rId4"/>
    <p:sldId id="263" r:id="rId5"/>
    <p:sldId id="279" r:id="rId6"/>
    <p:sldId id="291" r:id="rId7"/>
    <p:sldId id="28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1EBB6"/>
    <a:srgbClr val="36CED6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2871" autoAdjust="0"/>
  </p:normalViewPr>
  <p:slideViewPr>
    <p:cSldViewPr>
      <p:cViewPr>
        <p:scale>
          <a:sx n="70" d="100"/>
          <a:sy n="70" d="100"/>
        </p:scale>
        <p:origin x="-691" y="1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4ED3C1A-0A47-43C9-AC28-AB4937153941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8F244DF-F9B3-4873-BB95-919C4BD5B74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46154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51000"/>
            <a:duotone>
              <a:schemeClr val="accent3">
                <a:shade val="45000"/>
                <a:satMod val="135000"/>
              </a:schemeClr>
              <a:prstClr val="white"/>
            </a:duotone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wmf"/><Relationship Id="rId10" Type="http://schemas.openxmlformats.org/officeDocument/2006/relationships/image" Target="../media/image10.wmf"/><Relationship Id="rId4" Type="http://schemas.openxmlformats.org/officeDocument/2006/relationships/image" Target="../media/image5.png"/><Relationship Id="rId9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wmf"/><Relationship Id="rId10" Type="http://schemas.openxmlformats.org/officeDocument/2006/relationships/image" Target="../media/image10.wmf"/><Relationship Id="rId4" Type="http://schemas.openxmlformats.org/officeDocument/2006/relationships/image" Target="../media/image5.png"/><Relationship Id="rId9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wmf"/><Relationship Id="rId3" Type="http://schemas.openxmlformats.org/officeDocument/2006/relationships/image" Target="../media/image11.wmf"/><Relationship Id="rId7" Type="http://schemas.openxmlformats.org/officeDocument/2006/relationships/image" Target="../media/image13.w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12.png"/><Relationship Id="rId4" Type="http://schemas.openxmlformats.org/officeDocument/2006/relationships/image" Target="../media/image8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13" Type="http://schemas.microsoft.com/office/2007/relationships/hdphoto" Target="../media/hdphoto2.wdp"/><Relationship Id="rId3" Type="http://schemas.openxmlformats.org/officeDocument/2006/relationships/image" Target="../media/image15.png"/><Relationship Id="rId7" Type="http://schemas.openxmlformats.org/officeDocument/2006/relationships/image" Target="../media/image6.wmf"/><Relationship Id="rId12" Type="http://schemas.openxmlformats.org/officeDocument/2006/relationships/image" Target="../media/image19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11" Type="http://schemas.openxmlformats.org/officeDocument/2006/relationships/image" Target="../media/image3.wmf"/><Relationship Id="rId5" Type="http://schemas.openxmlformats.org/officeDocument/2006/relationships/image" Target="../media/image4.png"/><Relationship Id="rId10" Type="http://schemas.openxmlformats.org/officeDocument/2006/relationships/image" Target="../media/image18.png"/><Relationship Id="rId4" Type="http://schemas.openxmlformats.org/officeDocument/2006/relationships/image" Target="../media/image16.png"/><Relationship Id="rId9" Type="http://schemas.openxmlformats.org/officeDocument/2006/relationships/image" Target="../media/image10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10.wmf"/><Relationship Id="rId7" Type="http://schemas.openxmlformats.org/officeDocument/2006/relationships/image" Target="../media/image20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wmf"/><Relationship Id="rId5" Type="http://schemas.microsoft.com/office/2007/relationships/hdphoto" Target="../media/hdphoto2.wdp"/><Relationship Id="rId4" Type="http://schemas.openxmlformats.org/officeDocument/2006/relationships/image" Target="../media/image19.png"/><Relationship Id="rId9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404664"/>
            <a:ext cx="4781680" cy="104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187624" y="2708920"/>
            <a:ext cx="6951864" cy="3528000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/>
              <a:t>ZŠ </a:t>
            </a:r>
            <a:r>
              <a:rPr lang="cs-CZ" sz="2000" dirty="0"/>
              <a:t>a MŠ Kateřinice, okres Vsetín</a:t>
            </a:r>
          </a:p>
          <a:p>
            <a:pPr>
              <a:defRPr/>
            </a:pPr>
            <a:r>
              <a:rPr lang="cs-CZ" sz="2000" dirty="0"/>
              <a:t>projekt č. CZ.1.07/1.4.00/21.1314</a:t>
            </a:r>
          </a:p>
          <a:p>
            <a:pPr>
              <a:buFont typeface="Wingdings 2" pitchFamily="18" charset="2"/>
              <a:buNone/>
              <a:defRPr/>
            </a:pPr>
            <a:r>
              <a:rPr lang="cs-CZ" sz="2000" b="1" dirty="0"/>
              <a:t>Č. </a:t>
            </a:r>
            <a:r>
              <a:rPr lang="cs-CZ" sz="2000" b="1" dirty="0" err="1"/>
              <a:t>DUMu</a:t>
            </a:r>
            <a:r>
              <a:rPr lang="cs-CZ" sz="2000" b="1" dirty="0"/>
              <a:t> </a:t>
            </a:r>
            <a:r>
              <a:rPr lang="cs-CZ" sz="2000" b="1" dirty="0" smtClean="0"/>
              <a:t>VY_32_INOVACE_04_13_Český </a:t>
            </a:r>
            <a:r>
              <a:rPr lang="cs-CZ" sz="2000" b="1" dirty="0"/>
              <a:t>jazyk</a:t>
            </a:r>
          </a:p>
          <a:p>
            <a:pPr fontAlgn="ctr"/>
            <a:r>
              <a:rPr lang="cs-CZ" sz="2000" dirty="0"/>
              <a:t>Vzdělávací oblast: Jazyk a </a:t>
            </a:r>
            <a:r>
              <a:rPr lang="cs-CZ" sz="2000" dirty="0" smtClean="0"/>
              <a:t>jazyková komunikace </a:t>
            </a:r>
            <a:r>
              <a:rPr lang="cs-CZ" sz="2000" dirty="0"/>
              <a:t>- </a:t>
            </a:r>
            <a:r>
              <a:rPr lang="cs-CZ" sz="2000" dirty="0" smtClean="0"/>
              <a:t>1. ročník</a:t>
            </a:r>
          </a:p>
          <a:p>
            <a:pPr fontAlgn="ctr"/>
            <a:r>
              <a:rPr lang="cs-CZ" sz="2000" dirty="0" smtClean="0"/>
              <a:t>Předmět: Český jazyk</a:t>
            </a:r>
          </a:p>
          <a:p>
            <a:pPr fontAlgn="ctr"/>
            <a:r>
              <a:rPr lang="cs-CZ" sz="2000" dirty="0" smtClean="0"/>
              <a:t>Tematický okruh: Jazyková výchova</a:t>
            </a:r>
            <a:endParaRPr lang="cs-CZ" sz="2000" dirty="0"/>
          </a:p>
          <a:p>
            <a:pPr fontAlgn="ctr"/>
            <a:endParaRPr lang="cs-CZ" sz="2000" dirty="0"/>
          </a:p>
          <a:p>
            <a:r>
              <a:rPr lang="cs-CZ" sz="2000" dirty="0"/>
              <a:t>Autor: Mgr. Bronislava </a:t>
            </a:r>
            <a:r>
              <a:rPr lang="cs-CZ" sz="2000" dirty="0" err="1"/>
              <a:t>Uličníková</a:t>
            </a:r>
            <a:endParaRPr lang="cs-CZ" sz="2000" dirty="0"/>
          </a:p>
          <a:p>
            <a:r>
              <a:rPr lang="cs-CZ" sz="2000" dirty="0" smtClean="0"/>
              <a:t>Anotace: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Prezentace obsahuje úkoly na určování pozice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hlásky U,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vyznačování písmen ve slovech, procvičuje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rozlišování krátkých 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a dlouhých slabik.</a:t>
            </a:r>
          </a:p>
          <a:p>
            <a:pPr algn="ctr" fontAlgn="ctr"/>
            <a:endParaRPr lang="cs-CZ" sz="2000" dirty="0" smtClean="0"/>
          </a:p>
          <a:p>
            <a:pPr algn="ctr" fontAlgn="ctr"/>
            <a:endParaRPr lang="cs-CZ" sz="2000" dirty="0" smtClean="0"/>
          </a:p>
          <a:p>
            <a:pPr algn="ctr" fontAlgn="ctr"/>
            <a:endParaRPr lang="cs-CZ" sz="2000" dirty="0" smtClean="0"/>
          </a:p>
          <a:p>
            <a:pPr algn="ctr" fontAlgn="ctr"/>
            <a:endParaRPr lang="cs-CZ" sz="2000" dirty="0" smtClean="0"/>
          </a:p>
          <a:p>
            <a:pPr algn="ctr" fontAlgn="ctr"/>
            <a:endParaRPr lang="cs-CZ" sz="2000" dirty="0"/>
          </a:p>
        </p:txBody>
      </p:sp>
      <p:sp>
        <p:nvSpPr>
          <p:cNvPr id="2" name="Obdélník 1"/>
          <p:cNvSpPr/>
          <p:nvPr/>
        </p:nvSpPr>
        <p:spPr>
          <a:xfrm>
            <a:off x="1789544" y="1916832"/>
            <a:ext cx="551458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pt-BR" sz="2800" b="1" dirty="0">
                <a:latin typeface="Times New Roman" pitchFamily="18" charset="0"/>
                <a:cs typeface="Times New Roman" pitchFamily="18" charset="0"/>
              </a:rPr>
              <a:t>Hláska a písmeno 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U</a:t>
            </a:r>
            <a:r>
              <a:rPr lang="pt-BR" sz="2800" b="1" dirty="0">
                <a:latin typeface="Times New Roman" pitchFamily="18" charset="0"/>
                <a:cs typeface="Times New Roman" pitchFamily="18" charset="0"/>
              </a:rPr>
              <a:t> - procvičování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114988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8019" y="352203"/>
            <a:ext cx="799765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Pojmenuj obrázek a řekni, kde ve slově vyslovujeme hlásku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U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              Vyznač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písmena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U </a:t>
            </a:r>
            <a:r>
              <a:rPr lang="cs-CZ" sz="2400" b="1" dirty="0" err="1">
                <a:latin typeface="Times New Roman" pitchFamily="18" charset="0"/>
                <a:cs typeface="Times New Roman" pitchFamily="18" charset="0"/>
              </a:rPr>
              <a:t>u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                 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924976" y="890812"/>
            <a:ext cx="177965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U, u, ú, ů</a:t>
            </a:r>
            <a:endParaRPr lang="cs-CZ" sz="3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6" name="TextovéPole 125"/>
          <p:cNvSpPr txBox="1"/>
          <p:nvPr/>
        </p:nvSpPr>
        <p:spPr>
          <a:xfrm>
            <a:off x="485158" y="2538848"/>
            <a:ext cx="223651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umyvadlo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6" name="TextovéPole 135"/>
          <p:cNvSpPr txBox="1"/>
          <p:nvPr/>
        </p:nvSpPr>
        <p:spPr>
          <a:xfrm>
            <a:off x="2076864" y="3142079"/>
            <a:ext cx="184731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32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7" name="TextovéPole 136"/>
          <p:cNvSpPr txBox="1"/>
          <p:nvPr/>
        </p:nvSpPr>
        <p:spPr>
          <a:xfrm>
            <a:off x="2962507" y="5688883"/>
            <a:ext cx="108555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iglú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924978" y="4046980"/>
            <a:ext cx="117051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auto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4022979" y="4536841"/>
            <a:ext cx="139814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udice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87516" y="1223422"/>
            <a:ext cx="950860" cy="14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" name="TextovéPole 30"/>
          <p:cNvSpPr txBox="1"/>
          <p:nvPr/>
        </p:nvSpPr>
        <p:spPr>
          <a:xfrm>
            <a:off x="2261595" y="4025845"/>
            <a:ext cx="92685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stůl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81" name="Picture 57" descr="C:\Users\Public\Pictures\Obrázek2 udice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3356" y="3246734"/>
            <a:ext cx="1957387" cy="1236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48" name="Picture 124" descr="C:\Users\Public\Pictures\úl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9197" y="795304"/>
            <a:ext cx="1881466" cy="18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" name="Obrázek 20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542" y="4740769"/>
            <a:ext cx="2424560" cy="165600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6" name="Obrázek 205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" t="24882" r="-1579" b="14478"/>
          <a:stretch/>
        </p:blipFill>
        <p:spPr>
          <a:xfrm>
            <a:off x="6078320" y="2843576"/>
            <a:ext cx="2412195" cy="1440000"/>
          </a:xfrm>
          <a:prstGeom prst="rect">
            <a:avLst/>
          </a:prstGeom>
        </p:spPr>
      </p:pic>
      <p:pic>
        <p:nvPicPr>
          <p:cNvPr id="1149" name="Picture 125" descr="C:\Users\Public\Pictures\MC900391484 lusk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98936">
            <a:off x="5454859" y="4776768"/>
            <a:ext cx="1133404" cy="158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" name="TextovéPole 27"/>
          <p:cNvSpPr txBox="1"/>
          <p:nvPr/>
        </p:nvSpPr>
        <p:spPr>
          <a:xfrm>
            <a:off x="6773859" y="5750438"/>
            <a:ext cx="135806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LUSK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5" name="TextovéPole 74"/>
          <p:cNvSpPr txBox="1"/>
          <p:nvPr/>
        </p:nvSpPr>
        <p:spPr>
          <a:xfrm>
            <a:off x="3743356" y="2489633"/>
            <a:ext cx="68640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úl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219" name="Picture 195" descr="C:\Users\Public\Pictures\Obrázek2 stůl.png"/>
          <p:cNvPicPr>
            <a:picLocks noChangeAspect="1" noChangeArrowheads="1"/>
          </p:cNvPicPr>
          <p:nvPr/>
        </p:nvPicPr>
        <p:blipFill>
          <a:blip r:embed="rId8" cstate="print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504" y="3449519"/>
            <a:ext cx="1944674" cy="12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0" name="Picture 196" descr="C:\Users\Public\Pictures\MC900238192 ucho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2497" y="1578030"/>
            <a:ext cx="728516" cy="11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3" name="TextovéPole 282"/>
          <p:cNvSpPr txBox="1"/>
          <p:nvPr/>
        </p:nvSpPr>
        <p:spPr>
          <a:xfrm>
            <a:off x="6773859" y="2197245"/>
            <a:ext cx="145103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UCHO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16110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extovéPole 29"/>
          <p:cNvSpPr txBox="1"/>
          <p:nvPr/>
        </p:nvSpPr>
        <p:spPr>
          <a:xfrm>
            <a:off x="6924976" y="890812"/>
            <a:ext cx="177965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U, u, ú, ů</a:t>
            </a:r>
            <a:endParaRPr lang="cs-CZ" sz="3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6" name="TextovéPole 125"/>
          <p:cNvSpPr txBox="1"/>
          <p:nvPr/>
        </p:nvSpPr>
        <p:spPr>
          <a:xfrm>
            <a:off x="485158" y="2538848"/>
            <a:ext cx="223651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u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myvadlo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6" name="TextovéPole 135"/>
          <p:cNvSpPr txBox="1"/>
          <p:nvPr/>
        </p:nvSpPr>
        <p:spPr>
          <a:xfrm>
            <a:off x="2076864" y="3142079"/>
            <a:ext cx="184731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32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7" name="TextovéPole 136"/>
          <p:cNvSpPr txBox="1"/>
          <p:nvPr/>
        </p:nvSpPr>
        <p:spPr>
          <a:xfrm>
            <a:off x="2962507" y="5581865"/>
            <a:ext cx="108555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igl</a:t>
            </a:r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ú</a:t>
            </a:r>
            <a:endParaRPr lang="cs-CZ" sz="4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924978" y="4046980"/>
            <a:ext cx="117051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40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u</a:t>
            </a: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to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4101731" y="4536841"/>
            <a:ext cx="139814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u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dice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87516" y="1223422"/>
            <a:ext cx="950860" cy="14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" name="TextovéPole 30"/>
          <p:cNvSpPr txBox="1"/>
          <p:nvPr/>
        </p:nvSpPr>
        <p:spPr>
          <a:xfrm>
            <a:off x="2261595" y="4046980"/>
            <a:ext cx="92685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st</a:t>
            </a:r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ů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l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81" name="Picture 57" descr="C:\Users\Public\Pictures\Obrázek2 udice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60879" y="3191768"/>
            <a:ext cx="1957387" cy="1236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48" name="Picture 124" descr="C:\Users\Public\Pictures\úl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9197" y="795304"/>
            <a:ext cx="1881466" cy="18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" name="Obrázek 20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542" y="4710464"/>
            <a:ext cx="2371852" cy="162000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6" name="Obrázek 205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" t="24882" r="-1579" b="14478"/>
          <a:stretch/>
        </p:blipFill>
        <p:spPr>
          <a:xfrm>
            <a:off x="6078320" y="2843576"/>
            <a:ext cx="2412195" cy="1440000"/>
          </a:xfrm>
          <a:prstGeom prst="rect">
            <a:avLst/>
          </a:prstGeom>
        </p:spPr>
      </p:pic>
      <p:pic>
        <p:nvPicPr>
          <p:cNvPr id="1149" name="Picture 125" descr="C:\Users\Public\Pictures\MC900391484 lusk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98936">
            <a:off x="5454859" y="4674805"/>
            <a:ext cx="1133404" cy="158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" name="TextovéPole 27"/>
          <p:cNvSpPr txBox="1"/>
          <p:nvPr/>
        </p:nvSpPr>
        <p:spPr>
          <a:xfrm>
            <a:off x="6773859" y="5697184"/>
            <a:ext cx="135806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U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SK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5" name="TextovéPole 74"/>
          <p:cNvSpPr txBox="1"/>
          <p:nvPr/>
        </p:nvSpPr>
        <p:spPr>
          <a:xfrm>
            <a:off x="3743356" y="2489633"/>
            <a:ext cx="68640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ú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l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219" name="Picture 195" descr="C:\Users\Public\Pictures\Obrázek2 stůl.png"/>
          <p:cNvPicPr>
            <a:picLocks noChangeAspect="1" noChangeArrowheads="1"/>
          </p:cNvPicPr>
          <p:nvPr/>
        </p:nvPicPr>
        <p:blipFill>
          <a:blip r:embed="rId8" cstate="print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504" y="3449519"/>
            <a:ext cx="1944674" cy="12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0" name="Picture 196" descr="C:\Users\Public\Pictures\MC900238192 ucho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2497" y="1578030"/>
            <a:ext cx="728516" cy="11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3" name="TextovéPole 282"/>
          <p:cNvSpPr txBox="1"/>
          <p:nvPr/>
        </p:nvSpPr>
        <p:spPr>
          <a:xfrm>
            <a:off x="6773859" y="2197245"/>
            <a:ext cx="145103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U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CHO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80542" y="429147"/>
            <a:ext cx="13548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Kontrola.</a:t>
            </a:r>
          </a:p>
        </p:txBody>
      </p:sp>
    </p:spTree>
    <p:extLst>
      <p:ext uri="{BB962C8B-B14F-4D97-AF65-F5344CB8AC3E}">
        <p14:creationId xmlns:p14="http://schemas.microsoft.com/office/powerpoint/2010/main" val="2100641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51000"/>
            <a:duotone>
              <a:schemeClr val="accent2">
                <a:shade val="45000"/>
                <a:satMod val="135000"/>
              </a:schemeClr>
              <a:prstClr val="white"/>
            </a:duotone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extovéPole 29"/>
          <p:cNvSpPr txBox="1"/>
          <p:nvPr/>
        </p:nvSpPr>
        <p:spPr>
          <a:xfrm>
            <a:off x="7669334" y="699941"/>
            <a:ext cx="1847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1025" name="Tabulka 102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21456859"/>
              </p:ext>
            </p:extLst>
          </p:nvPr>
        </p:nvGraphicFramePr>
        <p:xfrm>
          <a:off x="2420593" y="1969096"/>
          <a:ext cx="1906468" cy="6412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76617"/>
                <a:gridCol w="476617"/>
                <a:gridCol w="476617"/>
                <a:gridCol w="476617"/>
              </a:tblGrid>
              <a:tr h="641252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4" name="Tabulka 4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86057190"/>
              </p:ext>
            </p:extLst>
          </p:nvPr>
        </p:nvGraphicFramePr>
        <p:xfrm>
          <a:off x="2411760" y="5520487"/>
          <a:ext cx="1906468" cy="61721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76617"/>
                <a:gridCol w="476617"/>
                <a:gridCol w="476617"/>
                <a:gridCol w="476617"/>
              </a:tblGrid>
              <a:tr h="617211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5" name="Tabulka 4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02418708"/>
              </p:ext>
            </p:extLst>
          </p:nvPr>
        </p:nvGraphicFramePr>
        <p:xfrm>
          <a:off x="6588224" y="3774398"/>
          <a:ext cx="1906468" cy="6412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76617"/>
                <a:gridCol w="476617"/>
                <a:gridCol w="476617"/>
                <a:gridCol w="476617"/>
              </a:tblGrid>
              <a:tr h="641252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6" name="Tabulka 4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17001074"/>
              </p:ext>
            </p:extLst>
          </p:nvPr>
        </p:nvGraphicFramePr>
        <p:xfrm>
          <a:off x="2420593" y="3657754"/>
          <a:ext cx="1906468" cy="6412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76617"/>
                <a:gridCol w="476617"/>
                <a:gridCol w="476617"/>
                <a:gridCol w="476617"/>
              </a:tblGrid>
              <a:tr h="641252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7" name="Tabulka 4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59737563"/>
              </p:ext>
            </p:extLst>
          </p:nvPr>
        </p:nvGraphicFramePr>
        <p:xfrm>
          <a:off x="6616101" y="5517232"/>
          <a:ext cx="1906468" cy="60994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76617"/>
                <a:gridCol w="476617"/>
                <a:gridCol w="476617"/>
                <a:gridCol w="476617"/>
              </a:tblGrid>
              <a:tr h="609943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8" name="Tabulka 4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04296698"/>
              </p:ext>
            </p:extLst>
          </p:nvPr>
        </p:nvGraphicFramePr>
        <p:xfrm>
          <a:off x="6618926" y="1834931"/>
          <a:ext cx="1906468" cy="69815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76617"/>
                <a:gridCol w="476617"/>
                <a:gridCol w="476617"/>
                <a:gridCol w="476617"/>
              </a:tblGrid>
              <a:tr h="698155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2" name="TextovéPole 1"/>
          <p:cNvSpPr txBox="1"/>
          <p:nvPr/>
        </p:nvSpPr>
        <p:spPr>
          <a:xfrm>
            <a:off x="1718608" y="1074344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3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875920" y="2926089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4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143437" y="4885088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1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143437" y="1467763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1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171062" y="3138596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2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768639" y="5153209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2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2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62650" y="1698596"/>
            <a:ext cx="1565691" cy="14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38038" y="1560972"/>
            <a:ext cx="1004473" cy="1404000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5" cstate="print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3141" y="5289093"/>
            <a:ext cx="1667078" cy="1080000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" t="24882" r="-1579" b="14478"/>
          <a:stretch/>
        </p:blipFill>
        <p:spPr>
          <a:xfrm>
            <a:off x="436038" y="5178367"/>
            <a:ext cx="1869450" cy="1116000"/>
          </a:xfrm>
          <a:prstGeom prst="rect">
            <a:avLst/>
          </a:prstGeom>
        </p:spPr>
      </p:pic>
      <p:sp>
        <p:nvSpPr>
          <p:cNvPr id="28" name="Šipka dolů 27"/>
          <p:cNvSpPr/>
          <p:nvPr/>
        </p:nvSpPr>
        <p:spPr>
          <a:xfrm>
            <a:off x="188511" y="819166"/>
            <a:ext cx="495055" cy="931100"/>
          </a:xfrm>
          <a:prstGeom prst="downArrow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6" name="Picture 36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23936" y="3369428"/>
            <a:ext cx="1384259" cy="16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155336" y="3657754"/>
            <a:ext cx="1239885" cy="1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Obdélník 26"/>
          <p:cNvSpPr/>
          <p:nvPr/>
        </p:nvSpPr>
        <p:spPr>
          <a:xfrm>
            <a:off x="1404000" y="530663"/>
            <a:ext cx="6336000" cy="4616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/>
              <a:t>Pojmenuj obrázek. V rámečku označ počet slabik.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4335369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8" grpId="0"/>
      <p:bldP spid="19" grpId="0"/>
      <p:bldP spid="20" grpId="0"/>
      <p:bldP spid="21" grpId="0"/>
      <p:bldP spid="2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51000"/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6" y="832803"/>
            <a:ext cx="7668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KRÁTKÉ SLABIKY                          DLOUHÉ SLABIKY </a:t>
            </a:r>
          </a:p>
        </p:txBody>
      </p:sp>
      <p:sp>
        <p:nvSpPr>
          <p:cNvPr id="132" name="Ovál 131"/>
          <p:cNvSpPr/>
          <p:nvPr/>
        </p:nvSpPr>
        <p:spPr>
          <a:xfrm>
            <a:off x="3300005" y="998721"/>
            <a:ext cx="180000" cy="180000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3" name="Obdélník 132"/>
          <p:cNvSpPr/>
          <p:nvPr/>
        </p:nvSpPr>
        <p:spPr>
          <a:xfrm>
            <a:off x="7455846" y="1069426"/>
            <a:ext cx="324000" cy="78873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1096270" y="371138"/>
            <a:ext cx="528978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Vytleskej slabiky a znázorni délku slabik.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3" name="Picture 3" descr="C:\Users\Public\Pictures\....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5043" y="4048896"/>
            <a:ext cx="1169987" cy="201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Šipka doprava 24"/>
          <p:cNvSpPr/>
          <p:nvPr/>
        </p:nvSpPr>
        <p:spPr>
          <a:xfrm>
            <a:off x="720910" y="1294468"/>
            <a:ext cx="978408" cy="484632"/>
          </a:xfrm>
          <a:prstGeom prst="rightArrow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8540" y="4059219"/>
            <a:ext cx="841179" cy="201151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83064" y="3370479"/>
            <a:ext cx="2390894" cy="151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9" descr="C:\Users\Public\Pictures\. .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4196" y="5574027"/>
            <a:ext cx="517525" cy="201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Obrázek 3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6528" y="1659107"/>
            <a:ext cx="2477268" cy="169200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grpSp>
        <p:nvGrpSpPr>
          <p:cNvPr id="37" name="Skupina 36"/>
          <p:cNvGrpSpPr/>
          <p:nvPr/>
        </p:nvGrpSpPr>
        <p:grpSpPr>
          <a:xfrm>
            <a:off x="3058880" y="2583097"/>
            <a:ext cx="662250" cy="180000"/>
            <a:chOff x="1691680" y="2160052"/>
            <a:chExt cx="662250" cy="180000"/>
          </a:xfrm>
        </p:grpSpPr>
        <p:sp>
          <p:nvSpPr>
            <p:cNvPr id="38" name="Ovál 37"/>
            <p:cNvSpPr/>
            <p:nvPr/>
          </p:nvSpPr>
          <p:spPr>
            <a:xfrm>
              <a:off x="1691680" y="2160052"/>
              <a:ext cx="180000" cy="180000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9" name="Obdélník 38"/>
            <p:cNvSpPr/>
            <p:nvPr/>
          </p:nvSpPr>
          <p:spPr>
            <a:xfrm>
              <a:off x="2029930" y="2210616"/>
              <a:ext cx="324000" cy="78873"/>
            </a:xfrm>
            <a:prstGeom prst="rect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</p:grpSp>
      <p:pic>
        <p:nvPicPr>
          <p:cNvPr id="40" name="Obrázek 39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81979" y="4850757"/>
            <a:ext cx="1772566" cy="1764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9556" y="5147251"/>
            <a:ext cx="704537" cy="1080000"/>
          </a:xfrm>
          <a:prstGeom prst="rect">
            <a:avLst/>
          </a:prstGeom>
        </p:spPr>
      </p:pic>
      <p:pic>
        <p:nvPicPr>
          <p:cNvPr id="24" name="Picture 6" descr="C:\Users\q98ew7\Obrázky\ČÁRKA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8068" y="5317330"/>
            <a:ext cx="341313" cy="96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2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158396" y="3254181"/>
            <a:ext cx="1045944" cy="158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96" name="Picture 72" descr="C:\Users\Public\Pictures\Obrázek1 ruce-.pn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4875" y="1547494"/>
            <a:ext cx="1884236" cy="151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7" name="Picture 9" descr="C:\Users\Public\Pictures\. .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9299" y="2303494"/>
            <a:ext cx="517525" cy="201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565309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25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51000"/>
            <a:duotone>
              <a:schemeClr val="accent4">
                <a:shade val="45000"/>
                <a:satMod val="135000"/>
              </a:schemeClr>
              <a:prstClr val="white"/>
            </a:duotone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3" name="Tabulka 4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41193472"/>
              </p:ext>
            </p:extLst>
          </p:nvPr>
        </p:nvGraphicFramePr>
        <p:xfrm>
          <a:off x="1879369" y="3565189"/>
          <a:ext cx="2843415" cy="684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68683"/>
                <a:gridCol w="568683"/>
                <a:gridCol w="568683"/>
                <a:gridCol w="568683"/>
                <a:gridCol w="568683"/>
              </a:tblGrid>
              <a:tr h="68400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7" name="Tabulka 2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05388742"/>
              </p:ext>
            </p:extLst>
          </p:nvPr>
        </p:nvGraphicFramePr>
        <p:xfrm>
          <a:off x="1844837" y="1809688"/>
          <a:ext cx="2160000" cy="684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0000"/>
                <a:gridCol w="540000"/>
                <a:gridCol w="540000"/>
                <a:gridCol w="540000"/>
              </a:tblGrid>
              <a:tr h="68400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30" name="TextovéPole 29"/>
          <p:cNvSpPr txBox="1"/>
          <p:nvPr/>
        </p:nvSpPr>
        <p:spPr>
          <a:xfrm>
            <a:off x="7669334" y="699941"/>
            <a:ext cx="78899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U </a:t>
            </a:r>
            <a:r>
              <a:rPr lang="cs-CZ" sz="32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u</a:t>
            </a:r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46" name="Tabulka 4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99501499"/>
              </p:ext>
            </p:extLst>
          </p:nvPr>
        </p:nvGraphicFramePr>
        <p:xfrm>
          <a:off x="1759221" y="5333932"/>
          <a:ext cx="3412098" cy="684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68683"/>
                <a:gridCol w="568683"/>
                <a:gridCol w="568683"/>
                <a:gridCol w="568683"/>
                <a:gridCol w="568683"/>
                <a:gridCol w="568683"/>
              </a:tblGrid>
              <a:tr h="68400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7" name="Tabulka 4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32203037"/>
              </p:ext>
            </p:extLst>
          </p:nvPr>
        </p:nvGraphicFramePr>
        <p:xfrm>
          <a:off x="6647918" y="3531584"/>
          <a:ext cx="1620000" cy="64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0000"/>
                <a:gridCol w="540000"/>
                <a:gridCol w="540000"/>
              </a:tblGrid>
              <a:tr h="64800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8" name="Tabulka 4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85414684"/>
              </p:ext>
            </p:extLst>
          </p:nvPr>
        </p:nvGraphicFramePr>
        <p:xfrm>
          <a:off x="6456472" y="1809718"/>
          <a:ext cx="2147976" cy="64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0000"/>
                <a:gridCol w="540000"/>
                <a:gridCol w="540000"/>
                <a:gridCol w="527976"/>
              </a:tblGrid>
              <a:tr h="64800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1032" name="Obdélník 1031"/>
          <p:cNvSpPr/>
          <p:nvPr/>
        </p:nvSpPr>
        <p:spPr>
          <a:xfrm>
            <a:off x="770429" y="161331"/>
            <a:ext cx="7802279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Vyslov slova po slabikách. Vyznač v mřížce písmeno U tam, kde slyšíš hlásku U. 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Šipka dolů 27"/>
          <p:cNvSpPr/>
          <p:nvPr/>
        </p:nvSpPr>
        <p:spPr>
          <a:xfrm>
            <a:off x="188511" y="819166"/>
            <a:ext cx="495055" cy="931100"/>
          </a:xfrm>
          <a:prstGeom prst="downArrow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136" name="Tabulka 13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59428105"/>
              </p:ext>
            </p:extLst>
          </p:nvPr>
        </p:nvGraphicFramePr>
        <p:xfrm>
          <a:off x="6715135" y="5333688"/>
          <a:ext cx="1620000" cy="64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0000"/>
                <a:gridCol w="540000"/>
                <a:gridCol w="540000"/>
              </a:tblGrid>
              <a:tr h="64800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141" name="Obdélník 140"/>
          <p:cNvSpPr/>
          <p:nvPr/>
        </p:nvSpPr>
        <p:spPr>
          <a:xfrm>
            <a:off x="7009589" y="1828523"/>
            <a:ext cx="51809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U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3" name="Obdélník 142"/>
          <p:cNvSpPr/>
          <p:nvPr/>
        </p:nvSpPr>
        <p:spPr>
          <a:xfrm>
            <a:off x="7237308" y="3503151"/>
            <a:ext cx="51809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U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2340758" y="1823348"/>
            <a:ext cx="51809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U</a:t>
            </a:r>
          </a:p>
        </p:txBody>
      </p:sp>
      <p:sp>
        <p:nvSpPr>
          <p:cNvPr id="33" name="Obdélník 32"/>
          <p:cNvSpPr/>
          <p:nvPr/>
        </p:nvSpPr>
        <p:spPr>
          <a:xfrm>
            <a:off x="3486746" y="5329091"/>
            <a:ext cx="51809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U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6737719" y="5329092"/>
            <a:ext cx="51809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U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2" name="Picture 196" descr="C:\Users\Public\Pictures\MC900238192 ucho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688" y="4885604"/>
            <a:ext cx="681515" cy="104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72" descr="C:\Users\Public\Pictures\Obrázek1 ruce-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2784" y="1308052"/>
            <a:ext cx="1615058" cy="12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96473" y="5052176"/>
            <a:ext cx="1174271" cy="1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Picture 160" descr="H:\obrázky\s.png"/>
          <p:cNvPicPr>
            <a:picLocks noChangeAspect="1" noChangeArrowheads="1"/>
          </p:cNvPicPr>
          <p:nvPr/>
        </p:nvPicPr>
        <p:blipFill>
          <a:blip r:embed="rId7" cstate="print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7176" y="3205053"/>
            <a:ext cx="1231617" cy="12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Obrázek 4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065" y="1308052"/>
            <a:ext cx="927205" cy="1296000"/>
          </a:xfrm>
          <a:prstGeom prst="rect">
            <a:avLst/>
          </a:prstGeom>
        </p:spPr>
      </p:pic>
      <p:pic>
        <p:nvPicPr>
          <p:cNvPr id="44" name="Picture 2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58126" y="3087023"/>
            <a:ext cx="1764708" cy="11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" name="Obdélník 30"/>
          <p:cNvSpPr/>
          <p:nvPr/>
        </p:nvSpPr>
        <p:spPr>
          <a:xfrm>
            <a:off x="1843275" y="3645023"/>
            <a:ext cx="51809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U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0275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 animBg="1"/>
      <p:bldP spid="141" grpId="0"/>
      <p:bldP spid="143" grpId="0"/>
      <p:bldP spid="24" grpId="0"/>
      <p:bldP spid="33" grpId="0"/>
      <p:bldP spid="3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22369" y="650327"/>
            <a:ext cx="642646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Odkazy:</a:t>
            </a:r>
          </a:p>
          <a:p>
            <a:r>
              <a:rPr lang="cs-CZ" b="1" dirty="0">
                <a:sym typeface="Symbol"/>
              </a:rPr>
              <a:t>Obrázky dostupné na WWW: &lt;</a:t>
            </a:r>
            <a:r>
              <a:rPr lang="cs-CZ" b="1" dirty="0">
                <a:sym typeface="Symbol"/>
                <a:hlinkClick r:id="rId2"/>
              </a:rPr>
              <a:t>http://office.microsoft.com</a:t>
            </a:r>
            <a:r>
              <a:rPr lang="cs-CZ" b="1" dirty="0">
                <a:sym typeface="Symbol"/>
              </a:rPr>
              <a:t>&gt;.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437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Black Tie</Template>
  <TotalTime>2141</TotalTime>
  <Words>218</Words>
  <Application>Microsoft Office PowerPoint</Application>
  <PresentationFormat>Předvádění na obrazovce (4:3)</PresentationFormat>
  <Paragraphs>76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</dc:creator>
  <cp:lastModifiedBy>q98ew7</cp:lastModifiedBy>
  <cp:revision>378</cp:revision>
  <dcterms:created xsi:type="dcterms:W3CDTF">2012-02-24T12:40:18Z</dcterms:created>
  <dcterms:modified xsi:type="dcterms:W3CDTF">2013-08-20T18:56:45Z</dcterms:modified>
</cp:coreProperties>
</file>