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65" r:id="rId4"/>
    <p:sldId id="264" r:id="rId5"/>
    <p:sldId id="263" r:id="rId6"/>
    <p:sldId id="266" r:id="rId7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Calibri" pitchFamily="34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Calibri" pitchFamily="34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Calibri" pitchFamily="34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Calibri" pitchFamily="34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50" d="100"/>
          <a:sy n="50" d="100"/>
        </p:scale>
        <p:origin x="-1267" y="-77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A2386DF-3523-47DD-9615-66D5CB7152FA}" type="datetimeFigureOut">
              <a:rPr lang="cs-CZ"/>
              <a:pPr>
                <a:defRPr/>
              </a:pPr>
              <a:t>20.8.2013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273F2AC-C3D8-4527-9C78-BC1E79E6CB6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2373478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1450D52-F9FF-4B21-A9C1-86EA5041EE19}" type="datetimeFigureOut">
              <a:rPr lang="cs-CZ"/>
              <a:pPr>
                <a:defRPr/>
              </a:pPr>
              <a:t>20.8.2013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61F54DE-CAF6-45B6-B4E7-8DEC69FA6AE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1636186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0D62372-2424-4E26-8999-4188395CB8A0}" type="datetimeFigureOut">
              <a:rPr lang="cs-CZ"/>
              <a:pPr>
                <a:defRPr/>
              </a:pPr>
              <a:t>20.8.2013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B2692B5-E3EE-4A56-A480-149A5E443A1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5214118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5FD92D2-BB48-4517-B17D-FC1282C331F0}" type="datetimeFigureOut">
              <a:rPr lang="cs-CZ"/>
              <a:pPr>
                <a:defRPr/>
              </a:pPr>
              <a:t>20.8.2013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2EFF134-A6CF-48A0-B59B-EE5B8069E8C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735356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F6FDEB0-8E2A-4DCB-8B48-EE40FCBA9E29}" type="datetimeFigureOut">
              <a:rPr lang="cs-CZ"/>
              <a:pPr>
                <a:defRPr/>
              </a:pPr>
              <a:t>20.8.2013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475CF45-3BF0-4405-A448-40522A13027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104170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6954A21-2D40-4AB8-9CB4-6DE2EE4C3D84}" type="datetimeFigureOut">
              <a:rPr lang="cs-CZ"/>
              <a:pPr>
                <a:defRPr/>
              </a:pPr>
              <a:t>20.8.2013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8DB0E42-08DE-4328-BCBF-F76EACC3595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5166652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5C6AC78-9888-4019-AC79-8F52D445F274}" type="datetimeFigureOut">
              <a:rPr lang="cs-CZ"/>
              <a:pPr>
                <a:defRPr/>
              </a:pPr>
              <a:t>20.8.2013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C4475F-4EBE-41E4-B769-5890F9F23E4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851981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0F96072-C313-4AC8-8802-1412E3E378BE}" type="datetimeFigureOut">
              <a:rPr lang="cs-CZ"/>
              <a:pPr>
                <a:defRPr/>
              </a:pPr>
              <a:t>20.8.2013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612C9AF-9A90-4AEE-9A18-6B5540ADA8F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8578263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E4763AE-C213-4F90-A5B7-A8BB53BDBAE4}" type="datetimeFigureOut">
              <a:rPr lang="cs-CZ"/>
              <a:pPr>
                <a:defRPr/>
              </a:pPr>
              <a:t>20.8.2013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132D484-D071-4902-B6B1-BF75247BA04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8445998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9CDB797-B744-4B00-A7E7-8AE7E47CFA74}" type="datetimeFigureOut">
              <a:rPr lang="cs-CZ"/>
              <a:pPr>
                <a:defRPr/>
              </a:pPr>
              <a:t>20.8.2013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3319EA-2B83-4C08-BA0E-03D63EFE2E0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9196212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5394481-2FA6-4E41-B65B-9B9CA6F7315C}" type="datetimeFigureOut">
              <a:rPr lang="cs-CZ"/>
              <a:pPr>
                <a:defRPr/>
              </a:pPr>
              <a:t>20.8.2013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A4E1004-50E3-411B-AE5D-4BCDEE47A9C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671287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303D951D-2CC1-47B5-A3A4-2FB3D248BBA9}" type="datetimeFigureOut">
              <a:rPr lang="cs-CZ"/>
              <a:pPr>
                <a:defRPr/>
              </a:pPr>
              <a:t>20.8.2013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015C9CC6-6AB6-4536-AD10-7706CE57871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WMF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7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0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3.jp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00">
            <a:alpha val="24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250" y="404813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Obdélník 4"/>
          <p:cNvSpPr/>
          <p:nvPr/>
        </p:nvSpPr>
        <p:spPr>
          <a:xfrm>
            <a:off x="1403648" y="3140968"/>
            <a:ext cx="6840000" cy="3204000"/>
          </a:xfrm>
          <a:prstGeom prst="rect">
            <a:avLst/>
          </a:prstGeom>
        </p:spPr>
        <p:txBody>
          <a:bodyPr wrap="square"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ZŠ 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a MŠ Kateřinice, okres Vsetín</a:t>
            </a:r>
          </a:p>
          <a:p>
            <a:pPr>
              <a:defRPr/>
            </a:pP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projekt č. CZ.1.07/1.4.00/21.1314</a:t>
            </a:r>
          </a:p>
          <a:p>
            <a:pPr>
              <a:buFont typeface="Wingdings 2" pitchFamily="18" charset="2"/>
              <a:buNone/>
              <a:defRPr/>
            </a:pP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Č. </a:t>
            </a:r>
            <a:r>
              <a:rPr lang="cs-CZ" sz="2000" dirty="0" err="1">
                <a:latin typeface="Times New Roman" pitchFamily="18" charset="0"/>
                <a:cs typeface="Times New Roman" pitchFamily="18" charset="0"/>
              </a:rPr>
              <a:t>DUMu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 VY_32_INOVACE_04_18_Český jazyk</a:t>
            </a:r>
          </a:p>
          <a:p>
            <a:pPr fontAlgn="ctr"/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Vzdělávací oblast: Jazyk a jazyková komunikace -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1. ročník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  <a:p>
            <a:pPr fontAlgn="ctr"/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Předmět: Český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jazyk</a:t>
            </a:r>
          </a:p>
          <a:p>
            <a:pPr fontAlgn="ctr"/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Tematický 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okruh: Jazykový výchova</a:t>
            </a:r>
          </a:p>
          <a:p>
            <a:pPr fontAlgn="ctr"/>
            <a:endParaRPr lang="cs-CZ" sz="20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Autor: Mgr. Bronislava </a:t>
            </a:r>
            <a:r>
              <a:rPr lang="cs-CZ" sz="2000" dirty="0" err="1">
                <a:latin typeface="Times New Roman" pitchFamily="18" charset="0"/>
                <a:cs typeface="Times New Roman" pitchFamily="18" charset="0"/>
              </a:rPr>
              <a:t>Uličníková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Anotace: Prezentace procvičuje  sestavování slov ze slabik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               a 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rozvíjí slovní zásobu.</a:t>
            </a:r>
          </a:p>
          <a:p>
            <a:pPr algn="ctr" fontAlgn="ctr"/>
            <a:endParaRPr lang="cs-CZ" sz="2000" dirty="0" smtClean="0"/>
          </a:p>
          <a:p>
            <a:pPr algn="ctr" fontAlgn="ctr"/>
            <a:endParaRPr lang="cs-CZ" sz="2000" dirty="0" smtClean="0"/>
          </a:p>
          <a:p>
            <a:pPr algn="ctr" fontAlgn="ctr"/>
            <a:endParaRPr lang="cs-CZ" sz="2000" dirty="0" smtClean="0"/>
          </a:p>
          <a:p>
            <a:pPr algn="ctr" fontAlgn="ctr"/>
            <a:endParaRPr lang="cs-CZ" sz="2000" dirty="0" smtClean="0"/>
          </a:p>
          <a:p>
            <a:pPr algn="ctr" fontAlgn="ctr"/>
            <a:endParaRPr lang="cs-CZ" sz="2000" dirty="0"/>
          </a:p>
        </p:txBody>
      </p:sp>
      <p:sp>
        <p:nvSpPr>
          <p:cNvPr id="2" name="Obdélník 1"/>
          <p:cNvSpPr/>
          <p:nvPr/>
        </p:nvSpPr>
        <p:spPr>
          <a:xfrm>
            <a:off x="3360900" y="2204864"/>
            <a:ext cx="2231701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 fontAlgn="auto">
              <a:spcAft>
                <a:spcPts val="0"/>
              </a:spcAft>
              <a:defRPr/>
            </a:pPr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Skládání slov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200526" y="360512"/>
            <a:ext cx="8465779" cy="116955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400" dirty="0" smtClean="0">
                <a:latin typeface="Times New Roman" pitchFamily="18" charset="0"/>
                <a:cs typeface="Times New Roman" pitchFamily="18" charset="0"/>
              </a:rPr>
              <a:t>Pojmenujte obrázek a sestavte k obrázku slovo.</a:t>
            </a:r>
          </a:p>
          <a:p>
            <a:r>
              <a:rPr lang="cs-CZ" sz="3400" dirty="0" smtClean="0">
                <a:latin typeface="Times New Roman" pitchFamily="18" charset="0"/>
                <a:cs typeface="Times New Roman" pitchFamily="18" charset="0"/>
              </a:rPr>
              <a:t>Utvořte se slovy věty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.</a:t>
            </a:r>
            <a:endParaRPr lang="cs-CZ" sz="36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6" name="Picture 2" descr="C:\Users\Public\Pictures\MC900435448 PES-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8762" y="1965884"/>
            <a:ext cx="2108302" cy="1656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30722" y="1484808"/>
            <a:ext cx="1902732" cy="2340000"/>
          </a:xfrm>
          <a:prstGeom prst="rect">
            <a:avLst/>
          </a:prstGeom>
        </p:spPr>
      </p:pic>
      <p:pic>
        <p:nvPicPr>
          <p:cNvPr id="2" name="Obrázek 1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48589" y="1700808"/>
            <a:ext cx="1532979" cy="1908000"/>
          </a:xfrm>
          <a:prstGeom prst="rect">
            <a:avLst/>
          </a:prstGeom>
        </p:spPr>
      </p:pic>
      <p:sp>
        <p:nvSpPr>
          <p:cNvPr id="9" name="TextovéPole 8"/>
          <p:cNvSpPr txBox="1"/>
          <p:nvPr/>
        </p:nvSpPr>
        <p:spPr>
          <a:xfrm>
            <a:off x="3408195" y="5322530"/>
            <a:ext cx="607859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600" dirty="0" smtClean="0">
                <a:latin typeface="Times New Roman" pitchFamily="18" charset="0"/>
                <a:cs typeface="Times New Roman" pitchFamily="18" charset="0"/>
              </a:rPr>
              <a:t>p</a:t>
            </a:r>
            <a:endParaRPr lang="cs-CZ" sz="66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7227180" y="5349974"/>
            <a:ext cx="420308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600" dirty="0" smtClean="0">
                <a:latin typeface="Times New Roman" pitchFamily="18" charset="0"/>
                <a:cs typeface="Times New Roman" pitchFamily="18" charset="0"/>
              </a:rPr>
              <a:t>l</a:t>
            </a:r>
            <a:endParaRPr lang="cs-CZ" sz="66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5305147" y="5349974"/>
            <a:ext cx="607859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600" dirty="0" smtClean="0">
                <a:latin typeface="Times New Roman" pitchFamily="18" charset="0"/>
                <a:cs typeface="Times New Roman" pitchFamily="18" charset="0"/>
              </a:rPr>
              <a:t>o</a:t>
            </a:r>
            <a:endParaRPr lang="cs-CZ" sz="66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1574315" y="5349974"/>
            <a:ext cx="559769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600" dirty="0" smtClean="0">
                <a:latin typeface="Times New Roman" pitchFamily="18" charset="0"/>
                <a:cs typeface="Times New Roman" pitchFamily="18" charset="0"/>
              </a:rPr>
              <a:t>e</a:t>
            </a:r>
            <a:endParaRPr lang="cs-CZ" sz="66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708761" y="5301208"/>
            <a:ext cx="513282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600" dirty="0" smtClean="0">
                <a:latin typeface="Times New Roman" pitchFamily="18" charset="0"/>
                <a:cs typeface="Times New Roman" pitchFamily="18" charset="0"/>
              </a:rPr>
              <a:t>s</a:t>
            </a:r>
            <a:endParaRPr lang="cs-CZ" sz="66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2524610" y="5325586"/>
            <a:ext cx="420308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600" dirty="0" smtClean="0">
                <a:latin typeface="Times New Roman" pitchFamily="18" charset="0"/>
                <a:cs typeface="Times New Roman" pitchFamily="18" charset="0"/>
              </a:rPr>
              <a:t>l</a:t>
            </a:r>
            <a:endParaRPr lang="cs-CZ" sz="66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4482088" y="5368260"/>
            <a:ext cx="513282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600" dirty="0" smtClean="0">
                <a:latin typeface="Times New Roman" pitchFamily="18" charset="0"/>
                <a:cs typeface="Times New Roman" pitchFamily="18" charset="0"/>
              </a:rPr>
              <a:t>s</a:t>
            </a:r>
            <a:endParaRPr lang="cs-CZ" sz="66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7836849" y="5349974"/>
            <a:ext cx="513282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600" dirty="0" smtClean="0">
                <a:latin typeface="Times New Roman" pitchFamily="18" charset="0"/>
                <a:cs typeface="Times New Roman" pitchFamily="18" charset="0"/>
              </a:rPr>
              <a:t>s</a:t>
            </a:r>
            <a:endParaRPr lang="cs-CZ" sz="66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6228184" y="5349974"/>
            <a:ext cx="559769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600" dirty="0" smtClean="0">
                <a:latin typeface="Times New Roman" pitchFamily="18" charset="0"/>
                <a:cs typeface="Times New Roman" pitchFamily="18" charset="0"/>
              </a:rPr>
              <a:t>e</a:t>
            </a:r>
            <a:endParaRPr lang="cs-CZ" sz="66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010168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6 -4.44444E-6 L -0.26823 -0.14699 " pathEditMode="relative" rAng="0" ptsTypes="AA">
                                      <p:cBhvr>
                                        <p:cTn id="11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3420" y="-736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22222E-6 3.7037E-7 L -0.01771 -0.15093 " pathEditMode="relative" rAng="0" ptsTypes="AA">
                                      <p:cBhvr>
                                        <p:cTn id="15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885" y="-754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44444E-6 -3.7037E-6 L 0.12673 -0.14375 " pathEditMode="relative" rAng="0" ptsTypes="AA">
                                      <p:cBhvr>
                                        <p:cTn id="19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6337" y="-719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4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66667E-6 2.59259E-6 L 0.13802 -0.14746 " pathEditMode="relative" rAng="0" ptsTypes="AA">
                                      <p:cBhvr>
                                        <p:cTn id="28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6892" y="-738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94444E-6 3.7037E-7 L -0.23524 -0.15093 " pathEditMode="relative" rAng="0" ptsTypes="AA">
                                      <p:cBhvr>
                                        <p:cTn id="32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1771" y="-754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8.33333E-7 2.59259E-6 L 0.00538 -0.15371 " pathEditMode="relative" rAng="0" ptsTypes="AA">
                                      <p:cBhvr>
                                        <p:cTn id="36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60" y="-768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1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94444E-6 3.7037E-7 L -0.05347 -0.15093 " pathEditMode="relative" rAng="0" ptsTypes="AA">
                                      <p:cBhvr>
                                        <p:cTn id="45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674" y="-754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94444E-6 3.7037E-7 L 0.18594 -0.15093 " pathEditMode="relative" rAng="0" ptsTypes="AA">
                                      <p:cBhvr>
                                        <p:cTn id="49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9288" y="-754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55556E-7 3.7037E-7 L -0.03854 -0.15093 " pathEditMode="relative" rAng="0" ptsTypes="AA">
                                      <p:cBhvr>
                                        <p:cTn id="53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927" y="-754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0" grpId="0"/>
      <p:bldP spid="11" grpId="0"/>
      <p:bldP spid="12" grpId="0"/>
      <p:bldP spid="13" grpId="0"/>
      <p:bldP spid="14" grpId="0"/>
      <p:bldP spid="15" grpId="0"/>
      <p:bldP spid="16" grpId="0"/>
      <p:bldP spid="17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60000"/>
            <a:lumOff val="40000"/>
            <a:alpha val="2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79953" y="476672"/>
            <a:ext cx="885600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>
                <a:latin typeface="Times New Roman" pitchFamily="18" charset="0"/>
                <a:cs typeface="Times New Roman" pitchFamily="18" charset="0"/>
              </a:rPr>
              <a:t>Pojmenujte obrázek a 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sestavte k obrázku slovo</a:t>
            </a: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.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2817" r="-7158" b="3387"/>
          <a:stretch/>
        </p:blipFill>
        <p:spPr bwMode="auto">
          <a:xfrm>
            <a:off x="648684" y="1863264"/>
            <a:ext cx="2519808" cy="2232000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Obrázek 4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5541" r="691"/>
          <a:stretch/>
        </p:blipFill>
        <p:spPr>
          <a:xfrm>
            <a:off x="3462885" y="1899264"/>
            <a:ext cx="2334283" cy="212400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2" name="Obrázek 1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23791" y="1593264"/>
            <a:ext cx="2749291" cy="2736000"/>
          </a:xfrm>
          <a:prstGeom prst="rect">
            <a:avLst/>
          </a:prstGeom>
        </p:spPr>
      </p:pic>
      <p:sp>
        <p:nvSpPr>
          <p:cNvPr id="9" name="TextovéPole 8"/>
          <p:cNvSpPr txBox="1"/>
          <p:nvPr/>
        </p:nvSpPr>
        <p:spPr>
          <a:xfrm>
            <a:off x="3408195" y="5322530"/>
            <a:ext cx="607859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600" dirty="0" smtClean="0">
                <a:latin typeface="Times New Roman" pitchFamily="18" charset="0"/>
                <a:cs typeface="Times New Roman" pitchFamily="18" charset="0"/>
              </a:rPr>
              <a:t>p</a:t>
            </a:r>
            <a:endParaRPr lang="cs-CZ" sz="66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7608131" y="5304978"/>
            <a:ext cx="607859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600" dirty="0" smtClean="0">
                <a:latin typeface="Times New Roman" pitchFamily="18" charset="0"/>
                <a:cs typeface="Times New Roman" pitchFamily="18" charset="0"/>
              </a:rPr>
              <a:t>ú</a:t>
            </a:r>
            <a:endParaRPr lang="cs-CZ" sz="66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4465806" y="5301208"/>
            <a:ext cx="420308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600" dirty="0" smtClean="0">
                <a:latin typeface="Times New Roman" pitchFamily="18" charset="0"/>
                <a:cs typeface="Times New Roman" pitchFamily="18" charset="0"/>
              </a:rPr>
              <a:t>l</a:t>
            </a:r>
            <a:endParaRPr lang="cs-CZ" sz="66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1574315" y="5349974"/>
            <a:ext cx="607859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600" dirty="0" smtClean="0">
                <a:latin typeface="Times New Roman" pitchFamily="18" charset="0"/>
                <a:cs typeface="Times New Roman" pitchFamily="18" charset="0"/>
              </a:rPr>
              <a:t>ů</a:t>
            </a:r>
            <a:endParaRPr lang="cs-CZ" sz="66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708761" y="5301208"/>
            <a:ext cx="420308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600" dirty="0" smtClean="0">
                <a:latin typeface="Times New Roman" pitchFamily="18" charset="0"/>
                <a:cs typeface="Times New Roman" pitchFamily="18" charset="0"/>
              </a:rPr>
              <a:t>l</a:t>
            </a:r>
            <a:endParaRPr lang="cs-CZ" sz="66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2524610" y="5325586"/>
            <a:ext cx="513282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600" dirty="0" smtClean="0">
                <a:latin typeface="Times New Roman" pitchFamily="18" charset="0"/>
                <a:cs typeface="Times New Roman" pitchFamily="18" charset="0"/>
              </a:rPr>
              <a:t>s</a:t>
            </a:r>
            <a:endParaRPr lang="cs-CZ" sz="66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5407463" y="5325586"/>
            <a:ext cx="607859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600" dirty="0" smtClean="0">
                <a:latin typeface="Times New Roman" pitchFamily="18" charset="0"/>
                <a:cs typeface="Times New Roman" pitchFamily="18" charset="0"/>
              </a:rPr>
              <a:t>ů</a:t>
            </a:r>
            <a:endParaRPr lang="cs-CZ" sz="66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6503916" y="5322530"/>
            <a:ext cx="420308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600" dirty="0" smtClean="0">
                <a:latin typeface="Times New Roman" pitchFamily="18" charset="0"/>
                <a:cs typeface="Times New Roman" pitchFamily="18" charset="0"/>
              </a:rPr>
              <a:t>l</a:t>
            </a:r>
            <a:endParaRPr lang="cs-CZ" sz="66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884059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6 -4.44444E-6 L -0.26823 -0.14699 " pathEditMode="relative" rAng="0" ptsTypes="AA">
                                      <p:cBhvr>
                                        <p:cTn id="11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3420" y="-736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22222E-6 3.7037E-7 L -0.01771 -0.15093 " pathEditMode="relative" rAng="0" ptsTypes="AA">
                                      <p:cBhvr>
                                        <p:cTn id="15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885" y="-754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44444E-6 -3.7037E-6 L 0.12673 -0.14375 " pathEditMode="relative" rAng="0" ptsTypes="AA">
                                      <p:cBhvr>
                                        <p:cTn id="19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6337" y="-719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4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365 -0.00047 L 0.13802 -0.14746 " pathEditMode="relative" rAng="0" ptsTypes="AA">
                                      <p:cBhvr>
                                        <p:cTn id="28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7083" y="-736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8.33333E-7 2.59259E-6 L -0.13229 -0.14746 " pathEditMode="relative" rAng="0" ptsTypes="AA">
                                      <p:cBhvr>
                                        <p:cTn id="32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6615" y="-738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72222E-6 -3.7037E-6 L 0.02014 -0.14375 " pathEditMode="relative" rAng="0" ptsTypes="AA">
                                      <p:cBhvr>
                                        <p:cTn id="36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007" y="-719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41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22222E-6 1.85185E-6 L -0.1132 -0.14445 " pathEditMode="relative" rAng="0" ptsTypes="AA">
                                      <p:cBhvr>
                                        <p:cTn id="45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5660" y="-722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38889E-6 -4.44444E-6 L 0.05712 -0.14699 " pathEditMode="relative" rAng="0" ptsTypes="AA">
                                      <p:cBhvr>
                                        <p:cTn id="49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847" y="-736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0" grpId="0"/>
      <p:bldP spid="11" grpId="0"/>
      <p:bldP spid="12" grpId="0"/>
      <p:bldP spid="13" grpId="0"/>
      <p:bldP spid="14" grpId="0"/>
      <p:bldP spid="15" grpId="0"/>
      <p:bldP spid="17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00">
            <a:alpha val="35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27368" y="1950126"/>
            <a:ext cx="2016391" cy="2052000"/>
          </a:xfrm>
          <a:prstGeom prst="rect">
            <a:avLst/>
          </a:prstGeom>
        </p:spPr>
      </p:pic>
      <p:sp>
        <p:nvSpPr>
          <p:cNvPr id="4" name="Obdélník 3"/>
          <p:cNvSpPr/>
          <p:nvPr/>
        </p:nvSpPr>
        <p:spPr>
          <a:xfrm>
            <a:off x="3117514" y="5412040"/>
            <a:ext cx="1079142" cy="110799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6600" dirty="0" smtClean="0">
                <a:latin typeface="Times New Roman" pitchFamily="18" charset="0"/>
                <a:cs typeface="Times New Roman" pitchFamily="18" charset="0"/>
              </a:rPr>
              <a:t>mí</a:t>
            </a:r>
            <a:endParaRPr lang="cs-CZ" sz="66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916667" y="371358"/>
            <a:ext cx="7694735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Skládejte ze slabik slovo k obrázku.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1880095" y="5412040"/>
            <a:ext cx="888385" cy="110799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6600" dirty="0" err="1" smtClean="0">
                <a:latin typeface="Times New Roman" pitchFamily="18" charset="0"/>
                <a:cs typeface="Times New Roman" pitchFamily="18" charset="0"/>
              </a:rPr>
              <a:t>sa</a:t>
            </a:r>
            <a:endParaRPr lang="cs-CZ" sz="66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7416278" y="5373518"/>
            <a:ext cx="1031051" cy="110799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6600" dirty="0" err="1" smtClean="0">
                <a:latin typeface="Times New Roman" pitchFamily="18" charset="0"/>
                <a:cs typeface="Times New Roman" pitchFamily="18" charset="0"/>
              </a:rPr>
              <a:t>pu</a:t>
            </a:r>
            <a:endParaRPr lang="cs-CZ" sz="66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6084167" y="5412040"/>
            <a:ext cx="888385" cy="110799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6600" dirty="0" err="1">
                <a:latin typeface="Times New Roman" pitchFamily="18" charset="0"/>
                <a:cs typeface="Times New Roman" pitchFamily="18" charset="0"/>
              </a:rPr>
              <a:t>s</a:t>
            </a:r>
            <a:r>
              <a:rPr lang="cs-CZ" sz="6600" dirty="0" err="1" smtClean="0">
                <a:latin typeface="Times New Roman" pitchFamily="18" charset="0"/>
                <a:cs typeface="Times New Roman" pitchFamily="18" charset="0"/>
              </a:rPr>
              <a:t>a</a:t>
            </a:r>
            <a:endParaRPr lang="cs-CZ" sz="66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6" name="Picture 2" descr="H:\obrázky\MC900057911 mísa ovoce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6424" y="2094126"/>
            <a:ext cx="1926856" cy="1764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35003" y="2233712"/>
            <a:ext cx="2020299" cy="1485611"/>
          </a:xfrm>
          <a:prstGeom prst="rect">
            <a:avLst/>
          </a:prstGeom>
          <a:ln>
            <a:noFill/>
          </a:ln>
          <a:effectLst/>
        </p:spPr>
      </p:pic>
      <p:sp>
        <p:nvSpPr>
          <p:cNvPr id="13" name="Obdélník 12"/>
          <p:cNvSpPr/>
          <p:nvPr/>
        </p:nvSpPr>
        <p:spPr>
          <a:xfrm>
            <a:off x="4587821" y="5412040"/>
            <a:ext cx="982961" cy="110799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6600" dirty="0" err="1" smtClean="0">
                <a:latin typeface="Times New Roman" pitchFamily="18" charset="0"/>
                <a:cs typeface="Times New Roman" pitchFamily="18" charset="0"/>
              </a:rPr>
              <a:t>pa</a:t>
            </a:r>
            <a:endParaRPr lang="cs-CZ" sz="66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635212" y="5412040"/>
            <a:ext cx="843501" cy="110799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6600" dirty="0" err="1" smtClean="0">
                <a:latin typeface="Times New Roman" pitchFamily="18" charset="0"/>
                <a:cs typeface="Times New Roman" pitchFamily="18" charset="0"/>
              </a:rPr>
              <a:t>lu</a:t>
            </a:r>
            <a:endParaRPr lang="cs-CZ" sz="66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092670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7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3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3.7037E-7 L -0.24653 -0.17407 " pathEditMode="relative" rAng="0" ptsTypes="AA">
                                      <p:cBhvr>
                                        <p:cTn id="11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2326" y="-870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63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33333E-6 2.59259E-6 L -0.00608 -0.17037 " pathEditMode="relative" rAng="0" ptsTypes="AA">
                                      <p:cBhvr>
                                        <p:cTn id="15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13" y="-851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1" presetClass="entr" presetSubtype="3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3)">
                                      <p:cBhvr>
                                        <p:cTn id="20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63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38889E-6 2.59259E-6 L 0.33733 -0.17037 " pathEditMode="relative" rAng="0" ptsTypes="AA">
                                      <p:cBhvr>
                                        <p:cTn id="24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6858" y="-851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94444E-6 2.59259E-6 L -0.01597 -0.17037 " pathEditMode="relative" rAng="0" ptsTypes="AA">
                                      <p:cBhvr>
                                        <p:cTn id="28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799" y="-851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1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8)">
                                      <p:cBhvr>
                                        <p:cTn id="33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11111E-6 -1.85185E-6 L -0.08385 -0.16481 " pathEditMode="relative" rAng="0" ptsTypes="AA">
                                      <p:cBhvr>
                                        <p:cTn id="37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4201" y="-824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11111E-6 2.59259E-6 L 0.15625 -0.17037 " pathEditMode="relative" rAng="0" ptsTypes="AA">
                                      <p:cBhvr>
                                        <p:cTn id="41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7813" y="-851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/>
      <p:bldP spid="7" grpId="0"/>
      <p:bldP spid="9" grpId="0"/>
      <p:bldP spid="13" grpId="0"/>
      <p:bldP spid="1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00192" y="2326916"/>
            <a:ext cx="1910266" cy="1515443"/>
          </a:xfrm>
          <a:prstGeom prst="rect">
            <a:avLst/>
          </a:prstGeom>
        </p:spPr>
      </p:pic>
      <p:sp>
        <p:nvSpPr>
          <p:cNvPr id="4" name="Obdélník 3"/>
          <p:cNvSpPr/>
          <p:nvPr/>
        </p:nvSpPr>
        <p:spPr>
          <a:xfrm>
            <a:off x="3635896" y="5207366"/>
            <a:ext cx="655949" cy="110799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6600" dirty="0" err="1" smtClean="0">
                <a:latin typeface="Times New Roman" pitchFamily="18" charset="0"/>
                <a:cs typeface="Times New Roman" pitchFamily="18" charset="0"/>
              </a:rPr>
              <a:t>lí</a:t>
            </a:r>
            <a:endParaRPr lang="cs-CZ" sz="66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916667" y="371358"/>
            <a:ext cx="7566495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Skládejte ze slabik slovo k obrázku.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884153" y="5207366"/>
            <a:ext cx="795411" cy="110799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6600" dirty="0" smtClean="0">
                <a:latin typeface="Times New Roman" pitchFamily="18" charset="0"/>
                <a:cs typeface="Times New Roman" pitchFamily="18" charset="0"/>
              </a:rPr>
              <a:t>la</a:t>
            </a:r>
            <a:endParaRPr lang="cs-CZ" sz="66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4943917" y="5197494"/>
            <a:ext cx="795411" cy="110799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6600" dirty="0" err="1" smtClean="0">
                <a:latin typeface="Times New Roman" pitchFamily="18" charset="0"/>
                <a:cs typeface="Times New Roman" pitchFamily="18" charset="0"/>
              </a:rPr>
              <a:t>le</a:t>
            </a:r>
            <a:endParaRPr lang="cs-CZ" sz="66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2064866" y="5207366"/>
            <a:ext cx="982961" cy="110799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6600" dirty="0" err="1" smtClean="0">
                <a:latin typeface="Times New Roman" pitchFamily="18" charset="0"/>
                <a:cs typeface="Times New Roman" pitchFamily="18" charset="0"/>
              </a:rPr>
              <a:t>pa</a:t>
            </a:r>
            <a:endParaRPr lang="cs-CZ" sz="66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3" name="Picture 3" descr="C:\Users\Public\Pictures\laso 2.png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134" t="4918" r="28019" b="37587"/>
          <a:stretch/>
        </p:blipFill>
        <p:spPr bwMode="auto">
          <a:xfrm>
            <a:off x="3297820" y="2185432"/>
            <a:ext cx="2404344" cy="2088000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3469" y="2149432"/>
            <a:ext cx="2424358" cy="2160000"/>
          </a:xfrm>
          <a:prstGeom prst="rect">
            <a:avLst/>
          </a:prstGeom>
        </p:spPr>
      </p:pic>
      <p:sp>
        <p:nvSpPr>
          <p:cNvPr id="17" name="Obdélník 16"/>
          <p:cNvSpPr/>
          <p:nvPr/>
        </p:nvSpPr>
        <p:spPr>
          <a:xfrm>
            <a:off x="7524326" y="5197494"/>
            <a:ext cx="795411" cy="110799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6600" dirty="0" err="1" smtClean="0">
                <a:latin typeface="Times New Roman" pitchFamily="18" charset="0"/>
                <a:cs typeface="Times New Roman" pitchFamily="18" charset="0"/>
              </a:rPr>
              <a:t>te</a:t>
            </a:r>
            <a:endParaRPr lang="cs-CZ" sz="66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0" name="Obdélník 19"/>
          <p:cNvSpPr/>
          <p:nvPr/>
        </p:nvSpPr>
        <p:spPr>
          <a:xfrm>
            <a:off x="6156175" y="5197494"/>
            <a:ext cx="936475" cy="110799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6600" dirty="0" smtClean="0">
                <a:latin typeface="Times New Roman" pitchFamily="18" charset="0"/>
                <a:cs typeface="Times New Roman" pitchFamily="18" charset="0"/>
              </a:rPr>
              <a:t>so</a:t>
            </a:r>
            <a:endParaRPr lang="cs-CZ" sz="66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905384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3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05556E-6 3.7037E-6 L -0.25643 -0.10903 " pathEditMode="relative" rAng="0" ptsTypes="AA">
                                      <p:cBhvr>
                                        <p:cTn id="11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2830" y="-546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88889E-6 3.7037E-6 L -0.03142 -0.10903 " pathEditMode="relative" rAng="0" ptsTypes="AA">
                                      <p:cBhvr>
                                        <p:cTn id="15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580" y="-546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3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16667E-6 3.7037E-6 L 0.33629 -0.10903 " pathEditMode="relative" rAng="0" ptsTypes="AA">
                                      <p:cBhvr>
                                        <p:cTn id="26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6806" y="-546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63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8.33333E-7 2.59259E-6 L -0.16927 -0.10764 " pathEditMode="relative" rAng="0" ptsTypes="AA">
                                      <p:cBhvr>
                                        <p:cTn id="30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8472" y="-539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1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2)">
                                      <p:cBhvr>
                                        <p:cTn id="35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55556E-7 2.59259E-6 L -0.10642 -0.10764 " pathEditMode="relative" rAng="0" ptsTypes="AA">
                                      <p:cBhvr>
                                        <p:cTn id="39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5330" y="-539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22222E-6 2.59259E-6 L 0.23889 -0.10764 " pathEditMode="relative" rAng="0" ptsTypes="AA">
                                      <p:cBhvr>
                                        <p:cTn id="43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1944" y="-539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/>
      <p:bldP spid="7" grpId="0"/>
      <p:bldP spid="9" grpId="0"/>
      <p:bldP spid="17" grpId="0"/>
      <p:bldP spid="20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00">
            <a:alpha val="24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496098" y="650327"/>
            <a:ext cx="6426460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>
                <a:latin typeface="Times New Roman" pitchFamily="18" charset="0"/>
                <a:cs typeface="Times New Roman" pitchFamily="18" charset="0"/>
              </a:rPr>
              <a:t>Odkazy:</a:t>
            </a:r>
          </a:p>
          <a:p>
            <a:r>
              <a:rPr lang="cs-CZ" b="1" dirty="0">
                <a:latin typeface="Times New Roman" pitchFamily="18" charset="0"/>
                <a:cs typeface="Times New Roman" pitchFamily="18" charset="0"/>
                <a:sym typeface="Symbol"/>
              </a:rPr>
              <a:t>Obrázky dostupné na WWW: &lt;</a:t>
            </a:r>
            <a:r>
              <a:rPr lang="cs-CZ" b="1" dirty="0">
                <a:latin typeface="Times New Roman" pitchFamily="18" charset="0"/>
                <a:cs typeface="Times New Roman" pitchFamily="18" charset="0"/>
                <a:sym typeface="Symbol"/>
                <a:hlinkClick r:id="rId2"/>
              </a:rPr>
              <a:t>http://office.microsoft.com</a:t>
            </a:r>
            <a:r>
              <a:rPr lang="cs-CZ" b="1" dirty="0">
                <a:latin typeface="Times New Roman" pitchFamily="18" charset="0"/>
                <a:cs typeface="Times New Roman" pitchFamily="18" charset="0"/>
                <a:sym typeface="Symbol"/>
              </a:rPr>
              <a:t>&gt;. </a:t>
            </a:r>
          </a:p>
          <a:p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60993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609</TotalTime>
  <Words>133</Words>
  <Application>Microsoft Office PowerPoint</Application>
  <PresentationFormat>Předvádění na obrazovce (4:3)</PresentationFormat>
  <Paragraphs>49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První DUM</dc:title>
  <dc:creator>11ty</dc:creator>
  <cp:lastModifiedBy>q98ew7</cp:lastModifiedBy>
  <cp:revision>60</cp:revision>
  <dcterms:created xsi:type="dcterms:W3CDTF">2011-04-06T13:10:17Z</dcterms:created>
  <dcterms:modified xsi:type="dcterms:W3CDTF">2013-08-20T05:06:36Z</dcterms:modified>
</cp:coreProperties>
</file>