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3000"/>
            <a:duotone>
              <a:schemeClr val="accent2">
                <a:shade val="45000"/>
                <a:satMod val="135000"/>
              </a:schemeClr>
              <a:prstClr val="white"/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3068960"/>
            <a:ext cx="7344816" cy="3132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škola a Mateřská škola Kateřinice, okres Vsetín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VY_32_INOVACE_04_20_Český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Jazyk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jazyková komunikace 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Český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 - 1. ročník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Tematický okruh: Jazyková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výchova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Anotace: Rozvoj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slovní zásoby, pozornosti a postřehu při sestavování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nových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slov a hledání slov ukrytých.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2240840"/>
            <a:ext cx="4572000" cy="5040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/>
              <a:t>Hledáme ukrytá slova</a:t>
            </a:r>
            <a:endParaRPr lang="cs-CZ" sz="2800" dirty="0"/>
          </a:p>
          <a:p>
            <a:pPr algn="ctr"/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MC900440054 bot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49" y="1095812"/>
            <a:ext cx="984960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C900222584 ko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456" y="2056860"/>
            <a:ext cx="1284188" cy="7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 descr="MC900411652 krá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695" y="2984333"/>
            <a:ext cx="870968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338687" y="3249003"/>
            <a:ext cx="697312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ík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2363265" y="1991195"/>
            <a:ext cx="1260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5400" dirty="0">
                <a:latin typeface="+mn-lt"/>
                <a:ea typeface="Times New Roman" pitchFamily="18" charset="0"/>
                <a:cs typeface="Arial" pitchFamily="34" charset="0"/>
              </a:rPr>
              <a:t>toč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4" name="Picture 10" descr="MC900424696 ha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179" y="4493519"/>
            <a:ext cx="1173016" cy="7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6"/>
          <p:cNvSpPr>
            <a:spLocks noChangeArrowheads="1"/>
          </p:cNvSpPr>
          <p:nvPr/>
        </p:nvSpPr>
        <p:spPr bwMode="auto">
          <a:xfrm>
            <a:off x="1073494" y="4427854"/>
            <a:ext cx="84003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zá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2978648" y="4370443"/>
            <a:ext cx="673582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5400" dirty="0">
                <a:latin typeface="+mn-lt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endParaRPr kumimoji="0" lang="cs-CZ" sz="5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  <a:cs typeface="Arial" pitchFamily="34" charset="0"/>
            </a:endParaRPr>
          </a:p>
        </p:txBody>
      </p:sp>
      <p:sp>
        <p:nvSpPr>
          <p:cNvPr id="18" name="Rectangle 6"/>
          <p:cNvSpPr>
            <a:spLocks noChangeArrowheads="1"/>
          </p:cNvSpPr>
          <p:nvPr/>
        </p:nvSpPr>
        <p:spPr bwMode="auto">
          <a:xfrm>
            <a:off x="6879798" y="1354782"/>
            <a:ext cx="245580" cy="353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5095355" y="847481"/>
            <a:ext cx="2196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sobota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Rectangle 8"/>
          <p:cNvSpPr>
            <a:spLocks noChangeArrowheads="1"/>
          </p:cNvSpPr>
          <p:nvPr/>
        </p:nvSpPr>
        <p:spPr bwMode="auto">
          <a:xfrm>
            <a:off x="5139006" y="3116668"/>
            <a:ext cx="220631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54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králík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Rectangle 8"/>
          <p:cNvSpPr>
            <a:spLocks noChangeArrowheads="1"/>
          </p:cNvSpPr>
          <p:nvPr/>
        </p:nvSpPr>
        <p:spPr bwMode="auto">
          <a:xfrm>
            <a:off x="5145470" y="4362189"/>
            <a:ext cx="2268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54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záhada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8"/>
          <p:cNvSpPr>
            <a:spLocks noChangeArrowheads="1"/>
          </p:cNvSpPr>
          <p:nvPr/>
        </p:nvSpPr>
        <p:spPr bwMode="auto">
          <a:xfrm>
            <a:off x="5139006" y="1991195"/>
            <a:ext cx="241001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54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kolotoč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91294" y="813382"/>
            <a:ext cx="9961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latin typeface="+mn-lt"/>
                <a:ea typeface="Times New Roman" pitchFamily="18" charset="0"/>
                <a:cs typeface="Arial" pitchFamily="34" charset="0"/>
              </a:rPr>
              <a:t>so</a:t>
            </a:r>
          </a:p>
        </p:txBody>
      </p:sp>
      <p:pic>
        <p:nvPicPr>
          <p:cNvPr id="1035" name="Picture 11" descr="hand-holding-whip-md bič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3532" y="5523254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Rectangle 6"/>
          <p:cNvSpPr>
            <a:spLocks noChangeArrowheads="1"/>
          </p:cNvSpPr>
          <p:nvPr/>
        </p:nvSpPr>
        <p:spPr bwMode="auto">
          <a:xfrm>
            <a:off x="1108312" y="5400194"/>
            <a:ext cx="80522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ry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Rectangle 6"/>
          <p:cNvSpPr>
            <a:spLocks noChangeArrowheads="1"/>
          </p:cNvSpPr>
          <p:nvPr/>
        </p:nvSpPr>
        <p:spPr bwMode="auto">
          <a:xfrm>
            <a:off x="2971767" y="5405601"/>
            <a:ext cx="87972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ka</a:t>
            </a: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Rectangle 8"/>
          <p:cNvSpPr>
            <a:spLocks noChangeArrowheads="1"/>
          </p:cNvSpPr>
          <p:nvPr/>
        </p:nvSpPr>
        <p:spPr bwMode="auto">
          <a:xfrm>
            <a:off x="5145470" y="5400194"/>
            <a:ext cx="2340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54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rybička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0395" y="167033"/>
            <a:ext cx="31189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Hádejte slova.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5156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C900415196 hra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408" y="564535"/>
            <a:ext cx="1279741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MC900351314 le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308" y="1851799"/>
            <a:ext cx="900100" cy="115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MC900030342 nůž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572" y="3275991"/>
            <a:ext cx="1371660" cy="7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MC900441392 lišk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429" y="5095892"/>
            <a:ext cx="1116000" cy="11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5428661" y="655648"/>
            <a:ext cx="2520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zahrada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5573798" y="1887215"/>
            <a:ext cx="241123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l</a:t>
            </a:r>
            <a:r>
              <a:rPr lang="cs-CZ" sz="54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esník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8"/>
          <p:cNvSpPr>
            <a:spLocks noChangeArrowheads="1"/>
          </p:cNvSpPr>
          <p:nvPr/>
        </p:nvSpPr>
        <p:spPr bwMode="auto">
          <a:xfrm>
            <a:off x="5570350" y="2985467"/>
            <a:ext cx="1980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nůžky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ectangle 8"/>
          <p:cNvSpPr>
            <a:spLocks noChangeArrowheads="1"/>
          </p:cNvSpPr>
          <p:nvPr/>
        </p:nvSpPr>
        <p:spPr bwMode="auto">
          <a:xfrm>
            <a:off x="5639709" y="5288562"/>
            <a:ext cx="18720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Eliška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134708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4" name="Rectangle 6"/>
          <p:cNvSpPr>
            <a:spLocks noChangeArrowheads="1"/>
          </p:cNvSpPr>
          <p:nvPr/>
        </p:nvSpPr>
        <p:spPr bwMode="auto">
          <a:xfrm>
            <a:off x="942768" y="605194"/>
            <a:ext cx="914825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za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Rectangle 8"/>
          <p:cNvSpPr>
            <a:spLocks noChangeArrowheads="1"/>
          </p:cNvSpPr>
          <p:nvPr/>
        </p:nvSpPr>
        <p:spPr bwMode="auto">
          <a:xfrm>
            <a:off x="5599302" y="4118302"/>
            <a:ext cx="3063467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7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Růženka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1962408" y="1948101"/>
            <a:ext cx="1065384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ník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6"/>
          <p:cNvSpPr>
            <a:spLocks noChangeArrowheads="1"/>
          </p:cNvSpPr>
          <p:nvPr/>
        </p:nvSpPr>
        <p:spPr bwMode="auto">
          <a:xfrm>
            <a:off x="2538816" y="3016245"/>
            <a:ext cx="115934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ky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429" y="624870"/>
            <a:ext cx="516488" cy="92333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5400" dirty="0" smtClean="0"/>
              <a:t>a</a:t>
            </a:r>
            <a:endParaRPr lang="cs-CZ" sz="5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04640" y="5288562"/>
            <a:ext cx="516488" cy="92333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5400" dirty="0" smtClean="0"/>
              <a:t>E</a:t>
            </a:r>
            <a:endParaRPr lang="cs-CZ" sz="5400" dirty="0"/>
          </a:p>
        </p:txBody>
      </p:sp>
      <p:pic>
        <p:nvPicPr>
          <p:cNvPr id="1026" name="Picture 2" descr="H:\MC900436875 růž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833" y="4040920"/>
            <a:ext cx="1332000" cy="13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6"/>
          <p:cNvSpPr>
            <a:spLocks noChangeArrowheads="1"/>
          </p:cNvSpPr>
          <p:nvPr/>
        </p:nvSpPr>
        <p:spPr bwMode="auto">
          <a:xfrm>
            <a:off x="2422429" y="4172562"/>
            <a:ext cx="127573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nka</a:t>
            </a:r>
            <a:r>
              <a:rPr kumimoji="0" lang="cs-CZ" sz="5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14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643293" y="1374266"/>
            <a:ext cx="521502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je +          -</a:t>
            </a:r>
            <a:r>
              <a:rPr kumimoji="0" lang="cs-CZ" sz="5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lva + k =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  <a:cs typeface="Arial" pitchFamily="34" charset="0"/>
            </a:endParaRPr>
          </a:p>
        </p:txBody>
      </p:sp>
      <p:pic>
        <p:nvPicPr>
          <p:cNvPr id="3073" name="Picture 1" descr="MC900326480 žel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869" y="1426656"/>
            <a:ext cx="120932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96947" y="260648"/>
            <a:ext cx="31789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+mn-lt"/>
                <a:ea typeface="Times New Roman" pitchFamily="18" charset="0"/>
                <a:cs typeface="Arial" pitchFamily="34" charset="0"/>
              </a:rPr>
              <a:t>Vylušti rébusy</a:t>
            </a:r>
            <a:r>
              <a:rPr lang="cs-CZ" sz="3200" dirty="0">
                <a:latin typeface="+mn-lt"/>
                <a:ea typeface="Times New Roman" pitchFamily="18" charset="0"/>
                <a:cs typeface="Arial" pitchFamily="34" charset="0"/>
              </a:rPr>
              <a:t>.</a:t>
            </a: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5218185" y="3013720"/>
            <a:ext cx="188437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50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tvaroh</a:t>
            </a: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719151" y="3038183"/>
            <a:ext cx="4369916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tva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+        </a:t>
            </a:r>
            <a:r>
              <a:rPr kumimoji="0" lang="cs-CZ" sz="5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-</a:t>
            </a:r>
            <a:r>
              <a:rPr kumimoji="0" lang="cs-CZ" sz="5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50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lík</a:t>
            </a:r>
            <a:r>
              <a:rPr kumimoji="0" lang="cs-CZ" sz="5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=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  <a:cs typeface="Arial" pitchFamily="34" charset="0"/>
            </a:endParaRPr>
          </a:p>
        </p:txBody>
      </p:sp>
      <p:pic>
        <p:nvPicPr>
          <p:cNvPr id="3076" name="Picture 4" descr="rohlík _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4183" y="3102607"/>
            <a:ext cx="999098" cy="6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>
            <a:spLocks noChangeArrowheads="1"/>
          </p:cNvSpPr>
          <p:nvPr/>
        </p:nvSpPr>
        <p:spPr bwMode="auto">
          <a:xfrm>
            <a:off x="5867726" y="1289604"/>
            <a:ext cx="1722458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ježek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+mn-lt"/>
              <a:cs typeface="Arial" pitchFamily="34" charset="0"/>
            </a:endParaRPr>
          </a:p>
        </p:txBody>
      </p:sp>
      <p:sp>
        <p:nvSpPr>
          <p:cNvPr id="12" name="Rectangle 2"/>
          <p:cNvSpPr>
            <a:spLocks noChangeArrowheads="1"/>
          </p:cNvSpPr>
          <p:nvPr/>
        </p:nvSpPr>
        <p:spPr bwMode="auto">
          <a:xfrm>
            <a:off x="365744" y="4637748"/>
            <a:ext cx="601200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kaše - </a:t>
            </a:r>
            <a:r>
              <a:rPr kumimoji="0" lang="cs-CZ" sz="5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še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+         + </a:t>
            </a:r>
            <a:r>
              <a:rPr kumimoji="0" lang="cs-CZ" sz="50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ník</a:t>
            </a:r>
            <a:r>
              <a:rPr kumimoji="0" lang="cs-CZ" sz="5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=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 descr="MC900359863 p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281" y="4636689"/>
            <a:ext cx="1102877" cy="8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2"/>
          <p:cNvSpPr>
            <a:spLocks noChangeArrowheads="1"/>
          </p:cNvSpPr>
          <p:nvPr/>
        </p:nvSpPr>
        <p:spPr bwMode="auto">
          <a:xfrm>
            <a:off x="6251484" y="4602915"/>
            <a:ext cx="2668312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50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kapesník</a:t>
            </a:r>
          </a:p>
        </p:txBody>
      </p:sp>
    </p:spTree>
    <p:extLst>
      <p:ext uri="{BB962C8B-B14F-4D97-AF65-F5344CB8AC3E}">
        <p14:creationId xmlns:p14="http://schemas.microsoft.com/office/powerpoint/2010/main" val="304527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MC900030481 holu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918" y="2638644"/>
            <a:ext cx="995575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7" name="Picture 1" descr="MC900156549 meč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026" y="4399999"/>
            <a:ext cx="1213494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3619558" y="395538"/>
            <a:ext cx="4700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151188" algn="l"/>
              </a:tabLs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549262" y="4581128"/>
            <a:ext cx="2603598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151188" algn="l"/>
              </a:tabLst>
            </a:pP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- </a:t>
            </a:r>
            <a:r>
              <a:rPr kumimoji="0" lang="cs-CZ" sz="5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eč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+ </a:t>
            </a:r>
            <a:r>
              <a:rPr kumimoji="0" lang="cs-CZ" sz="5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íč</a:t>
            </a: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=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  <a:cs typeface="Arial" pitchFamily="34" charset="0"/>
            </a:endParaRP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2174360" y="2852936"/>
            <a:ext cx="3659271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151188" algn="l"/>
              </a:tabLst>
            </a:pPr>
            <a:r>
              <a:rPr kumimoji="0" lang="cs-CZ" sz="5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Times New Roman" pitchFamily="18" charset="0"/>
                <a:cs typeface="Arial" pitchFamily="34" charset="0"/>
              </a:rPr>
              <a:t> - lub + diny =</a:t>
            </a:r>
            <a:endParaRPr kumimoji="0" lang="cs-CZ" sz="5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66500" y="4583400"/>
            <a:ext cx="1116011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tabLst>
                <a:tab pos="3151188" algn="l"/>
              </a:tabLst>
            </a:pPr>
            <a:r>
              <a:rPr lang="cs-CZ" sz="50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míč</a:t>
            </a:r>
            <a:endParaRPr lang="cs-CZ" sz="5000" dirty="0">
              <a:latin typeface="+mn-lt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24506" y="2839820"/>
            <a:ext cx="1958485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hodiny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52304" y="1066806"/>
            <a:ext cx="3248005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>
                <a:latin typeface="+mn-lt"/>
                <a:cs typeface="Arial" pitchFamily="34" charset="0"/>
              </a:rPr>
              <a:t>- </a:t>
            </a:r>
            <a:r>
              <a:rPr lang="cs-CZ" sz="5000" dirty="0" err="1">
                <a:latin typeface="+mn-lt"/>
                <a:cs typeface="Arial" pitchFamily="34" charset="0"/>
              </a:rPr>
              <a:t>žek</a:t>
            </a:r>
            <a:r>
              <a:rPr lang="cs-CZ" sz="5000" dirty="0">
                <a:latin typeface="+mn-lt"/>
                <a:cs typeface="Arial" pitchFamily="34" charset="0"/>
              </a:rPr>
              <a:t> + len </a:t>
            </a:r>
            <a:r>
              <a:rPr lang="cs-CZ" sz="5000" dirty="0" smtClean="0">
                <a:latin typeface="+mn-lt"/>
                <a:cs typeface="Arial" pitchFamily="34" charset="0"/>
              </a:rPr>
              <a:t>=</a:t>
            </a:r>
            <a:endParaRPr lang="cs-CZ" sz="5000" dirty="0">
              <a:latin typeface="+mn-lt"/>
              <a:cs typeface="Arial" pitchFamily="34" charset="0"/>
            </a:endParaRPr>
          </a:p>
        </p:txBody>
      </p:sp>
      <p:pic>
        <p:nvPicPr>
          <p:cNvPr id="11" name="Picture 6" descr="MC900330420 ježe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845" y="1153890"/>
            <a:ext cx="1473719" cy="75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156373" y="1074423"/>
            <a:ext cx="1460656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jelen</a:t>
            </a:r>
            <a:endParaRPr lang="cs-CZ" sz="5000" dirty="0">
              <a:solidFill>
                <a:srgbClr val="FF0000"/>
              </a:solidFill>
              <a:latin typeface="+mn-lt"/>
              <a:ea typeface="Times New Roman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160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4671650" y="1001827"/>
            <a:ext cx="4043606" cy="522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600" dirty="0" smtClean="0">
              <a:solidFill>
                <a:schemeClr val="tx1"/>
              </a:solidFill>
              <a:ea typeface="Times New Roman" pitchFamily="18" charset="0"/>
              <a:cs typeface="Arial" pitchFamily="34" charset="0"/>
            </a:endParaRPr>
          </a:p>
          <a:p>
            <a:endParaRPr lang="cs-CZ" sz="4600" dirty="0" smtClean="0">
              <a:solidFill>
                <a:schemeClr val="tx1"/>
              </a:solidFill>
              <a:ea typeface="Times New Roman" pitchFamily="18" charset="0"/>
              <a:cs typeface="Arial" pitchFamily="34" charset="0"/>
            </a:endParaRPr>
          </a:p>
          <a:p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lopata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svíčka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raketa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pomeranč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šípek</a:t>
            </a:r>
          </a:p>
          <a:p>
            <a:pPr>
              <a:lnSpc>
                <a:spcPct val="150000"/>
              </a:lnSpc>
            </a:pPr>
            <a:endParaRPr lang="cs-CZ" sz="5000" dirty="0">
              <a:solidFill>
                <a:schemeClr val="tx1"/>
              </a:solidFill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5500" y="1002556"/>
            <a:ext cx="4043606" cy="522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600" dirty="0" smtClean="0">
              <a:solidFill>
                <a:schemeClr val="tx1"/>
              </a:solidFill>
              <a:ea typeface="Times New Roman" pitchFamily="18" charset="0"/>
              <a:cs typeface="Arial" pitchFamily="34" charset="0"/>
            </a:endParaRPr>
          </a:p>
          <a:p>
            <a:endParaRPr lang="cs-CZ" sz="4600" dirty="0" smtClean="0">
              <a:solidFill>
                <a:schemeClr val="tx1"/>
              </a:solidFill>
              <a:ea typeface="Times New Roman" pitchFamily="18" charset="0"/>
              <a:cs typeface="Arial" pitchFamily="34" charset="0"/>
            </a:endParaRPr>
          </a:p>
          <a:p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květák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poleva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podnos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babočka</a:t>
            </a:r>
          </a:p>
          <a:p>
            <a:pPr>
              <a:lnSpc>
                <a:spcPct val="150000"/>
              </a:lnSpc>
            </a:pPr>
            <a:r>
              <a:rPr lang="cs-CZ" sz="4600" dirty="0" smtClean="0">
                <a:solidFill>
                  <a:schemeClr val="tx1"/>
                </a:solidFill>
                <a:ea typeface="Times New Roman" pitchFamily="18" charset="0"/>
                <a:cs typeface="Arial" pitchFamily="34" charset="0"/>
              </a:rPr>
              <a:t>konipásek</a:t>
            </a:r>
          </a:p>
          <a:p>
            <a:pPr>
              <a:lnSpc>
                <a:spcPct val="150000"/>
              </a:lnSpc>
            </a:pPr>
            <a:endParaRPr lang="cs-CZ" sz="5000" dirty="0">
              <a:solidFill>
                <a:schemeClr val="tx1"/>
              </a:solidFill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2867106" y="1208741"/>
            <a:ext cx="1440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 smtClean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květ</a:t>
            </a:r>
            <a:endParaRPr lang="cs-CZ" sz="4600" dirty="0">
              <a:solidFill>
                <a:srgbClr val="FF0000"/>
              </a:solidFill>
              <a:latin typeface="+mn-lt"/>
              <a:ea typeface="Times New Roman" pitchFamily="18" charset="0"/>
              <a:cs typeface="Arial" pitchFamily="34" charset="0"/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2958572" y="2132856"/>
            <a:ext cx="1080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lev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2906068" y="3163423"/>
            <a:ext cx="1224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nos</a:t>
            </a:r>
          </a:p>
        </p:txBody>
      </p:sp>
      <p:sp>
        <p:nvSpPr>
          <p:cNvPr id="10" name="Rectangle 2"/>
          <p:cNvSpPr>
            <a:spLocks noChangeArrowheads="1"/>
          </p:cNvSpPr>
          <p:nvPr/>
        </p:nvSpPr>
        <p:spPr bwMode="auto">
          <a:xfrm>
            <a:off x="2935692" y="4231585"/>
            <a:ext cx="1404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očka</a:t>
            </a:r>
          </a:p>
        </p:txBody>
      </p:sp>
      <p:sp>
        <p:nvSpPr>
          <p:cNvPr id="21" name="Rectangle 2"/>
          <p:cNvSpPr>
            <a:spLocks noChangeArrowheads="1"/>
          </p:cNvSpPr>
          <p:nvPr/>
        </p:nvSpPr>
        <p:spPr bwMode="auto">
          <a:xfrm>
            <a:off x="2795106" y="5324291"/>
            <a:ext cx="1584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pásek</a:t>
            </a:r>
          </a:p>
        </p:txBody>
      </p:sp>
      <p:sp>
        <p:nvSpPr>
          <p:cNvPr id="23" name="Rectangle 2"/>
          <p:cNvSpPr>
            <a:spLocks noChangeArrowheads="1"/>
          </p:cNvSpPr>
          <p:nvPr/>
        </p:nvSpPr>
        <p:spPr bwMode="auto">
          <a:xfrm>
            <a:off x="6804248" y="1181833"/>
            <a:ext cx="1440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pata</a:t>
            </a:r>
          </a:p>
        </p:txBody>
      </p:sp>
      <p:sp>
        <p:nvSpPr>
          <p:cNvPr id="24" name="Rectangle 2"/>
          <p:cNvSpPr>
            <a:spLocks noChangeArrowheads="1"/>
          </p:cNvSpPr>
          <p:nvPr/>
        </p:nvSpPr>
        <p:spPr bwMode="auto">
          <a:xfrm>
            <a:off x="6804248" y="2119444"/>
            <a:ext cx="1619343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víčka</a:t>
            </a:r>
          </a:p>
        </p:txBody>
      </p:sp>
      <p:sp>
        <p:nvSpPr>
          <p:cNvPr id="25" name="Rectangle 2"/>
          <p:cNvSpPr>
            <a:spLocks noChangeArrowheads="1"/>
          </p:cNvSpPr>
          <p:nvPr/>
        </p:nvSpPr>
        <p:spPr bwMode="auto">
          <a:xfrm>
            <a:off x="6819937" y="3158283"/>
            <a:ext cx="1116000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rak</a:t>
            </a:r>
          </a:p>
        </p:txBody>
      </p:sp>
      <p:sp>
        <p:nvSpPr>
          <p:cNvPr id="26" name="Rectangle 2"/>
          <p:cNvSpPr>
            <a:spLocks noChangeArrowheads="1"/>
          </p:cNvSpPr>
          <p:nvPr/>
        </p:nvSpPr>
        <p:spPr bwMode="auto">
          <a:xfrm>
            <a:off x="7292231" y="4231585"/>
            <a:ext cx="1379825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ranč</a:t>
            </a:r>
          </a:p>
        </p:txBody>
      </p:sp>
      <p:sp>
        <p:nvSpPr>
          <p:cNvPr id="27" name="Rectangle 2"/>
          <p:cNvSpPr>
            <a:spLocks noChangeArrowheads="1"/>
          </p:cNvSpPr>
          <p:nvPr/>
        </p:nvSpPr>
        <p:spPr bwMode="auto">
          <a:xfrm>
            <a:off x="6924006" y="5304072"/>
            <a:ext cx="1379825" cy="815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4600" dirty="0">
                <a:solidFill>
                  <a:srgbClr val="FF0000"/>
                </a:solidFill>
                <a:latin typeface="+mn-lt"/>
                <a:ea typeface="Times New Roman" pitchFamily="18" charset="0"/>
                <a:cs typeface="Arial" pitchFamily="34" charset="0"/>
              </a:rPr>
              <a:t>šíp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7104" y="260648"/>
            <a:ext cx="3721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Najděte ukrytá slova.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522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1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16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185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36</cp:revision>
  <dcterms:created xsi:type="dcterms:W3CDTF">2011-04-06T13:10:17Z</dcterms:created>
  <dcterms:modified xsi:type="dcterms:W3CDTF">2013-08-20T05:10:34Z</dcterms:modified>
</cp:coreProperties>
</file>