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2" r:id="rId2"/>
    <p:sldId id="263" r:id="rId3"/>
    <p:sldId id="265" r:id="rId4"/>
    <p:sldId id="264" r:id="rId5"/>
    <p:sldId id="258" r:id="rId6"/>
    <p:sldId id="267" r:id="rId7"/>
    <p:sldId id="268" r:id="rId8"/>
    <p:sldId id="272" r:id="rId9"/>
    <p:sldId id="270" r:id="rId10"/>
    <p:sldId id="271" r:id="rId11"/>
    <p:sldId id="273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55E9D-24B7-4857-B378-CD3A95A7834C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FBC33D-6C0B-4302-AB11-A5A3FB48D9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642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C33D-6C0B-4302-AB11-A5A3FB48D9D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FBC33D-6C0B-4302-AB11-A5A3FB48D9D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metronom&amp;source=images&amp;cd=&amp;cad=rja&amp;docid=QJoyUzVdhD3CqM&amp;tbnid=1VizlAp-vP3RTM:&amp;ved=0CAUQjRw&amp;url=http://www.disk.cz/disk/product?777&amp;ei=UE0TUYvrGMf1sgaV5YGgAg&amp;bvm=bv.42080656,d.Yms&amp;psig=AFQjCNFwKGCoRa-2o6QAqRyRYq_7XRc1mQ&amp;ust=136030586535307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XjJhuJV4ei8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mpo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TEMPO </a:t>
            </a:r>
            <a:r>
              <a:rPr lang="cs-CZ" sz="4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1014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691028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12_HV_05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Tempo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eznámení žáků s hudebním pojmem tempo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Orientovat se v hudebních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 12.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611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u="sng" dirty="0"/>
              <a:t>Tempo</a:t>
            </a:r>
            <a:r>
              <a:rPr lang="cs-CZ" dirty="0"/>
              <a:t> určuje v hudbě rychlost pohybu v čase. Každá skladba má své tempo, které se v notovém záznamu vyznačuje buď příslušným názvem nebo </a:t>
            </a:r>
            <a:r>
              <a:rPr lang="cs-CZ" dirty="0" smtClean="0"/>
              <a:t>číslicemi</a:t>
            </a:r>
            <a:r>
              <a:rPr lang="cs-CZ" dirty="0"/>
              <a:t>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u="sng" dirty="0" smtClean="0"/>
              <a:t>Číselné </a:t>
            </a:r>
            <a:r>
              <a:rPr lang="cs-CZ" b="1" u="sng" dirty="0"/>
              <a:t>označení </a:t>
            </a:r>
            <a:r>
              <a:rPr lang="cs-CZ" dirty="0"/>
              <a:t>se provádí v notovém záznamu </a:t>
            </a:r>
            <a:r>
              <a:rPr lang="cs-CZ" dirty="0" smtClean="0"/>
              <a:t>počtem </a:t>
            </a:r>
            <a:r>
              <a:rPr lang="cs-CZ" dirty="0"/>
              <a:t>úderů za minutu.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u="sng" dirty="0" smtClean="0"/>
              <a:t>Slovní </a:t>
            </a:r>
            <a:r>
              <a:rPr lang="cs-CZ" b="1" u="sng" dirty="0"/>
              <a:t>označení </a:t>
            </a:r>
            <a:r>
              <a:rPr lang="cs-CZ" dirty="0"/>
              <a:t>tempa představují  přibližné </a:t>
            </a:r>
            <a:r>
              <a:rPr lang="cs-CZ" dirty="0" smtClean="0"/>
              <a:t>rozpětí dobových jednotek. Základem je </a:t>
            </a:r>
            <a:r>
              <a:rPr lang="cs-CZ" dirty="0"/>
              <a:t>tzv. „normální rychlost“, která odpovídá klidové rychlosti lidského tepu, tedy 60–90 úderů za minutu, a představuje orientačně střední tempo.</a:t>
            </a:r>
          </a:p>
          <a:p>
            <a:pPr>
              <a:buFont typeface="Wingdings" pitchFamily="2" charset="2"/>
              <a:buChar char="q"/>
            </a:pPr>
            <a:r>
              <a:rPr lang="cs-CZ" b="1" u="sng" dirty="0"/>
              <a:t>Změny tempa </a:t>
            </a:r>
            <a:r>
              <a:rPr lang="cs-CZ" dirty="0"/>
              <a:t>uvnitř skladby jsou na příslušném místě notového záznamu vyznačovány slovně.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Pro slovní označení se užívá většinou </a:t>
            </a:r>
            <a:r>
              <a:rPr lang="cs-CZ" b="1" u="sng" dirty="0"/>
              <a:t>italského názvosloví</a:t>
            </a:r>
            <a:r>
              <a:rPr lang="cs-CZ" dirty="0"/>
              <a:t>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11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POMALÁ TEMPA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i="1" dirty="0" err="1" smtClean="0"/>
              <a:t>grave</a:t>
            </a:r>
            <a:r>
              <a:rPr lang="cs-CZ" dirty="0"/>
              <a:t> – </a:t>
            </a:r>
            <a:r>
              <a:rPr lang="cs-CZ" dirty="0" smtClean="0"/>
              <a:t>těžce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largo</a:t>
            </a:r>
            <a:r>
              <a:rPr lang="cs-CZ" dirty="0"/>
              <a:t> – </a:t>
            </a:r>
            <a:r>
              <a:rPr lang="cs-CZ" dirty="0" smtClean="0"/>
              <a:t>zeširoka</a:t>
            </a:r>
            <a:r>
              <a:rPr lang="cs-CZ" dirty="0"/>
              <a:t> 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adagio</a:t>
            </a:r>
            <a:r>
              <a:rPr lang="cs-CZ" dirty="0"/>
              <a:t> – </a:t>
            </a:r>
            <a:r>
              <a:rPr lang="cs-CZ" dirty="0" smtClean="0"/>
              <a:t>zvolna</a:t>
            </a:r>
            <a:r>
              <a:rPr lang="cs-CZ" dirty="0"/>
              <a:t> 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lento</a:t>
            </a:r>
            <a:r>
              <a:rPr lang="cs-CZ" dirty="0"/>
              <a:t> – </a:t>
            </a:r>
            <a:r>
              <a:rPr lang="cs-CZ" dirty="0" smtClean="0"/>
              <a:t>pomalu</a:t>
            </a:r>
            <a:endParaRPr lang="cs-CZ" dirty="0"/>
          </a:p>
        </p:txBody>
      </p:sp>
      <p:pic>
        <p:nvPicPr>
          <p:cNvPr id="3075" name="Picture 3" descr="C:\Users\novotna\Desktop\Obráze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325" y="4221088"/>
            <a:ext cx="4950000" cy="1800000"/>
          </a:xfrm>
          <a:prstGeom prst="rect">
            <a:avLst/>
          </a:prstGeom>
          <a:noFill/>
          <a:effectLst>
            <a:glow rad="63500">
              <a:schemeClr val="bg2">
                <a:lumMod val="90000"/>
                <a:alpha val="40000"/>
              </a:schemeClr>
            </a:glo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70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TEMPA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i="1" dirty="0" smtClean="0"/>
              <a:t>andante</a:t>
            </a:r>
            <a:r>
              <a:rPr lang="cs-CZ" dirty="0"/>
              <a:t> – </a:t>
            </a:r>
            <a:r>
              <a:rPr lang="cs-CZ" dirty="0" smtClean="0"/>
              <a:t>krokem</a:t>
            </a:r>
            <a:r>
              <a:rPr lang="cs-CZ" dirty="0"/>
              <a:t> 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moderato</a:t>
            </a:r>
            <a:r>
              <a:rPr lang="cs-CZ" dirty="0"/>
              <a:t> – mírně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allegretto</a:t>
            </a:r>
            <a:r>
              <a:rPr lang="cs-CZ" dirty="0"/>
              <a:t> – </a:t>
            </a:r>
            <a:r>
              <a:rPr lang="cs-CZ" dirty="0" smtClean="0"/>
              <a:t>rychleji</a:t>
            </a:r>
            <a:endParaRPr lang="cs-CZ" dirty="0"/>
          </a:p>
        </p:txBody>
      </p:sp>
      <p:pic>
        <p:nvPicPr>
          <p:cNvPr id="5125" name="Picture 5" descr="C:\Users\novotna\Desktop\Obrázek3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3238500" cy="3505200"/>
          </a:xfrm>
          <a:prstGeom prst="rect">
            <a:avLst/>
          </a:prstGeom>
          <a:noFill/>
          <a:effectLst>
            <a:glow rad="101600">
              <a:schemeClr val="accent1">
                <a:satMod val="175000"/>
                <a:alpha val="40000"/>
              </a:schemeClr>
            </a:glo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RYCHLÁ TEMPA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i="1" dirty="0" smtClean="0"/>
              <a:t>allegro</a:t>
            </a:r>
            <a:r>
              <a:rPr lang="cs-CZ" dirty="0"/>
              <a:t> – </a:t>
            </a:r>
            <a:r>
              <a:rPr lang="cs-CZ" dirty="0" smtClean="0"/>
              <a:t>rychle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'presto</a:t>
            </a:r>
            <a:r>
              <a:rPr lang="cs-CZ" dirty="0"/>
              <a:t> </a:t>
            </a:r>
            <a:r>
              <a:rPr lang="cs-CZ" i="1" dirty="0"/>
              <a:t>– </a:t>
            </a:r>
            <a:r>
              <a:rPr lang="cs-CZ" dirty="0"/>
              <a:t>velmi </a:t>
            </a:r>
            <a:r>
              <a:rPr lang="cs-CZ" dirty="0" smtClean="0"/>
              <a:t>rychle</a:t>
            </a:r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prestissimo</a:t>
            </a:r>
            <a:r>
              <a:rPr lang="cs-CZ" dirty="0"/>
              <a:t> </a:t>
            </a:r>
            <a:r>
              <a:rPr lang="cs-CZ" i="1" dirty="0"/>
              <a:t>– </a:t>
            </a:r>
            <a:r>
              <a:rPr lang="cs-CZ" dirty="0"/>
              <a:t>co </a:t>
            </a:r>
            <a:r>
              <a:rPr lang="cs-CZ" dirty="0" smtClean="0"/>
              <a:t>nejrychleji</a:t>
            </a:r>
            <a:endParaRPr lang="cs-CZ" dirty="0"/>
          </a:p>
        </p:txBody>
      </p:sp>
      <p:pic>
        <p:nvPicPr>
          <p:cNvPr id="4101" name="Picture 5" descr="C:\Users\novotna\Desktop\Obrázek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407767" cy="2160000"/>
          </a:xfrm>
          <a:prstGeom prst="rect">
            <a:avLst/>
          </a:prstGeom>
          <a:noFill/>
          <a:effectLst>
            <a:glow rad="63500">
              <a:schemeClr val="bg2">
                <a:lumMod val="90000"/>
                <a:alpha val="40000"/>
              </a:schemeClr>
            </a:glo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33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TEMPA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it-IT" i="1" dirty="0"/>
              <a:t>ritardando, ritennuto</a:t>
            </a:r>
            <a:r>
              <a:rPr lang="it-IT" dirty="0"/>
              <a:t> – </a:t>
            </a:r>
            <a:r>
              <a:rPr lang="it-IT" dirty="0" smtClean="0"/>
              <a:t>zpomalova</a:t>
            </a:r>
            <a:r>
              <a:rPr lang="cs-CZ" dirty="0" smtClean="0"/>
              <a:t>t</a:t>
            </a:r>
          </a:p>
          <a:p>
            <a:pPr>
              <a:buFont typeface="Wingdings" pitchFamily="2" charset="2"/>
              <a:buChar char="q"/>
            </a:pPr>
            <a:r>
              <a:rPr lang="it-IT" i="1" dirty="0" smtClean="0"/>
              <a:t>accelerando</a:t>
            </a:r>
            <a:r>
              <a:rPr lang="it-IT" i="1" dirty="0"/>
              <a:t>, allagrando</a:t>
            </a:r>
            <a:r>
              <a:rPr lang="it-IT" dirty="0"/>
              <a:t> – </a:t>
            </a:r>
            <a:r>
              <a:rPr lang="it-IT" dirty="0" smtClean="0"/>
              <a:t>zrychlovat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i="1" dirty="0" smtClean="0"/>
              <a:t>tempo primo, a tempo </a:t>
            </a:r>
            <a:r>
              <a:rPr lang="cs-CZ" dirty="0" smtClean="0"/>
              <a:t>– zpět do původního tempa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594113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83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metronom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Metronom je přístroj, který rovnoměrně odklepává rytmus hudební skladby.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http://www.disk.cz/disk/img/OBRAZKY-WEB/MIDIMASTER/Rhytmtrainer/MidiMaster_RhythmTrainer_metronom_148x24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68960"/>
            <a:ext cx="1925782" cy="32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60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largo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adagio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andante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moderato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allegretto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'presto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grave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lento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těžce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krokem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zeširoka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pomalu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m</a:t>
            </a:r>
            <a:r>
              <a:rPr lang="cs-CZ" dirty="0" smtClean="0"/>
              <a:t>írně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zvolna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rychleji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elmi rychle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49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ZUMBA</a:t>
            </a:r>
            <a:endParaRPr lang="cs-CZ" dirty="0"/>
          </a:p>
        </p:txBody>
      </p:sp>
      <p:pic>
        <p:nvPicPr>
          <p:cNvPr id="2050" name="Picture 2" descr="Miniatur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6403840" cy="360000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32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 sobě patří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largo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adagio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andante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moderato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allegretto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'presto</a:t>
            </a:r>
          </a:p>
          <a:p>
            <a:pPr>
              <a:buFont typeface="Wingdings" pitchFamily="2" charset="2"/>
              <a:buChar char="q"/>
            </a:pPr>
            <a:r>
              <a:rPr lang="cs-CZ" dirty="0" err="1"/>
              <a:t>grave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lento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zeširoka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zvolna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krokem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mírně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rychleji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velmi rychle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těžce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pomalu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702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>
                <a:hlinkClick r:id="rId3"/>
              </a:rPr>
              <a:t>http://cs.wikipedia.org/wiki/Tempo</a:t>
            </a:r>
            <a:endParaRPr lang="cs-CZ" sz="18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http://office.microsoft.com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http://www.youtube.com/watch?v=XjJhuJV4ei8 </a:t>
            </a:r>
            <a:endParaRPr lang="cs-CZ" sz="18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3680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139</TotalTime>
  <Words>264</Words>
  <Application>Microsoft Office PowerPoint</Application>
  <PresentationFormat>Předvádění na obrazovce (4:3)</PresentationFormat>
  <Paragraphs>106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HUDEBNÍ VÝCHOVA  TEMPO  </vt:lpstr>
      <vt:lpstr>Prezentace aplikace PowerPoint</vt:lpstr>
      <vt:lpstr>tempo</vt:lpstr>
      <vt:lpstr>POMALÁ TEMPA</vt:lpstr>
      <vt:lpstr>STŘEDNÍ TEMPA</vt:lpstr>
      <vt:lpstr>RYCHLÁ TEMPA</vt:lpstr>
      <vt:lpstr>ZMĚNY TEMPA</vt:lpstr>
      <vt:lpstr>metronom</vt:lpstr>
      <vt:lpstr>Spoj, co k sobě patří</vt:lpstr>
      <vt:lpstr>ZUMBA</vt:lpstr>
      <vt:lpstr>Co k sobě patří - řešení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18</cp:revision>
  <dcterms:created xsi:type="dcterms:W3CDTF">2011-07-10T07:30:32Z</dcterms:created>
  <dcterms:modified xsi:type="dcterms:W3CDTF">2013-02-11T12:31:09Z</dcterms:modified>
</cp:coreProperties>
</file>