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0" r:id="rId2"/>
    <p:sldId id="261" r:id="rId3"/>
    <p:sldId id="263" r:id="rId4"/>
    <p:sldId id="264" r:id="rId5"/>
    <p:sldId id="265" r:id="rId6"/>
    <p:sldId id="257" r:id="rId7"/>
    <p:sldId id="258" r:id="rId8"/>
    <p:sldId id="259" r:id="rId9"/>
    <p:sldId id="262" r:id="rId10"/>
  </p:sldIdLst>
  <p:sldSz cx="9144000" cy="6858000" type="screen4x3"/>
  <p:notesSz cx="6754813" cy="9845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7086" cy="492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26164" y="0"/>
            <a:ext cx="2927086" cy="492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DF9C4-B7E1-4677-BDCC-EF6B4BD4398C}" type="datetimeFigureOut">
              <a:rPr lang="cs-CZ" smtClean="0"/>
              <a:t>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38188"/>
            <a:ext cx="4922837" cy="3692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5482" y="4676696"/>
            <a:ext cx="5403850" cy="44305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51682"/>
            <a:ext cx="2927086" cy="492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26164" y="9351682"/>
            <a:ext cx="2927086" cy="492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594BF3-4D58-4731-BC15-3D35597A895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519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8CC764-CF4A-44D7-9DC8-76ABAD7288F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75041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94BF3-4D58-4731-BC15-3D35597A895A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94BF3-4D58-4731-BC15-3D35597A895A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94BF3-4D58-4731-BC15-3D35597A895A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keyboard.wz.cz/TEORIE/04/04.ht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keyboard.wz.cz/TEORIE/03/03.htm" TargetMode="External"/><Relationship Id="rId5" Type="http://schemas.openxmlformats.org/officeDocument/2006/relationships/hyperlink" Target="http://hudebniteorie.webnode.cz/hudebni-pojmy/takt/" TargetMode="External"/><Relationship Id="rId4" Type="http://schemas.openxmlformats.org/officeDocument/2006/relationships/hyperlink" Target="http://zakladyhudebniteorie.ic.cz/notopis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HUDEBNÍ VÝCHOVA</a:t>
            </a:r>
            <a:r>
              <a:rPr lang="cs-CZ" sz="31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čtyřčtvrťový takt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Zpracovala: Mgr. Iva Novotná</a:t>
            </a:r>
            <a:endParaRPr lang="cs-CZ" sz="20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8197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2981407"/>
              </p:ext>
            </p:extLst>
          </p:nvPr>
        </p:nvGraphicFramePr>
        <p:xfrm>
          <a:off x="479617" y="1772816"/>
          <a:ext cx="8229600" cy="452186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9016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12_HV_08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HUDEBNÍ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VÝCHOVA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Čtyřčtvrťový takt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Iva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Novotná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e čtyřčtvrťovým taktem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Umět rozpoznat čtyřčtvrťový takt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28. 12. 2012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324362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Čtyřčtvrťový takt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/>
              <a:t>Hudební takt</a:t>
            </a:r>
            <a:r>
              <a:rPr lang="cs-CZ" sz="2800" dirty="0"/>
              <a:t> je krátký časový úsek hudební </a:t>
            </a:r>
            <a:r>
              <a:rPr lang="cs-CZ" sz="2800" dirty="0" smtClean="0"/>
              <a:t>skladby.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První takt začíná houslovým klíčem.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/>
              <a:t>Na notové osnově jsou takty ohraničené kolmými čarami, které se nazývají </a:t>
            </a:r>
            <a:r>
              <a:rPr lang="cs-CZ" sz="2800" b="1" dirty="0"/>
              <a:t>taktová čára</a:t>
            </a:r>
            <a:r>
              <a:rPr lang="cs-CZ" sz="2800" dirty="0" smtClean="0"/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Jeden takt je dlouhý 4 doby.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 smtClean="0"/>
              <a:t>Takt je složen z různě dlouhých not.</a:t>
            </a:r>
            <a:endParaRPr lang="cs-CZ" sz="2800" dirty="0"/>
          </a:p>
        </p:txBody>
      </p:sp>
      <p:pic>
        <p:nvPicPr>
          <p:cNvPr id="4" name="Obrázek 3" descr="Z:\PROJEKTY\HUDEBNÍ VÝCHOVA\Obrázky\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859524"/>
            <a:ext cx="3098136" cy="1440000"/>
          </a:xfrm>
          <a:prstGeom prst="rect">
            <a:avLst/>
          </a:prstGeom>
          <a:noFill/>
          <a:ln>
            <a:solidFill>
              <a:schemeClr val="accent1">
                <a:alpha val="90000"/>
              </a:schemeClr>
            </a:solidFill>
          </a:ln>
        </p:spPr>
      </p:pic>
      <p:pic>
        <p:nvPicPr>
          <p:cNvPr id="1026" name="Picture 2" descr="Z:\PROJEKTY\HUDEBNÍ VÝCHOVA\Obrázky\taktovani – 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717032"/>
            <a:ext cx="2295525" cy="2486025"/>
          </a:xfrm>
          <a:prstGeom prst="rect">
            <a:avLst/>
          </a:prstGeom>
          <a:noFill/>
          <a:ln>
            <a:solidFill>
              <a:schemeClr val="accent1">
                <a:alpha val="9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603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Čtyřčtvrťový neboli celý takt</a:t>
            </a:r>
          </a:p>
        </p:txBody>
      </p:sp>
      <p:pic>
        <p:nvPicPr>
          <p:cNvPr id="4" name="Zástupný symbol pro obsah 3" descr="Z:\PROJEKTY\HUDEBNÍ VÝCHOVA\Obrázky\nota_cel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72816"/>
            <a:ext cx="5516563" cy="1800000"/>
          </a:xfrm>
          <a:prstGeom prst="rect">
            <a:avLst/>
          </a:prstGeom>
          <a:noFill/>
          <a:ln>
            <a:solidFill>
              <a:schemeClr val="accent1">
                <a:alpha val="90000"/>
              </a:schemeClr>
            </a:solidFill>
          </a:ln>
        </p:spPr>
      </p:pic>
      <p:pic>
        <p:nvPicPr>
          <p:cNvPr id="5" name="Obrázek 4" descr="http://t3.gstatic.com/images?q=tbn:ANd9GcQCMMwkCdqR-jzkLrSAshYxaATAjTzv8t0Ut7nP57egu6hp5s2i_h8CGht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4077072"/>
            <a:ext cx="7800000" cy="1800000"/>
          </a:xfrm>
          <a:prstGeom prst="rect">
            <a:avLst/>
          </a:prstGeom>
          <a:noFill/>
          <a:ln>
            <a:solidFill>
              <a:schemeClr val="accent1">
                <a:alpha val="90000"/>
              </a:schemeClr>
            </a:solidFill>
          </a:ln>
        </p:spPr>
      </p:pic>
      <p:pic>
        <p:nvPicPr>
          <p:cNvPr id="6" name="Obrázek 5" descr="http://files.hudebniteorie.webnode.cz/200000141-60acd61a28/noty_2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289" y="1988840"/>
            <a:ext cx="1051685" cy="1440000"/>
          </a:xfrm>
          <a:prstGeom prst="rect">
            <a:avLst/>
          </a:prstGeom>
          <a:noFill/>
          <a:ln>
            <a:solidFill>
              <a:schemeClr val="accent1">
                <a:alpha val="85000"/>
              </a:schemeClr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683568" y="1556792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  označení</a:t>
            </a:r>
            <a:endParaRPr lang="cs-CZ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37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Čtyřčtvrťový neboli celý takt</a:t>
            </a:r>
            <a:endParaRPr lang="cs-CZ" dirty="0"/>
          </a:p>
        </p:txBody>
      </p:sp>
      <p:pic>
        <p:nvPicPr>
          <p:cNvPr id="4" name="Zástupný symbol pro obsah 3" descr="takty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7823200" cy="2730500"/>
          </a:xfrm>
          <a:prstGeom prst="rect">
            <a:avLst/>
          </a:prstGeom>
          <a:noFill/>
          <a:ln>
            <a:solidFill>
              <a:schemeClr val="accent1">
                <a:alpha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52744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/>
              <a:t>grafický symbol pro vyjádření délky ticha (doby, kdy nástroj/zpěvák nevydává žádný tón)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zapisujeme je do notové osnovy- stejně jako noty se dají dělit </a:t>
            </a:r>
            <a:r>
              <a:rPr lang="cs-CZ" dirty="0" smtClean="0"/>
              <a:t>pravidelně</a:t>
            </a:r>
          </a:p>
          <a:p>
            <a:pPr>
              <a:buFont typeface="Wingdings" pitchFamily="2" charset="2"/>
              <a:buChar char="q"/>
            </a:pPr>
            <a:r>
              <a:rPr lang="cs-CZ" dirty="0"/>
              <a:t>c</a:t>
            </a:r>
            <a:r>
              <a:rPr lang="cs-CZ" dirty="0" smtClean="0"/>
              <a:t>elá pomlka – trvá 4 doby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půlová </a:t>
            </a:r>
            <a:r>
              <a:rPr lang="cs-CZ" dirty="0" smtClean="0"/>
              <a:t>pomlka – </a:t>
            </a:r>
            <a:r>
              <a:rPr lang="cs-CZ" dirty="0"/>
              <a:t>trvá 2 doby	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čtvrťová pomlka – trvá 1 </a:t>
            </a:r>
            <a:r>
              <a:rPr lang="cs-CZ" dirty="0" smtClean="0"/>
              <a:t>dobu		</a:t>
            </a: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/>
              <a:t>osminová pomlka – trvá ½ </a:t>
            </a:r>
            <a:r>
              <a:rPr lang="cs-CZ" dirty="0" smtClean="0"/>
              <a:t>doby		</a:t>
            </a:r>
            <a:endParaRPr lang="cs-CZ" dirty="0"/>
          </a:p>
          <a:p>
            <a:endParaRPr lang="cs-CZ" dirty="0"/>
          </a:p>
        </p:txBody>
      </p:sp>
      <p:pic>
        <p:nvPicPr>
          <p:cNvPr id="4" name="obrázek 4" descr="http://www.proelisku.wz.cz/pokusword_soubory/image03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02254" y="3284984"/>
            <a:ext cx="598154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7" descr="http://www.proelisku.wz.cz/pokusword_soubory/image04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16216" y="4292976"/>
            <a:ext cx="598154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10" descr="http://www.proelisku.wz.cz/pokusword_soubory/image046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80312" y="5339462"/>
            <a:ext cx="598154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1" descr="http://www.proelisku.wz.cz/pokusword_soubory/image034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93460" y="2744984"/>
            <a:ext cx="598154" cy="1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Uspořádání taktů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7448274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Písničky ve čtyřdobém rytmu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Ovčáci, čtveráci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Skákal pes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Kočka </a:t>
            </a:r>
            <a:r>
              <a:rPr lang="cs-CZ" smtClean="0"/>
              <a:t>leze dírou</a:t>
            </a: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Chlupatý kaktus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Kočka na okně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Montgomery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Stará archa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Stánky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Želva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Česká hymna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3"/>
              </a:rPr>
              <a:t>http://cs.wikipedia.org/wiki/Takt_(hudba</a:t>
            </a:r>
            <a:r>
              <a:rPr lang="cs-CZ" sz="1600" dirty="0" smtClean="0">
                <a:ln w="1905"/>
                <a:solidFill>
                  <a:srgbClr val="2A2D6C">
                    <a:shade val="55000"/>
                  </a:srgbClr>
                </a:solidFill>
                <a:ea typeface="Verdana"/>
                <a:cs typeface="Verdana"/>
                <a:hlinkClick r:id="rId3"/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>
                <a:hlinkClick r:id="rId4"/>
              </a:rPr>
              <a:t>http://</a:t>
            </a:r>
            <a:r>
              <a:rPr lang="cs-CZ" sz="1600" u="sng" dirty="0" smtClean="0">
                <a:hlinkClick r:id="rId4"/>
              </a:rPr>
              <a:t>zakladyhudebniteorie.ic.cz/notopis.htm</a:t>
            </a:r>
            <a:endParaRPr lang="cs-CZ" sz="1600" u="sng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>
                <a:hlinkClick r:id="rId5"/>
              </a:rPr>
              <a:t>http://hudebniteorie.webnode.cz/hudebni-pojmy/takt</a:t>
            </a:r>
            <a:r>
              <a:rPr lang="cs-CZ" sz="1600" u="sng" dirty="0" smtClean="0">
                <a:hlinkClick r:id="rId5"/>
              </a:rPr>
              <a:t>/</a:t>
            </a:r>
            <a:endParaRPr lang="cs-CZ" sz="1600" dirty="0" smtClean="0">
              <a:ln w="1905"/>
              <a:solidFill>
                <a:srgbClr val="2A2D6C">
                  <a:shade val="55000"/>
                </a:srgbClr>
              </a:solidFill>
              <a:ea typeface="Verdana"/>
              <a:cs typeface="Verdana"/>
              <a:hlinkClick r:id="rId3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>
                <a:hlinkClick r:id="rId6"/>
              </a:rPr>
              <a:t>http://</a:t>
            </a:r>
            <a:r>
              <a:rPr lang="cs-CZ" sz="1600" u="sng" dirty="0" smtClean="0">
                <a:hlinkClick r:id="rId6"/>
              </a:rPr>
              <a:t>keyboard.wz.cz/TEORIE/03/03.htm</a:t>
            </a:r>
            <a:endParaRPr lang="cs-CZ" sz="1600" u="sng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u="sng" dirty="0">
                <a:hlinkClick r:id="rId7"/>
              </a:rPr>
              <a:t>http://</a:t>
            </a:r>
            <a:r>
              <a:rPr lang="cs-CZ" sz="1600" u="sng" dirty="0" smtClean="0">
                <a:hlinkClick r:id="rId7"/>
              </a:rPr>
              <a:t>keyboard.wz.cz/TEORIE/04/04.htm</a:t>
            </a:r>
            <a:endParaRPr lang="cs-CZ" sz="1600" u="sng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2000" u="sng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sz="2000" dirty="0"/>
          </a:p>
          <a:p>
            <a:pPr algn="l"/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 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lvl="0" algn="just">
              <a:lnSpc>
                <a:spcPct val="115000"/>
              </a:lnSpc>
              <a:spcAft>
                <a:spcPts val="1000"/>
              </a:spcAft>
              <a:buClrTx/>
              <a:buSzTx/>
            </a:pPr>
            <a:r>
              <a:rPr lang="cs-CZ" sz="1200" dirty="0">
                <a:solidFill>
                  <a:prstClr val="black"/>
                </a:solidFill>
                <a:latin typeface="Arial"/>
                <a:ea typeface="Times New Roman"/>
              </a:rPr>
              <a:t>„Materiál je určen pro bezplatné používání pro potřeby výuky a vzdělávání ve všech typech škol a školských zařízení. Jakékoliv další využití podléhá autorskému zákonu. </a:t>
            </a:r>
            <a:r>
              <a:rPr lang="cs-CZ" sz="1200">
                <a:solidFill>
                  <a:prstClr val="black"/>
                </a:solidFill>
                <a:latin typeface="Arial"/>
                <a:ea typeface="Times New Roman"/>
              </a:rPr>
              <a:t>Veškerá vlastní díla autora (fotografie, videa) lze bezplatně dále používat i šířit při uvedení autorova jména</a:t>
            </a:r>
            <a:r>
              <a:rPr lang="cs-CZ" sz="1200" smtClean="0">
                <a:solidFill>
                  <a:prstClr val="black"/>
                </a:solidFill>
                <a:latin typeface="Arial"/>
                <a:ea typeface="Times New Roman"/>
              </a:rPr>
              <a:t>."</a:t>
            </a:r>
            <a:endParaRPr lang="cs-CZ" sz="220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896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125</TotalTime>
  <Words>365</Words>
  <Application>Microsoft Office PowerPoint</Application>
  <PresentationFormat>Předvádění na obrazovce (4:3)</PresentationFormat>
  <Paragraphs>82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HUDEBNÍ VÝCHOVA  čtyřčtvrťový takt </vt:lpstr>
      <vt:lpstr>Prezentace aplikace PowerPoint</vt:lpstr>
      <vt:lpstr>Čtyřčtvrťový takt</vt:lpstr>
      <vt:lpstr>Čtyřčtvrťový neboli celý takt</vt:lpstr>
      <vt:lpstr>Čtyřčtvrťový neboli celý takt</vt:lpstr>
      <vt:lpstr>POMLKY</vt:lpstr>
      <vt:lpstr>Uspořádání taktů</vt:lpstr>
      <vt:lpstr>Písničky ve čtyřdobém rytmu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Ivuška</dc:creator>
  <cp:lastModifiedBy>Eva Franzová</cp:lastModifiedBy>
  <cp:revision>19</cp:revision>
  <cp:lastPrinted>2013-01-09T11:09:36Z</cp:lastPrinted>
  <dcterms:created xsi:type="dcterms:W3CDTF">2011-07-10T07:30:47Z</dcterms:created>
  <dcterms:modified xsi:type="dcterms:W3CDTF">2013-01-09T11:09:48Z</dcterms:modified>
</cp:coreProperties>
</file>