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8" r:id="rId4"/>
    <p:sldId id="267" r:id="rId5"/>
    <p:sldId id="265" r:id="rId6"/>
    <p:sldId id="268" r:id="rId7"/>
    <p:sldId id="260" r:id="rId8"/>
    <p:sldId id="269" r:id="rId9"/>
    <p:sldId id="262" r:id="rId10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8B7E6F-7595-4FD5-BE77-932CAC92DA7E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46B584-8B91-437C-BE0F-FE7DCA8082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282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46B584-8B91-437C-BE0F-FE7DCA8082E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46B584-8B91-437C-BE0F-FE7DCA8082E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46B584-8B91-437C-BE0F-FE7DCA8082E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46B584-8B91-437C-BE0F-FE7DCA8082E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d21fyyyJK0" TargetMode="External"/><Relationship Id="rId7" Type="http://schemas.openxmlformats.org/officeDocument/2006/relationships/hyperlink" Target="http://www.youtube.com/watch?v=523DG0flm2o&amp;playnext=1&amp;list=PLF23230E00C7F94B1&amp;feature=results_vide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BvCb2ixwzWE" TargetMode="External"/><Relationship Id="rId5" Type="http://schemas.openxmlformats.org/officeDocument/2006/relationships/hyperlink" Target="http://www.youtube.com/watch?v=rxUiAWjbYcs" TargetMode="External"/><Relationship Id="rId4" Type="http://schemas.openxmlformats.org/officeDocument/2006/relationships/hyperlink" Target="http://www.youtube.com/watch?v=saT5eTlVu4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yukovematerialy.cz/hudba/rocnik7/teor2.htm" TargetMode="External"/><Relationship Id="rId5" Type="http://schemas.openxmlformats.org/officeDocument/2006/relationships/hyperlink" Target="http://eklavir.ic.cz/P17/p17.htm" TargetMode="External"/><Relationship Id="rId4" Type="http://schemas.openxmlformats.org/officeDocument/2006/relationships/hyperlink" Target="http://keyboard.wz.cz/TEORIE/04/04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TŘÍČTVRŤOVÝ TAKT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0500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124762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Třídobý takt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nástroji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Rozpoznat třídobý takt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oblasti hudební nauky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12. 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4488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TŘÍČTVRŤOVÝ TAKT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3/4 znamená, že jeden takt má 3 čtvrťové doby.</a:t>
            </a:r>
            <a:endParaRPr lang="cs-CZ" sz="2800" dirty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Jeden </a:t>
            </a:r>
            <a:r>
              <a:rPr lang="cs-CZ" sz="2800" dirty="0"/>
              <a:t>takt je dlouhý </a:t>
            </a:r>
            <a:r>
              <a:rPr lang="cs-CZ" sz="2800" b="1" dirty="0"/>
              <a:t>3 doby,</a:t>
            </a:r>
            <a:r>
              <a:rPr lang="cs-CZ" sz="2800" dirty="0"/>
              <a:t> které si mezi sebou opět rozdělí různě dlouhé noty. 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Počítáme</a:t>
            </a:r>
            <a:r>
              <a:rPr lang="cs-CZ" sz="2800" dirty="0"/>
              <a:t> </a:t>
            </a:r>
            <a:r>
              <a:rPr lang="cs-CZ" sz="2800" b="1" dirty="0" err="1"/>
              <a:t>prv-ní-dru-há-tře-tí</a:t>
            </a:r>
            <a:r>
              <a:rPr lang="cs-CZ" sz="2800" dirty="0"/>
              <a:t> nebo </a:t>
            </a:r>
            <a:r>
              <a:rPr lang="cs-CZ" sz="2800" b="1" dirty="0" smtClean="0"/>
              <a:t>raz-dva-tři.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S</a:t>
            </a:r>
            <a:r>
              <a:rPr lang="cs-CZ" sz="2800" dirty="0" smtClean="0"/>
              <a:t>oučet </a:t>
            </a:r>
            <a:r>
              <a:rPr lang="cs-CZ" sz="2800" dirty="0"/>
              <a:t>délek not a pomlk uvnitř taktu se musí rovnat </a:t>
            </a:r>
            <a:r>
              <a:rPr lang="cs-CZ" sz="2800" dirty="0" smtClean="0"/>
              <a:t>tři</a:t>
            </a:r>
            <a:r>
              <a:rPr lang="cs-CZ" sz="2800" dirty="0" smtClean="0"/>
              <a:t>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4" name="Obrázek 3" descr="http://keyboard.wz.cz/TEORIE/04/3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9632" y="4725144"/>
            <a:ext cx="2594380" cy="1440000"/>
          </a:xfrm>
          <a:prstGeom prst="rect">
            <a:avLst/>
          </a:prstGeom>
          <a:noFill/>
          <a:ln w="9525">
            <a:solidFill>
              <a:schemeClr val="accent1">
                <a:alpha val="90000"/>
              </a:schemeClr>
            </a:solidFill>
            <a:miter lim="800000"/>
            <a:headEnd/>
            <a:tailEnd/>
          </a:ln>
        </p:spPr>
      </p:pic>
      <p:pic>
        <p:nvPicPr>
          <p:cNvPr id="1026" name="Picture 2" descr="Z:\PROJEKTY\HUDEBNÍ VÝCHOVA\Obrázky\taktovani – 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1600200" cy="2486025"/>
          </a:xfrm>
          <a:prstGeom prst="rect">
            <a:avLst/>
          </a:prstGeom>
          <a:noFill/>
          <a:ln>
            <a:solidFill>
              <a:schemeClr val="accent1">
                <a:alpha val="9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trojslabičná slova</a:t>
            </a:r>
            <a:endParaRPr lang="cs-CZ" dirty="0"/>
          </a:p>
        </p:txBody>
      </p:sp>
      <p:graphicFrame>
        <p:nvGraphicFramePr>
          <p:cNvPr id="5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7350859"/>
              </p:ext>
            </p:extLst>
          </p:nvPr>
        </p:nvGraphicFramePr>
        <p:xfrm>
          <a:off x="304800" y="1554163"/>
          <a:ext cx="8686800" cy="3200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Potraviny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Zvířata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Oblečení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Nádobí 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Salám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Čepice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Lžíce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Rybník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Roláda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Chameleon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Kabát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Hrneček 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Sluníčko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Chleba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Pes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Kalhoty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Poklička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Potůček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Marmeláda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Leopard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Šála 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Talíř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517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VARIANTY TŘÍČTVRŤOVÉHO TAKTU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3007519"/>
            <a:ext cx="7372350" cy="1619250"/>
          </a:xfrm>
        </p:spPr>
      </p:pic>
    </p:spTree>
    <p:extLst>
      <p:ext uri="{BB962C8B-B14F-4D97-AF65-F5344CB8AC3E}">
        <p14:creationId xmlns:p14="http://schemas.microsoft.com/office/powerpoint/2010/main" val="70886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POMLKA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Pomlka je grafický </a:t>
            </a:r>
            <a:r>
              <a:rPr lang="cs-CZ" dirty="0"/>
              <a:t>symbol pro vyjádření délky ticha (doby, kdy nástroj/zpěvák nevydává žádný tón</a:t>
            </a:r>
            <a:r>
              <a:rPr lang="cs-CZ" dirty="0" smtClean="0"/>
              <a:t>).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Pomlky zapisujeme </a:t>
            </a:r>
            <a:r>
              <a:rPr lang="cs-CZ" dirty="0"/>
              <a:t>je do notové osnovy- stejně jako noty se dají dělit </a:t>
            </a:r>
            <a:r>
              <a:rPr lang="cs-CZ" dirty="0" smtClean="0"/>
              <a:t>pravidelně.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půlová pomlka	 - trvá 2 doby	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čtvrťová pomlka – trvá 1 </a:t>
            </a:r>
            <a:r>
              <a:rPr lang="cs-CZ" dirty="0" smtClean="0"/>
              <a:t>dobu	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osminová pomlka – trvá ½ </a:t>
            </a:r>
            <a:r>
              <a:rPr lang="cs-CZ" dirty="0" smtClean="0"/>
              <a:t>doby		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68960"/>
            <a:ext cx="5969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7" descr="http://www.proelisku.wz.cz/pokusword_soubory/image04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224" y="4148460"/>
            <a:ext cx="59815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0" descr="http://www.proelisku.wz.cz/pokusword_soubory/image046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80312" y="5085184"/>
            <a:ext cx="59815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7066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vytleskej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Obrázek 7" descr="http://www.vyukovematerialy.cz/hudba/rocnik7/foto/rc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236720" cy="719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http://www.vyukovematerialy.cz/hudba/rocnik7/foto/rc2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59362"/>
            <a:ext cx="4236720" cy="719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http://www.vyukovematerialy.cz/hudba/rocnik7/foto/rc3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904" y="3411650"/>
            <a:ext cx="5402680" cy="7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http://www.vyukovematerialy.cz/hudba/rocnik7/foto/rc4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51283"/>
            <a:ext cx="5454545" cy="7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http://www.vyukovematerialy.cz/hudba/rocnik7/foto/rc5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2" y="5517232"/>
            <a:ext cx="5402680" cy="7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PÍSNIČKY V TŘÍDOBÉM TAKTU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FF0000"/>
                </a:solidFill>
                <a:hlinkClick r:id="rId3"/>
              </a:rPr>
              <a:t>Na </a:t>
            </a:r>
            <a:r>
              <a:rPr lang="cs-CZ" dirty="0" err="1">
                <a:solidFill>
                  <a:srgbClr val="FF0000"/>
                </a:solidFill>
                <a:hlinkClick r:id="rId3"/>
              </a:rPr>
              <a:t>tý</a:t>
            </a:r>
            <a:r>
              <a:rPr lang="cs-CZ" dirty="0">
                <a:solidFill>
                  <a:srgbClr val="FF0000"/>
                </a:solidFill>
                <a:hlinkClick r:id="rId3"/>
              </a:rPr>
              <a:t> louce zelený </a:t>
            </a:r>
            <a:endParaRPr lang="cs-CZ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it-IT" dirty="0" smtClean="0">
                <a:hlinkClick r:id="rId4"/>
              </a:rPr>
              <a:t>Bambini má Bratra - Bejvávalo dobře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5"/>
              </a:rPr>
              <a:t>Jede, jede poštovský panáček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6"/>
              </a:rPr>
              <a:t>Utíkej, Káčo, utíkej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err="1" smtClean="0">
                <a:hlinkClick r:id="rId7"/>
              </a:rPr>
              <a:t>Ráda,ráda</a:t>
            </a:r>
            <a:r>
              <a:rPr lang="cs-CZ" dirty="0" smtClean="0">
                <a:hlinkClick r:id="rId7"/>
              </a:rPr>
              <a:t> můj </a:t>
            </a:r>
            <a:r>
              <a:rPr lang="cs-CZ" dirty="0" err="1" smtClean="0">
                <a:hlinkClick r:id="rId7"/>
              </a:rPr>
              <a:t>zlatej</a:t>
            </a:r>
            <a:r>
              <a:rPr lang="cs-CZ" dirty="0" smtClean="0">
                <a:hlinkClick r:id="rId7"/>
              </a:rPr>
              <a:t> Honzíčku.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76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keyboard.wz.cz/TEORIE/04/04.htm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</a:t>
            </a:r>
            <a:r>
              <a:rPr lang="cs-CZ" sz="2000" u="sng" dirty="0" smtClean="0">
                <a:hlinkClick r:id="rId5"/>
              </a:rPr>
              <a:t>eklavir.ic.cz/P17/p17.htm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www.vyukovematerialy.cz/hudba/rocnik7/teor2.htm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206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235</TotalTime>
  <Words>348</Words>
  <Application>Microsoft Office PowerPoint</Application>
  <PresentationFormat>Předvádění na obrazovce (4:3)</PresentationFormat>
  <Paragraphs>100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HUDEBNÍ VÝCHOVA  TŘÍČTVRŤOVÝ TAKT </vt:lpstr>
      <vt:lpstr>Prezentace aplikace PowerPoint</vt:lpstr>
      <vt:lpstr>TŘÍČTVRŤOVÝ TAKT</vt:lpstr>
      <vt:lpstr>Hledej trojslabičná slova</vt:lpstr>
      <vt:lpstr>VARIANTY TŘÍČTVRŤOVÉHO TAKTU</vt:lpstr>
      <vt:lpstr>POMLKA</vt:lpstr>
      <vt:lpstr>vytleskej</vt:lpstr>
      <vt:lpstr>PÍSNIČKY V TŘÍDOBÉM TAKTU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31</cp:revision>
  <cp:lastPrinted>2013-01-09T11:11:53Z</cp:lastPrinted>
  <dcterms:created xsi:type="dcterms:W3CDTF">2011-07-10T07:31:24Z</dcterms:created>
  <dcterms:modified xsi:type="dcterms:W3CDTF">2013-02-04T12:28:29Z</dcterms:modified>
</cp:coreProperties>
</file>