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4"/>
  </p:notesMasterIdLst>
  <p:sldIdLst>
    <p:sldId id="263" r:id="rId2"/>
    <p:sldId id="262" r:id="rId3"/>
    <p:sldId id="257" r:id="rId4"/>
    <p:sldId id="258" r:id="rId5"/>
    <p:sldId id="261" r:id="rId6"/>
    <p:sldId id="259" r:id="rId7"/>
    <p:sldId id="260" r:id="rId8"/>
    <p:sldId id="268" r:id="rId9"/>
    <p:sldId id="265" r:id="rId10"/>
    <p:sldId id="266" r:id="rId11"/>
    <p:sldId id="267" r:id="rId12"/>
    <p:sldId id="264" r:id="rId13"/>
  </p:sldIdLst>
  <p:sldSz cx="9144000" cy="6858000" type="screen4x3"/>
  <p:notesSz cx="6754813" cy="9845675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napVertSplitter="1" vertBarState="minimized" horzBarState="maximized">
    <p:restoredLeft sz="15620"/>
    <p:restoredTop sz="94660"/>
  </p:normalViewPr>
  <p:slideViewPr>
    <p:cSldViewPr>
      <p:cViewPr varScale="1">
        <p:scale>
          <a:sx n="117" d="100"/>
          <a:sy n="117" d="100"/>
        </p:scale>
        <p:origin x="-219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27086" cy="4922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26164" y="0"/>
            <a:ext cx="2927086" cy="4922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5FEB038-0D12-4552-8E12-FD5FC5B7DF84}" type="datetimeFigureOut">
              <a:rPr lang="cs-CZ" smtClean="0"/>
              <a:pPr/>
              <a:t>12.2.2013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15988" y="738188"/>
            <a:ext cx="4922837" cy="36925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5482" y="4676696"/>
            <a:ext cx="5403850" cy="443055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351682"/>
            <a:ext cx="2927086" cy="4922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26164" y="9351682"/>
            <a:ext cx="2927086" cy="4922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476A14-964B-4F6E-A3CA-5E77DBF2B0B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1317643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dirty="0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1932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8CC764-CF4A-44D7-9DC8-76ABAD7288F0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750414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476A14-964B-4F6E-A3CA-5E77DBF2B0BF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476A14-964B-4F6E-A3CA-5E77DBF2B0BF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476A14-964B-4F6E-A3CA-5E77DBF2B0BF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476A14-964B-4F6E-A3CA-5E77DBF2B0BF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476A14-964B-4F6E-A3CA-5E77DBF2B0BF}" type="slidenum">
              <a:rPr lang="cs-CZ" smtClean="0"/>
              <a:pPr/>
              <a:t>7</a:t>
            </a:fld>
            <a:endParaRPr lang="cs-CZ" dirty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dirty="0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336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12.2.2013</a:t>
            </a:fld>
            <a:endParaRPr lang="cs-CZ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12.2.2013</a:t>
            </a:fld>
            <a:endParaRPr lang="cs-CZ" dirty="0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12.2.2013</a:t>
            </a:fld>
            <a:endParaRPr lang="cs-CZ" dirty="0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12.2.2013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12.2.2013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12.2.2013</a:t>
            </a:fld>
            <a:endParaRPr lang="cs-CZ" dirty="0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12.2.2013</a:t>
            </a:fld>
            <a:endParaRPr lang="cs-CZ" dirty="0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12.2.2013</a:t>
            </a:fld>
            <a:endParaRPr lang="cs-CZ" dirty="0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dirty="0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12.2.2013</a:t>
            </a:fld>
            <a:endParaRPr lang="cs-CZ" dirty="0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o84XC0zylio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hyperlink" Target="http://www.youtube.com/watch?v=tzgBRtOMOsE" TargetMode="External"/><Relationship Id="rId7" Type="http://schemas.openxmlformats.org/officeDocument/2006/relationships/hyperlink" Target="http://www.youtube.com/watch?v=VH4LAm0kf8Y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youtube.com/watch?v=ugxly3OMgIc" TargetMode="External"/><Relationship Id="rId5" Type="http://schemas.openxmlformats.org/officeDocument/2006/relationships/hyperlink" Target="http://www.youtube.com/watch?v=fzLBzIpiNYE" TargetMode="External"/><Relationship Id="rId4" Type="http://schemas.openxmlformats.org/officeDocument/2006/relationships/hyperlink" Target="http://www.youtube.com/watch?v=ZsncI-EMNC8" TargetMode="External"/><Relationship Id="rId9" Type="http://schemas.openxmlformats.org/officeDocument/2006/relationships/image" Target="../media/image9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qGyPuey-1Jw" TargetMode="External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_r4dZJ_q_V0" TargetMode="External"/><Relationship Id="rId7" Type="http://schemas.openxmlformats.org/officeDocument/2006/relationships/image" Target="../media/image13.jpeg"/><Relationship Id="rId2" Type="http://schemas.openxmlformats.org/officeDocument/2006/relationships/hyperlink" Target="http://www.youtube.com/watch?v=sAeEqj01bfY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jpeg"/><Relationship Id="rId5" Type="http://schemas.openxmlformats.org/officeDocument/2006/relationships/image" Target="../media/image11.jpeg"/><Relationship Id="rId4" Type="http://schemas.openxmlformats.org/officeDocument/2006/relationships/hyperlink" Target="http://www.youtube.com/watch?v=9FaIsRxP2IQ" TargetMode="Externa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slovacky.denik.cz/kultura_region/folklorni-legenda-jozka-cerny-rika-dnes-uz-si-vybiram-kde-mne-bude-dobre-2012031.html" TargetMode="External"/><Relationship Id="rId13" Type="http://schemas.openxmlformats.org/officeDocument/2006/relationships/hyperlink" Target="http://www.bonipueri.cz/web/cz/press-room/fotografie-pro-tisk" TargetMode="External"/><Relationship Id="rId3" Type="http://schemas.openxmlformats.org/officeDocument/2006/relationships/hyperlink" Target="http://www.patro.cz/objects/1075196485.htm" TargetMode="External"/><Relationship Id="rId7" Type="http://schemas.openxmlformats.org/officeDocument/2006/relationships/hyperlink" Target="http://www.nakoncert.cz/kapely/vlasta-redl" TargetMode="External"/><Relationship Id="rId12" Type="http://schemas.openxmlformats.org/officeDocument/2006/relationships/hyperlink" Target="http://www.musicrecords.cz/catalogue/hudba/dracula+2009+2010/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www.eventim.cz/cechomor-obrazky.html?affiliate=ECZ&amp;doc=artistPages/pictures&amp;fun=artist&amp;action=images&amp;kuid=355735" TargetMode="External"/><Relationship Id="rId11" Type="http://schemas.openxmlformats.org/officeDocument/2006/relationships/hyperlink" Target="http://www.dvdklub.cz/DVD/FILM/5139--Starci-na-chmelu.html" TargetMode="External"/><Relationship Id="rId5" Type="http://schemas.openxmlformats.org/officeDocument/2006/relationships/hyperlink" Target="http://rejstrik.cz/encyklopedie/objekty1.phtml?id=18819" TargetMode="External"/><Relationship Id="rId10" Type="http://schemas.openxmlformats.org/officeDocument/2006/relationships/hyperlink" Target="http://article.wn.com/view/2012/06/27/Music_Review_The_Irish_Rovers_Drunken_Sailor/" TargetMode="External"/><Relationship Id="rId4" Type="http://schemas.openxmlformats.org/officeDocument/2006/relationships/hyperlink" Target="http://www.youtube.com/watch?v=o84XC0zylio" TargetMode="External"/><Relationship Id="rId9" Type="http://schemas.openxmlformats.org/officeDocument/2006/relationships/hyperlink" Target="http://office.microsoft.com/" TargetMode="External"/><Relationship Id="rId14" Type="http://schemas.openxmlformats.org/officeDocument/2006/relationships/image" Target="../media/image3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384884"/>
            <a:ext cx="7772400" cy="2088232"/>
          </a:xfrm>
        </p:spPr>
        <p:txBody>
          <a:bodyPr>
            <a:normAutofit/>
          </a:bodyPr>
          <a:lstStyle/>
          <a:p>
            <a:pPr marL="182880" indent="0" algn="ctr">
              <a:buNone/>
            </a:pPr>
            <a:r>
              <a:rPr lang="cs-CZ" sz="3100" b="1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HUDEBNÍ VÝCHOVA</a:t>
            </a:r>
            <a:r>
              <a:rPr lang="cs-CZ" sz="3100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3100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</a:br>
            <a:r>
              <a:rPr lang="cs-CZ" dirty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dirty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</a:br>
            <a:r>
              <a:rPr lang="cs-CZ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PÍSEŇ LIDOVÁ A UMĚLÁ</a:t>
            </a:r>
            <a:r>
              <a:rPr lang="cs-CZ" sz="3100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3100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</a:br>
            <a:endParaRPr lang="cs-CZ" sz="2000" dirty="0">
              <a:solidFill>
                <a:schemeClr val="accent4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653136"/>
            <a:ext cx="6400800" cy="409600"/>
          </a:xfrm>
        </p:spPr>
        <p:txBody>
          <a:bodyPr>
            <a:normAutofit/>
          </a:bodyPr>
          <a:lstStyle/>
          <a:p>
            <a:pPr algn="ctr"/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Zpracovala: Mgr. Iva Novotná</a:t>
            </a:r>
            <a:endParaRPr lang="cs-CZ" sz="2000" dirty="0">
              <a:solidFill>
                <a:schemeClr val="accent4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609882" y="6309320"/>
            <a:ext cx="7924236" cy="365125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9692" y="359621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40025777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85293676"/>
              </p:ext>
            </p:extLst>
          </p:nvPr>
        </p:nvGraphicFramePr>
        <p:xfrm>
          <a:off x="479617" y="1772816"/>
          <a:ext cx="8229600" cy="4521861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386608"/>
                <a:gridCol w="5842992"/>
              </a:tblGrid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Název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Moderní škola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Registrační číslo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Arial"/>
                          <a:ea typeface="Times New Roman"/>
                        </a:rPr>
                        <a:t>CZ.1.07/1.4.00/21.3202</a:t>
                      </a:r>
                      <a:endParaRPr lang="cs-CZ" sz="11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39016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Označení klíčové aktivity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VY_32_INOVACE_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12_HV_12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HUDEBNÍ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VÝCHOVA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Píseň lidová a umělá</a:t>
                      </a: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Mgr. Iva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Novotná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Charakteristické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znaky písní lidových a umělých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Očekávané výstupy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Rozpoznat lidové a umělé písně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čeština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POWER POINT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Cílová skupina/ročník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smtClean="0">
                          <a:latin typeface="Arial" pitchFamily="34" charset="0"/>
                          <a:cs typeface="Arial" pitchFamily="34" charset="0"/>
                        </a:rPr>
                        <a:t>žák Speciální 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ZŠ/6. - 9. 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 prezentace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Získání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nových informací a p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rohloubení znalostí žáků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Časová dotace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40 minut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38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Vytvořeno (škola, dne)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Speciální základní škola,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Česká Kamenice, Jakubské nám. 113, p. o.,  02. 01. 2013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75656" y="6381328"/>
            <a:ext cx="6192688" cy="365125"/>
          </a:xfrm>
        </p:spPr>
        <p:txBody>
          <a:bodyPr/>
          <a:lstStyle/>
          <a:p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22109" y="301289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4448866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Lidová píseň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dirty="0" smtClean="0"/>
              <a:t>autor neznámý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šířily se ústním podáním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dědí se z generace na generaci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společný zpěv venkovských lidí při práci nebo za dlouhých zimních večerů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byly ovlivněny prostředím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zpívaly se jednohlasně i dvojhlasně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Ilustrativní obrázek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635896" y="2780928"/>
            <a:ext cx="4320000" cy="432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softEdge rad="317500"/>
          </a:effec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LIDOVÁ HUDBA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dirty="0"/>
              <a:t>H</a:t>
            </a:r>
            <a:r>
              <a:rPr lang="cs-CZ" dirty="0" smtClean="0"/>
              <a:t>udební folklór (písně, tance, obyčeje, zvyky).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Rozvíjí se a uchovává ústní tradicí.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Nejčastěji se zpívá o lásce, přírodě a práci.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539552" y="1305342"/>
            <a:ext cx="4968552" cy="42473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Andulko </a:t>
            </a:r>
            <a:r>
              <a:rPr lang="cs-CZ" b="1" dirty="0" err="1" smtClean="0"/>
              <a:t>šafářova</a:t>
            </a:r>
            <a:endParaRPr lang="cs-CZ" b="1" dirty="0" smtClean="0"/>
          </a:p>
          <a:p>
            <a:r>
              <a:rPr lang="cs-CZ" dirty="0" smtClean="0"/>
              <a:t>( z Libice ) 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Andulko </a:t>
            </a:r>
            <a:r>
              <a:rPr lang="cs-CZ" dirty="0" err="1" smtClean="0"/>
              <a:t>šafářova</a:t>
            </a:r>
            <a:r>
              <a:rPr lang="cs-CZ" dirty="0" smtClean="0"/>
              <a:t>, husičky nemáš doma ! </a:t>
            </a:r>
            <a:br>
              <a:rPr lang="cs-CZ" dirty="0" smtClean="0"/>
            </a:br>
            <a:r>
              <a:rPr lang="cs-CZ" dirty="0" smtClean="0"/>
              <a:t>Husy jsou v </a:t>
            </a:r>
            <a:r>
              <a:rPr lang="cs-CZ" dirty="0" err="1" smtClean="0"/>
              <a:t>ječmeně</a:t>
            </a:r>
            <a:r>
              <a:rPr lang="cs-CZ" dirty="0" smtClean="0"/>
              <a:t>, Andulko, vyžeň je !</a:t>
            </a:r>
            <a:br>
              <a:rPr lang="cs-CZ" dirty="0" smtClean="0"/>
            </a:br>
            <a:r>
              <a:rPr lang="cs-CZ" dirty="0" smtClean="0"/>
              <a:t>Vyžeň je z ječmene ven dřív, než bude </a:t>
            </a:r>
            <a:r>
              <a:rPr lang="cs-CZ" dirty="0" err="1" smtClean="0"/>
              <a:t>bílej</a:t>
            </a:r>
            <a:r>
              <a:rPr lang="cs-CZ" dirty="0" smtClean="0"/>
              <a:t> den.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Já bych je ven vyhnala, jen </a:t>
            </a:r>
            <a:r>
              <a:rPr lang="cs-CZ" dirty="0" err="1" smtClean="0"/>
              <a:t>dybych</a:t>
            </a:r>
            <a:r>
              <a:rPr lang="cs-CZ" dirty="0" smtClean="0"/>
              <a:t> se nebála </a:t>
            </a:r>
            <a:br>
              <a:rPr lang="cs-CZ" dirty="0" smtClean="0"/>
            </a:br>
            <a:r>
              <a:rPr lang="cs-CZ" dirty="0" smtClean="0"/>
              <a:t>Paňmáma lehce spí, jak se hnu, všecko ví !</a:t>
            </a:r>
            <a:br>
              <a:rPr lang="cs-CZ" dirty="0" smtClean="0"/>
            </a:br>
            <a:r>
              <a:rPr lang="cs-CZ" dirty="0" smtClean="0"/>
              <a:t>Já nesmím z komůrky ven dřív, než bude </a:t>
            </a:r>
            <a:r>
              <a:rPr lang="cs-CZ" dirty="0" err="1" smtClean="0"/>
              <a:t>bílej</a:t>
            </a:r>
            <a:r>
              <a:rPr lang="cs-CZ" dirty="0" smtClean="0"/>
              <a:t> den. </a:t>
            </a:r>
          </a:p>
          <a:p>
            <a:endParaRPr lang="cs-CZ" dirty="0"/>
          </a:p>
          <a:p>
            <a:r>
              <a:rPr lang="cs-CZ" dirty="0" smtClean="0">
                <a:hlinkClick r:id="rId3"/>
              </a:rPr>
              <a:t>Andulko </a:t>
            </a:r>
            <a:r>
              <a:rPr lang="cs-CZ" dirty="0" err="1" smtClean="0">
                <a:hlinkClick r:id="rId3"/>
              </a:rPr>
              <a:t>šafářova</a:t>
            </a:r>
            <a:r>
              <a:rPr lang="cs-CZ" dirty="0" smtClean="0">
                <a:hlinkClick r:id="rId3"/>
              </a:rPr>
              <a:t> 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 lidové písně</a:t>
            </a:r>
            <a:endParaRPr lang="cs-CZ" dirty="0"/>
          </a:p>
        </p:txBody>
      </p:sp>
      <p:pic>
        <p:nvPicPr>
          <p:cNvPr id="1026" name="Picture 2" descr="Miniatura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1412776"/>
            <a:ext cx="3201920" cy="1800000"/>
          </a:xfrm>
          <a:prstGeom prst="rect">
            <a:avLst/>
          </a:prstGeom>
          <a:noFill/>
          <a:ln>
            <a:solidFill>
              <a:schemeClr val="accent1">
                <a:alpha val="85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HUDEBNÍ SOUBORY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>
              <a:buFont typeface="Wingdings" pitchFamily="2" charset="2"/>
              <a:buChar char="q"/>
            </a:pPr>
            <a:r>
              <a:rPr lang="cs-CZ" dirty="0" smtClean="0"/>
              <a:t>Dolina - folklorní soubor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Javory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Kantoři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Karmína</a:t>
            </a:r>
          </a:p>
          <a:p>
            <a:pPr marL="342900" lvl="8" indent="-342900">
              <a:buSzPct val="70000"/>
              <a:buFont typeface="Wingdings" pitchFamily="2" charset="2"/>
              <a:buChar char="q"/>
            </a:pPr>
            <a:r>
              <a:rPr lang="cs-CZ" sz="3200" dirty="0"/>
              <a:t>Gajdušek - cimbálová muzika z </a:t>
            </a:r>
            <a:r>
              <a:rPr lang="cs-CZ" sz="3200" dirty="0" smtClean="0"/>
              <a:t>Hukvald</a:t>
            </a:r>
            <a:endParaRPr lang="cs-CZ" dirty="0" smtClean="0"/>
          </a:p>
          <a:p>
            <a:pPr>
              <a:buFont typeface="Wingdings" pitchFamily="2" charset="2"/>
              <a:buChar char="q"/>
            </a:pPr>
            <a:r>
              <a:rPr lang="cs-CZ" dirty="0" err="1" smtClean="0"/>
              <a:t>Minnesengři</a:t>
            </a:r>
            <a:r>
              <a:rPr lang="cs-CZ" dirty="0" smtClean="0"/>
              <a:t> 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Spirituál kvintet </a:t>
            </a:r>
          </a:p>
          <a:p>
            <a:pPr>
              <a:buFont typeface="Wingdings" pitchFamily="2" charset="2"/>
              <a:buChar char="q"/>
            </a:pPr>
            <a:r>
              <a:rPr lang="cs-CZ" dirty="0" err="1" smtClean="0"/>
              <a:t>Šlapeto</a:t>
            </a:r>
            <a:endParaRPr lang="cs-CZ" dirty="0" smtClean="0"/>
          </a:p>
          <a:p>
            <a:pPr>
              <a:buFont typeface="Wingdings" pitchFamily="2" charset="2"/>
              <a:buChar char="q"/>
            </a:pPr>
            <a:r>
              <a:rPr lang="cs-CZ" dirty="0"/>
              <a:t>Hradišťan               </a:t>
            </a:r>
            <a:endParaRPr lang="cs-CZ" dirty="0" smtClean="0"/>
          </a:p>
          <a:p>
            <a:pPr>
              <a:buFont typeface="Wingdings" pitchFamily="2" charset="2"/>
              <a:buChar char="q"/>
            </a:pPr>
            <a:r>
              <a:rPr lang="cs-CZ" dirty="0" err="1" smtClean="0"/>
              <a:t>Čechomor</a:t>
            </a:r>
            <a:endParaRPr lang="cs-CZ" dirty="0" smtClean="0"/>
          </a:p>
          <a:p>
            <a:pPr>
              <a:buFont typeface="Wingdings" pitchFamily="2" charset="2"/>
              <a:buChar char="q"/>
            </a:pPr>
            <a:endParaRPr lang="cs-CZ" dirty="0"/>
          </a:p>
          <a:p>
            <a:pPr>
              <a:buFont typeface="Wingdings" pitchFamily="2" charset="2"/>
              <a:buChar char="q"/>
            </a:pPr>
            <a:endParaRPr lang="cs-CZ" dirty="0" smtClean="0"/>
          </a:p>
          <a:p>
            <a:endParaRPr lang="cs-CZ" dirty="0"/>
          </a:p>
        </p:txBody>
      </p:sp>
      <p:pic>
        <p:nvPicPr>
          <p:cNvPr id="4" name="obrázek 4" descr="Cimbálová muzika Gajdušek - Hukvaldy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508104" y="796418"/>
            <a:ext cx="2880508" cy="2160000"/>
          </a:xfrm>
          <a:prstGeom prst="rect">
            <a:avLst/>
          </a:prstGeom>
          <a:noFill/>
          <a:ln w="9525">
            <a:solidFill>
              <a:schemeClr val="accent1">
                <a:alpha val="85000"/>
              </a:schemeClr>
            </a:solidFill>
            <a:miter lim="800000"/>
            <a:headEnd/>
            <a:tailEnd/>
          </a:ln>
        </p:spPr>
      </p:pic>
      <p:pic>
        <p:nvPicPr>
          <p:cNvPr id="6" name="obrázek 7" descr="Čechomor - Čechomor - kapela" title="Čechomor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763251" y="4365104"/>
            <a:ext cx="3367723" cy="2160000"/>
          </a:xfrm>
          <a:prstGeom prst="rect">
            <a:avLst/>
          </a:prstGeom>
          <a:noFill/>
          <a:ln w="9525">
            <a:solidFill>
              <a:schemeClr val="accent1">
                <a:alpha val="85000"/>
              </a:schemeClr>
            </a:solidFill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4763251" y="3933056"/>
            <a:ext cx="276107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err="1" smtClean="0">
                <a:solidFill>
                  <a:schemeClr val="tx2"/>
                </a:solidFill>
              </a:rPr>
              <a:t>Čechomor</a:t>
            </a:r>
            <a:endParaRPr lang="cs-CZ" b="1" dirty="0">
              <a:solidFill>
                <a:schemeClr val="tx2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508104" y="404664"/>
            <a:ext cx="26228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tx2"/>
                </a:solidFill>
              </a:rPr>
              <a:t>Gajdušek</a:t>
            </a:r>
            <a:endParaRPr lang="cs-CZ" b="1" dirty="0">
              <a:solidFill>
                <a:schemeClr val="tx2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INTERPRETI LIDOVÉ HUDBY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>
              <a:buFont typeface="Wingdings" pitchFamily="2" charset="2"/>
              <a:buChar char="q"/>
            </a:pPr>
            <a:endParaRPr lang="cs-CZ" dirty="0" smtClean="0">
              <a:hlinkClick r:id="rId3"/>
            </a:endParaRPr>
          </a:p>
          <a:p>
            <a:pPr marL="0" indent="0">
              <a:buNone/>
            </a:pPr>
            <a:endParaRPr lang="cs-CZ" dirty="0">
              <a:hlinkClick r:id="rId3"/>
            </a:endParaRPr>
          </a:p>
          <a:p>
            <a:pPr>
              <a:buFont typeface="Wingdings" pitchFamily="2" charset="2"/>
              <a:buChar char="q"/>
            </a:pPr>
            <a:endParaRPr lang="cs-CZ" dirty="0" smtClean="0">
              <a:hlinkClick r:id="rId3"/>
            </a:endParaRPr>
          </a:p>
          <a:p>
            <a:pPr marL="0" indent="0">
              <a:buNone/>
            </a:pPr>
            <a:endParaRPr lang="cs-CZ" dirty="0" smtClean="0">
              <a:hlinkClick r:id="rId3"/>
            </a:endParaRPr>
          </a:p>
          <a:p>
            <a:pPr marL="0" indent="0">
              <a:buNone/>
            </a:pPr>
            <a:endParaRPr lang="cs-CZ" dirty="0">
              <a:hlinkClick r:id="rId3"/>
            </a:endParaRPr>
          </a:p>
          <a:p>
            <a:pPr marL="0" indent="0">
              <a:buNone/>
            </a:pPr>
            <a:endParaRPr lang="cs-CZ" dirty="0">
              <a:hlinkClick r:id="rId3"/>
            </a:endParaRPr>
          </a:p>
          <a:p>
            <a:pPr>
              <a:buFont typeface="Wingdings" pitchFamily="2" charset="2"/>
              <a:buChar char="q"/>
            </a:pPr>
            <a:r>
              <a:rPr lang="cs-CZ" sz="2800" dirty="0" err="1" smtClean="0">
                <a:hlinkClick r:id="rId3"/>
              </a:rPr>
              <a:t>P.Žalman</a:t>
            </a:r>
            <a:r>
              <a:rPr lang="cs-CZ" sz="2800" dirty="0" smtClean="0">
                <a:hlinkClick r:id="rId3"/>
              </a:rPr>
              <a:t> &amp; </a:t>
            </a:r>
            <a:r>
              <a:rPr lang="cs-CZ" sz="2800" dirty="0" err="1" smtClean="0">
                <a:hlinkClick r:id="rId3"/>
              </a:rPr>
              <a:t>V.Stráníková</a:t>
            </a:r>
            <a:r>
              <a:rPr lang="cs-CZ" sz="2800" dirty="0" smtClean="0">
                <a:hlinkClick r:id="rId3"/>
              </a:rPr>
              <a:t> "Kdyby tady byla" </a:t>
            </a:r>
            <a:endParaRPr lang="cs-CZ" sz="2800" dirty="0" smtClean="0"/>
          </a:p>
          <a:p>
            <a:pPr>
              <a:buFont typeface="Wingdings" pitchFamily="2" charset="2"/>
              <a:buChar char="q"/>
            </a:pPr>
            <a:r>
              <a:rPr lang="pl-PL" sz="2800" dirty="0" smtClean="0">
                <a:hlinkClick r:id="rId4"/>
              </a:rPr>
              <a:t>Wabi Daněk - Rosa na kolejích </a:t>
            </a:r>
            <a:endParaRPr lang="cs-CZ" sz="2800" dirty="0" smtClean="0"/>
          </a:p>
          <a:p>
            <a:pPr>
              <a:buFont typeface="Wingdings" pitchFamily="2" charset="2"/>
              <a:buChar char="q"/>
            </a:pPr>
            <a:r>
              <a:rPr lang="cs-CZ" sz="2800" dirty="0" smtClean="0">
                <a:hlinkClick r:id="rId5"/>
              </a:rPr>
              <a:t>Jožka Černý - Když sem šel z </a:t>
            </a:r>
            <a:r>
              <a:rPr lang="cs-CZ" sz="2800" dirty="0" err="1" smtClean="0">
                <a:hlinkClick r:id="rId5"/>
              </a:rPr>
              <a:t>Hradišťa</a:t>
            </a:r>
            <a:r>
              <a:rPr lang="cs-CZ" sz="2800" dirty="0" smtClean="0">
                <a:hlinkClick r:id="rId5"/>
              </a:rPr>
              <a:t> </a:t>
            </a:r>
            <a:endParaRPr lang="cs-CZ" sz="2800" dirty="0" smtClean="0"/>
          </a:p>
          <a:p>
            <a:pPr>
              <a:buFont typeface="Wingdings" pitchFamily="2" charset="2"/>
              <a:buChar char="q"/>
            </a:pPr>
            <a:r>
              <a:rPr lang="cs-CZ" sz="2800" dirty="0" smtClean="0">
                <a:hlinkClick r:id="rId6"/>
              </a:rPr>
              <a:t>Jiří Pavlica - Smrti (symfonický orchestr)</a:t>
            </a:r>
            <a:endParaRPr lang="cs-CZ" sz="2800" dirty="0" smtClean="0"/>
          </a:p>
          <a:p>
            <a:pPr>
              <a:buFont typeface="Wingdings" pitchFamily="2" charset="2"/>
              <a:buChar char="q"/>
            </a:pPr>
            <a:r>
              <a:rPr lang="pl-PL" sz="2800" dirty="0" smtClean="0">
                <a:hlinkClick r:id="rId7"/>
              </a:rPr>
              <a:t>Vlasta Redl - Smutno je mi </a:t>
            </a:r>
            <a:r>
              <a:rPr lang="cs-CZ" sz="2800" dirty="0" smtClean="0"/>
              <a:t> </a:t>
            </a:r>
          </a:p>
          <a:p>
            <a:pPr marL="0" indent="0">
              <a:buNone/>
            </a:pPr>
            <a:r>
              <a:rPr lang="cs-CZ" sz="2800" dirty="0" smtClean="0">
                <a:hlinkClick r:id="rId7"/>
              </a:rPr>
              <a:t> </a:t>
            </a:r>
            <a:endParaRPr lang="cs-CZ" sz="2800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5" name="Obrázek 4" descr="Vlasta Redl"/>
          <p:cNvPicPr/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7" y="1700808"/>
            <a:ext cx="3599815" cy="1799590"/>
          </a:xfrm>
          <a:prstGeom prst="rect">
            <a:avLst/>
          </a:prstGeom>
          <a:noFill/>
          <a:ln>
            <a:solidFill>
              <a:schemeClr val="accent1">
                <a:alpha val="85000"/>
              </a:schemeClr>
            </a:solidFill>
          </a:ln>
        </p:spPr>
      </p:pic>
      <p:pic>
        <p:nvPicPr>
          <p:cNvPr id="6" name="Obrázek 5" descr="Jo&amp;zcaron;ka &amp;Ccaron;erný je ikonou moravského folklorního &amp;zcaron;ivota. Tento týden oslavil 70. narozeniny."/>
          <p:cNvPicPr/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2827784"/>
            <a:ext cx="2400935" cy="1799590"/>
          </a:xfrm>
          <a:prstGeom prst="rect">
            <a:avLst/>
          </a:prstGeom>
          <a:noFill/>
          <a:ln>
            <a:solidFill>
              <a:schemeClr val="accent1">
                <a:alpha val="85000"/>
              </a:schemeClr>
            </a:solidFill>
          </a:ln>
        </p:spPr>
      </p:pic>
      <p:sp>
        <p:nvSpPr>
          <p:cNvPr id="7" name="TextovéPole 6"/>
          <p:cNvSpPr txBox="1"/>
          <p:nvPr/>
        </p:nvSpPr>
        <p:spPr>
          <a:xfrm>
            <a:off x="6084168" y="2348880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tx2"/>
                </a:solidFill>
              </a:rPr>
              <a:t>Jožka Černý</a:t>
            </a:r>
            <a:endParaRPr lang="cs-CZ" b="1" dirty="0">
              <a:solidFill>
                <a:schemeClr val="tx2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83567" y="1268760"/>
            <a:ext cx="280831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tx2"/>
                </a:solidFill>
              </a:rPr>
              <a:t>Vlasta </a:t>
            </a:r>
            <a:r>
              <a:rPr lang="cs-CZ" b="1" dirty="0" err="1" smtClean="0">
                <a:solidFill>
                  <a:schemeClr val="tx2"/>
                </a:solidFill>
              </a:rPr>
              <a:t>Redl</a:t>
            </a:r>
            <a:endParaRPr lang="cs-CZ" b="1" dirty="0">
              <a:solidFill>
                <a:schemeClr val="tx2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Zlidovělá píseň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dirty="0" smtClean="0"/>
              <a:t>Zlidovělá píseň je umělá píseň, která získala </a:t>
            </a:r>
            <a:r>
              <a:rPr lang="cs-CZ" dirty="0"/>
              <a:t>takovou </a:t>
            </a:r>
            <a:r>
              <a:rPr lang="cs-CZ" dirty="0" smtClean="0"/>
              <a:t>oblibu mezi lidmi, </a:t>
            </a:r>
            <a:r>
              <a:rPr lang="cs-CZ" dirty="0"/>
              <a:t>že </a:t>
            </a:r>
            <a:r>
              <a:rPr lang="cs-CZ" dirty="0" smtClean="0"/>
              <a:t>ji dnes </a:t>
            </a:r>
            <a:r>
              <a:rPr lang="cs-CZ" dirty="0"/>
              <a:t>vnímáme jako </a:t>
            </a:r>
            <a:r>
              <a:rPr lang="cs-CZ" dirty="0" smtClean="0"/>
              <a:t>píseň lidovou.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Nejznámější zlidovělou písní je píseň „Kde domov můj“.</a:t>
            </a:r>
          </a:p>
          <a:p>
            <a:pPr marL="540000">
              <a:buFont typeface="Wingdings" pitchFamily="2" charset="2"/>
              <a:buChar char="Ø"/>
            </a:pPr>
            <a:r>
              <a:rPr lang="cs-CZ" dirty="0"/>
              <a:t>h</a:t>
            </a:r>
            <a:r>
              <a:rPr lang="cs-CZ" dirty="0" smtClean="0"/>
              <a:t>udbu </a:t>
            </a:r>
            <a:r>
              <a:rPr lang="cs-CZ" dirty="0"/>
              <a:t>složil  František </a:t>
            </a:r>
            <a:r>
              <a:rPr lang="cs-CZ" dirty="0" smtClean="0"/>
              <a:t>Škroup </a:t>
            </a:r>
          </a:p>
          <a:p>
            <a:pPr marL="540000">
              <a:buFont typeface="Wingdings" pitchFamily="2" charset="2"/>
              <a:buChar char="Ø"/>
            </a:pPr>
            <a:r>
              <a:rPr lang="cs-CZ" dirty="0" smtClean="0"/>
              <a:t>text </a:t>
            </a:r>
            <a:r>
              <a:rPr lang="cs-CZ" dirty="0"/>
              <a:t>napsal Josef Kajetán </a:t>
            </a:r>
            <a:r>
              <a:rPr lang="cs-CZ" dirty="0" smtClean="0"/>
              <a:t>Tyl</a:t>
            </a:r>
          </a:p>
        </p:txBody>
      </p:sp>
    </p:spTree>
    <p:extLst>
      <p:ext uri="{BB962C8B-B14F-4D97-AF65-F5344CB8AC3E}">
        <p14:creationId xmlns:p14="http://schemas.microsoft.com/office/powerpoint/2010/main" val="9321093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Umělá píseň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>
              <a:spcBef>
                <a:spcPts val="0"/>
              </a:spcBef>
              <a:buFont typeface="Wingdings" pitchFamily="2" charset="2"/>
              <a:buChar char="q"/>
            </a:pPr>
            <a:r>
              <a:rPr lang="cs-CZ" sz="2400" dirty="0"/>
              <a:t>V evropské hudbě se umělé písničky objevily </a:t>
            </a:r>
            <a:r>
              <a:rPr lang="cs-CZ" sz="2400" dirty="0" smtClean="0"/>
              <a:t>ve </a:t>
            </a:r>
            <a:r>
              <a:rPr lang="cs-CZ" sz="2400" dirty="0"/>
              <a:t>14. a 15. století v podobě projevů tzv. truvérů a minnesengrů. </a:t>
            </a:r>
            <a:endParaRPr lang="cs-CZ" sz="2400" dirty="0" smtClean="0"/>
          </a:p>
          <a:p>
            <a:pPr>
              <a:spcBef>
                <a:spcPts val="0"/>
              </a:spcBef>
              <a:buFont typeface="Wingdings" pitchFamily="2" charset="2"/>
              <a:buChar char="q"/>
            </a:pPr>
            <a:r>
              <a:rPr lang="cs-CZ" sz="2400" dirty="0" smtClean="0"/>
              <a:t>Byly </a:t>
            </a:r>
            <a:r>
              <a:rPr lang="cs-CZ" sz="2400" dirty="0"/>
              <a:t>to nejčastěji různé balady či </a:t>
            </a:r>
            <a:r>
              <a:rPr lang="cs-CZ" sz="2400" dirty="0" smtClean="0"/>
              <a:t>madrigaly.</a:t>
            </a:r>
          </a:p>
          <a:p>
            <a:pPr>
              <a:spcBef>
                <a:spcPts val="0"/>
              </a:spcBef>
              <a:buFont typeface="Wingdings" pitchFamily="2" charset="2"/>
              <a:buChar char="q"/>
            </a:pPr>
            <a:r>
              <a:rPr lang="cs-CZ" sz="2400" dirty="0" smtClean="0"/>
              <a:t>Velký </a:t>
            </a:r>
            <a:r>
              <a:rPr lang="cs-CZ" sz="2400" dirty="0"/>
              <a:t>rozmach tvorby umělých písní nastal v období hudebního romantismu v 19. století. </a:t>
            </a:r>
            <a:endParaRPr lang="cs-CZ" sz="2400" dirty="0" smtClean="0"/>
          </a:p>
          <a:p>
            <a:pPr>
              <a:spcBef>
                <a:spcPts val="0"/>
              </a:spcBef>
              <a:buFont typeface="Wingdings" pitchFamily="2" charset="2"/>
              <a:buChar char="q"/>
            </a:pPr>
            <a:r>
              <a:rPr lang="cs-CZ" sz="2400" dirty="0" smtClean="0"/>
              <a:t>V </a:t>
            </a:r>
            <a:r>
              <a:rPr lang="cs-CZ" sz="2400" dirty="0"/>
              <a:t>jednotlivých zemích pak vznikaly osobité hudební styly (např. francouzský šanson či americká country hudba apod</a:t>
            </a:r>
            <a:r>
              <a:rPr lang="cs-CZ" sz="2400" dirty="0" smtClean="0"/>
              <a:t>).</a:t>
            </a:r>
          </a:p>
          <a:p>
            <a:pPr>
              <a:spcBef>
                <a:spcPts val="0"/>
              </a:spcBef>
              <a:buFont typeface="Wingdings" pitchFamily="2" charset="2"/>
              <a:buChar char="q"/>
            </a:pPr>
            <a:r>
              <a:rPr lang="cs-CZ" sz="2400" dirty="0" smtClean="0"/>
              <a:t>Umělé </a:t>
            </a:r>
            <a:r>
              <a:rPr lang="cs-CZ" sz="2400" dirty="0"/>
              <a:t>písně mají vždy nějakého konkrétního </a:t>
            </a:r>
            <a:r>
              <a:rPr lang="cs-CZ" sz="2400" dirty="0" smtClean="0"/>
              <a:t>autora</a:t>
            </a:r>
            <a:r>
              <a:rPr lang="cs-CZ" sz="2400" dirty="0"/>
              <a:t>.</a:t>
            </a:r>
            <a:r>
              <a:rPr lang="cs-CZ" sz="2400" dirty="0" smtClean="0"/>
              <a:t> </a:t>
            </a:r>
            <a:endParaRPr lang="cs-CZ" sz="2400" dirty="0"/>
          </a:p>
          <a:p>
            <a:pPr>
              <a:spcBef>
                <a:spcPts val="0"/>
              </a:spcBef>
              <a:buFont typeface="Wingdings" pitchFamily="2" charset="2"/>
              <a:buChar char="q"/>
            </a:pPr>
            <a:r>
              <a:rPr lang="cs-CZ" sz="2400" dirty="0" smtClean="0"/>
              <a:t>Zvláštním </a:t>
            </a:r>
            <a:r>
              <a:rPr lang="cs-CZ" sz="2400" dirty="0"/>
              <a:t>útvarem je </a:t>
            </a:r>
            <a:r>
              <a:rPr lang="cs-CZ" sz="2400" dirty="0" smtClean="0"/>
              <a:t>píseň </a:t>
            </a:r>
            <a:r>
              <a:rPr lang="cs-CZ" sz="2400" dirty="0"/>
              <a:t>beze slov. Jedná se </a:t>
            </a:r>
            <a:r>
              <a:rPr lang="cs-CZ" sz="2400" dirty="0" smtClean="0"/>
              <a:t>o </a:t>
            </a:r>
            <a:r>
              <a:rPr lang="cs-CZ" sz="2400" dirty="0"/>
              <a:t>instrumentální interpretaci. </a:t>
            </a:r>
          </a:p>
        </p:txBody>
      </p:sp>
    </p:spTree>
    <p:extLst>
      <p:ext uri="{BB962C8B-B14F-4D97-AF65-F5344CB8AC3E}">
        <p14:creationId xmlns:p14="http://schemas.microsoft.com/office/powerpoint/2010/main" val="27648605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 descr="Irish Rovers - Drunken Sailor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43250" y="2354403"/>
            <a:ext cx="5760000" cy="4320000"/>
          </a:xfrm>
          <a:prstGeom prst="rect">
            <a:avLst/>
          </a:prstGeom>
          <a:noFill/>
          <a:ln>
            <a:noFill/>
          </a:ln>
          <a:effectLst>
            <a:softEdge rad="317500"/>
          </a:effec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Rozdělení umělých písní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>
              <a:buFont typeface="Wingdings" pitchFamily="2" charset="2"/>
              <a:buChar char="q"/>
            </a:pPr>
            <a:r>
              <a:rPr lang="cs-CZ" b="1" dirty="0"/>
              <a:t>budovatelské </a:t>
            </a:r>
            <a:r>
              <a:rPr lang="cs-CZ" b="1" dirty="0" smtClean="0"/>
              <a:t>písně </a:t>
            </a:r>
            <a:r>
              <a:rPr lang="cs-CZ" dirty="0" smtClean="0"/>
              <a:t>– ve své době podporovali politickou a pracovní morálku obyvatelstva</a:t>
            </a:r>
            <a:endParaRPr lang="cs-CZ" dirty="0"/>
          </a:p>
          <a:p>
            <a:pPr>
              <a:buFont typeface="Wingdings" pitchFamily="2" charset="2"/>
              <a:buChar char="q"/>
            </a:pPr>
            <a:r>
              <a:rPr lang="cs-CZ" sz="3100" b="1" dirty="0"/>
              <a:t>vojenské písně </a:t>
            </a:r>
            <a:r>
              <a:rPr lang="cs-CZ" dirty="0" smtClean="0"/>
              <a:t>– byli takovým zpívaným dopisem na rozloučenou vojáka s dívkou, rodiči nebo vlastí</a:t>
            </a:r>
            <a:endParaRPr lang="cs-CZ" dirty="0"/>
          </a:p>
          <a:p>
            <a:pPr>
              <a:buFont typeface="Wingdings" pitchFamily="2" charset="2"/>
              <a:buChar char="q"/>
            </a:pPr>
            <a:r>
              <a:rPr lang="cs-CZ" sz="3100" b="1" dirty="0"/>
              <a:t>filmové písně </a:t>
            </a:r>
            <a:r>
              <a:rPr lang="cs-CZ" dirty="0" smtClean="0"/>
              <a:t>- krátké televizní filmy (předchůdci videoklipů)</a:t>
            </a:r>
            <a:endParaRPr lang="cs-CZ" dirty="0"/>
          </a:p>
          <a:p>
            <a:pPr>
              <a:buFont typeface="Wingdings" pitchFamily="2" charset="2"/>
              <a:buChar char="q"/>
            </a:pPr>
            <a:r>
              <a:rPr lang="cs-CZ" sz="3100" b="1" dirty="0"/>
              <a:t>videoklipy</a:t>
            </a:r>
            <a:r>
              <a:rPr lang="cs-CZ" dirty="0" smtClean="0"/>
              <a:t> – krátkometrážní audiovizuální dílo</a:t>
            </a:r>
            <a:endParaRPr lang="cs-CZ" dirty="0"/>
          </a:p>
          <a:p>
            <a:pPr>
              <a:buFont typeface="Wingdings" pitchFamily="2" charset="2"/>
              <a:buChar char="q"/>
            </a:pPr>
            <a:r>
              <a:rPr lang="cs-CZ" sz="3100" b="1" dirty="0"/>
              <a:t>divadelní písně </a:t>
            </a:r>
            <a:r>
              <a:rPr lang="cs-CZ" dirty="0" smtClean="0"/>
              <a:t>– hudebně dramatické žánry (opera, opereta, muzikál, zpěvohra)</a:t>
            </a:r>
            <a:endParaRPr lang="cs-CZ" dirty="0"/>
          </a:p>
          <a:p>
            <a:pPr>
              <a:buFont typeface="Wingdings" pitchFamily="2" charset="2"/>
              <a:buChar char="q"/>
            </a:pPr>
            <a:r>
              <a:rPr lang="cs-CZ" sz="3100" b="1" dirty="0"/>
              <a:t>pochodové písně </a:t>
            </a:r>
            <a:r>
              <a:rPr lang="cs-CZ" dirty="0" smtClean="0"/>
              <a:t>– skladby, při nichž vojáci pochodovali za doprovodu vojenské hudby</a:t>
            </a:r>
            <a:endParaRPr lang="cs-CZ" dirty="0"/>
          </a:p>
          <a:p>
            <a:pPr>
              <a:buFont typeface="Wingdings" pitchFamily="2" charset="2"/>
              <a:buChar char="q"/>
            </a:pPr>
            <a:r>
              <a:rPr lang="cs-CZ" sz="3100" b="1" dirty="0"/>
              <a:t>skautské písně</a:t>
            </a:r>
          </a:p>
          <a:p>
            <a:pPr>
              <a:buFont typeface="Wingdings" pitchFamily="2" charset="2"/>
              <a:buChar char="q"/>
            </a:pPr>
            <a:r>
              <a:rPr lang="cs-CZ" sz="3100" b="1" dirty="0"/>
              <a:t>hymny</a:t>
            </a:r>
            <a:r>
              <a:rPr lang="cs-CZ" dirty="0" smtClean="0"/>
              <a:t> – slavnostní skladby nebo písně organizace, politického hnutí nebo národa</a:t>
            </a:r>
            <a:endParaRPr lang="cs-CZ" dirty="0"/>
          </a:p>
          <a:p>
            <a:pPr>
              <a:buFont typeface="Wingdings" pitchFamily="2" charset="2"/>
              <a:buChar char="q"/>
            </a:pPr>
            <a:r>
              <a:rPr lang="cs-CZ" sz="3100" b="1" dirty="0"/>
              <a:t>námořnické písně </a:t>
            </a:r>
            <a:r>
              <a:rPr lang="cs-CZ" dirty="0" smtClean="0">
                <a:hlinkClick r:id="rId3"/>
              </a:rPr>
              <a:t>Námořnická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628623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 umělé písně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dirty="0" smtClean="0">
                <a:hlinkClick r:id="rId2"/>
              </a:rPr>
              <a:t>Milenci v texaskách</a:t>
            </a:r>
            <a:endParaRPr lang="cs-CZ" dirty="0" smtClean="0"/>
          </a:p>
          <a:p>
            <a:pPr>
              <a:buFont typeface="Wingdings" pitchFamily="2" charset="2"/>
              <a:buChar char="q"/>
            </a:pPr>
            <a:endParaRPr lang="cs-CZ" dirty="0" smtClean="0"/>
          </a:p>
          <a:p>
            <a:pPr>
              <a:buFont typeface="Wingdings" pitchFamily="2" charset="2"/>
              <a:buChar char="q"/>
            </a:pPr>
            <a:endParaRPr lang="cs-CZ" dirty="0" smtClean="0"/>
          </a:p>
          <a:p>
            <a:pPr>
              <a:buFont typeface="Wingdings" pitchFamily="2" charset="2"/>
              <a:buChar char="q"/>
            </a:pPr>
            <a:r>
              <a:rPr lang="cs-CZ" dirty="0" err="1" smtClean="0">
                <a:hlinkClick r:id="rId3"/>
              </a:rPr>
              <a:t>Drakula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>
              <a:buFont typeface="Wingdings" pitchFamily="2" charset="2"/>
              <a:buChar char="q"/>
            </a:pPr>
            <a:r>
              <a:rPr lang="cs-CZ" dirty="0" smtClean="0">
                <a:hlinkClick r:id="rId4"/>
              </a:rPr>
              <a:t>Česká hymna</a:t>
            </a:r>
            <a:endParaRPr lang="cs-CZ" dirty="0"/>
          </a:p>
        </p:txBody>
      </p:sp>
      <p:pic>
        <p:nvPicPr>
          <p:cNvPr id="4" name="Obrázek 3" descr="Starci na chmelu"/>
          <p:cNvPicPr/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836712"/>
            <a:ext cx="1428750" cy="2000250"/>
          </a:xfrm>
          <a:prstGeom prst="rect">
            <a:avLst/>
          </a:prstGeom>
          <a:noFill/>
          <a:ln>
            <a:solidFill>
              <a:schemeClr val="accent1">
                <a:alpha val="85000"/>
              </a:schemeClr>
            </a:solidFill>
          </a:ln>
        </p:spPr>
      </p:pic>
      <p:pic>
        <p:nvPicPr>
          <p:cNvPr id="5" name="Obrázek 4" descr="CD / Muzikál / Dracula 2009-2010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58335" y="2564903"/>
            <a:ext cx="1440000" cy="1440000"/>
          </a:xfrm>
          <a:prstGeom prst="rect">
            <a:avLst/>
          </a:prstGeom>
          <a:noFill/>
          <a:ln>
            <a:solidFill>
              <a:schemeClr val="accent1">
                <a:alpha val="85000"/>
              </a:schemeClr>
            </a:solidFill>
          </a:ln>
        </p:spPr>
      </p:pic>
      <p:pic>
        <p:nvPicPr>
          <p:cNvPr id="6" name="Obrázek 5" descr="http://www.bonipueri.cz/web/fotografie-pro-tisk/_bonipueri04.jpg"/>
          <p:cNvPicPr/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92891" y="4797152"/>
            <a:ext cx="1915160" cy="1439545"/>
          </a:xfrm>
          <a:prstGeom prst="rect">
            <a:avLst/>
          </a:prstGeom>
          <a:noFill/>
          <a:ln>
            <a:solidFill>
              <a:schemeClr val="accent1">
                <a:alpha val="85000"/>
              </a:schemeClr>
            </a:solidFill>
          </a:ln>
        </p:spPr>
      </p:pic>
    </p:spTree>
    <p:extLst>
      <p:ext uri="{BB962C8B-B14F-4D97-AF65-F5344CB8AC3E}">
        <p14:creationId xmlns:p14="http://schemas.microsoft.com/office/powerpoint/2010/main" val="17963276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8091" y="1772816"/>
            <a:ext cx="7772400" cy="576063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556792"/>
            <a:ext cx="7704856" cy="4320480"/>
          </a:xfrm>
        </p:spPr>
        <p:txBody>
          <a:bodyPr>
            <a:normAutofit fontScale="25000" lnSpcReduction="20000"/>
          </a:bodyPr>
          <a:lstStyle/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>
              <a:lnSpc>
                <a:spcPct val="110000"/>
              </a:lnSpc>
              <a:spcBef>
                <a:spcPts val="0"/>
              </a:spcBef>
              <a:buFont typeface="Arial" pitchFamily="34" charset="0"/>
              <a:buChar char="•"/>
            </a:pPr>
            <a:endParaRPr lang="cs-CZ" sz="3400" u="sng" dirty="0" smtClean="0">
              <a:hlinkClick r:id="rId3"/>
            </a:endParaRPr>
          </a:p>
          <a:p>
            <a:pPr marL="285750" indent="-285750">
              <a:lnSpc>
                <a:spcPct val="110000"/>
              </a:lnSpc>
              <a:spcBef>
                <a:spcPts val="0"/>
              </a:spcBef>
              <a:buFont typeface="Arial" pitchFamily="34" charset="0"/>
              <a:buChar char="•"/>
            </a:pPr>
            <a:endParaRPr lang="cs-CZ" sz="3400" u="sng" dirty="0">
              <a:hlinkClick r:id="rId3"/>
            </a:endParaRPr>
          </a:p>
          <a:p>
            <a:pPr marL="285750" indent="-285750">
              <a:lnSpc>
                <a:spcPct val="110000"/>
              </a:lnSpc>
              <a:spcBef>
                <a:spcPts val="0"/>
              </a:spcBef>
              <a:buFont typeface="Arial" pitchFamily="34" charset="0"/>
              <a:buChar char="•"/>
            </a:pPr>
            <a:r>
              <a:rPr lang="cs-CZ" sz="5600" u="sng" dirty="0" smtClean="0">
                <a:hlinkClick r:id="rId3"/>
              </a:rPr>
              <a:t>http</a:t>
            </a:r>
            <a:r>
              <a:rPr lang="cs-CZ" sz="5600" u="sng" dirty="0">
                <a:hlinkClick r:id="rId3"/>
              </a:rPr>
              <a:t>://</a:t>
            </a:r>
            <a:r>
              <a:rPr lang="cs-CZ" sz="5600" u="sng" dirty="0" smtClean="0">
                <a:hlinkClick r:id="rId3"/>
              </a:rPr>
              <a:t>www.patro.cz/objects/1075196485.htm</a:t>
            </a:r>
            <a:endParaRPr lang="cs-CZ" sz="5600" u="sng" dirty="0" smtClean="0"/>
          </a:p>
          <a:p>
            <a:pPr marL="285750" indent="-285750">
              <a:lnSpc>
                <a:spcPct val="110000"/>
              </a:lnSpc>
              <a:spcBef>
                <a:spcPts val="0"/>
              </a:spcBef>
              <a:buFont typeface="Arial" pitchFamily="34" charset="0"/>
              <a:buChar char="•"/>
            </a:pPr>
            <a:r>
              <a:rPr lang="cs-CZ" sz="5600" dirty="0">
                <a:hlinkClick r:id="rId4"/>
              </a:rPr>
              <a:t>http://</a:t>
            </a:r>
            <a:r>
              <a:rPr lang="cs-CZ" sz="5600" dirty="0" smtClean="0">
                <a:hlinkClick r:id="rId4"/>
              </a:rPr>
              <a:t>www.youtube.com/watch?v=o84XC0zylio</a:t>
            </a:r>
            <a:endParaRPr lang="cs-CZ" sz="5600" dirty="0"/>
          </a:p>
          <a:p>
            <a:pPr marL="285750" indent="-285750">
              <a:lnSpc>
                <a:spcPct val="110000"/>
              </a:lnSpc>
              <a:spcBef>
                <a:spcPts val="0"/>
              </a:spcBef>
              <a:buFont typeface="Arial" pitchFamily="34" charset="0"/>
              <a:buChar char="•"/>
            </a:pPr>
            <a:r>
              <a:rPr lang="cs-CZ" sz="5600" u="sng" dirty="0">
                <a:hlinkClick r:id="rId5"/>
              </a:rPr>
              <a:t>http://rejstrik.cz/encyklopedie/objekty1.phtml?id=18819</a:t>
            </a:r>
            <a:endParaRPr lang="cs-CZ" sz="5600" dirty="0"/>
          </a:p>
          <a:p>
            <a:pPr marL="285750" indent="-285750">
              <a:lnSpc>
                <a:spcPct val="110000"/>
              </a:lnSpc>
              <a:spcBef>
                <a:spcPts val="0"/>
              </a:spcBef>
              <a:buFont typeface="Arial" pitchFamily="34" charset="0"/>
              <a:buChar char="•"/>
            </a:pPr>
            <a:r>
              <a:rPr lang="cs-CZ" sz="5600" u="sng" dirty="0">
                <a:hlinkClick r:id="rId6"/>
              </a:rPr>
              <a:t>http://</a:t>
            </a:r>
            <a:r>
              <a:rPr lang="cs-CZ" sz="5600" u="sng" dirty="0" smtClean="0">
                <a:hlinkClick r:id="rId6"/>
              </a:rPr>
              <a:t>www.eventim.cz/cechomor-obrazky.html?affiliate=ECZ&amp;doc=artistPages/pictures&amp;fun=artist&amp;action=images&amp;kuid=355735</a:t>
            </a:r>
            <a:endParaRPr lang="cs-CZ" sz="5600" u="sng" dirty="0" smtClean="0"/>
          </a:p>
          <a:p>
            <a:pPr marL="285750" indent="-285750">
              <a:lnSpc>
                <a:spcPct val="110000"/>
              </a:lnSpc>
              <a:spcBef>
                <a:spcPts val="0"/>
              </a:spcBef>
              <a:buFont typeface="Arial" pitchFamily="34" charset="0"/>
              <a:buChar char="•"/>
            </a:pPr>
            <a:r>
              <a:rPr lang="cs-CZ" sz="5600" u="sng" dirty="0">
                <a:hlinkClick r:id="rId7"/>
              </a:rPr>
              <a:t>http://</a:t>
            </a:r>
            <a:r>
              <a:rPr lang="cs-CZ" sz="5600" u="sng" dirty="0" smtClean="0">
                <a:hlinkClick r:id="rId7"/>
              </a:rPr>
              <a:t>www.nakoncert.cz/kapely/vlasta-redl</a:t>
            </a:r>
            <a:endParaRPr lang="cs-CZ" sz="5600" u="sng" dirty="0" smtClean="0"/>
          </a:p>
          <a:p>
            <a:pPr marL="285750" indent="-285750">
              <a:lnSpc>
                <a:spcPct val="110000"/>
              </a:lnSpc>
              <a:spcBef>
                <a:spcPts val="0"/>
              </a:spcBef>
              <a:buFont typeface="Arial" pitchFamily="34" charset="0"/>
              <a:buChar char="•"/>
            </a:pPr>
            <a:r>
              <a:rPr lang="cs-CZ" sz="5600" u="sng" dirty="0">
                <a:hlinkClick r:id="rId8"/>
              </a:rPr>
              <a:t>http://</a:t>
            </a:r>
            <a:r>
              <a:rPr lang="cs-CZ" sz="5600" u="sng" dirty="0" smtClean="0">
                <a:hlinkClick r:id="rId8"/>
              </a:rPr>
              <a:t>slovacky.denik.cz/kultura_region/folklorni-legenda-jozka-cerny-rika-dnes-uz-si-vybiram-kde-mne-bude-dobre-2012031.html</a:t>
            </a:r>
            <a:endParaRPr lang="cs-CZ" sz="5600" dirty="0" smtClean="0">
              <a:ln w="1905"/>
              <a:solidFill>
                <a:srgbClr val="2A2D6C">
                  <a:shade val="55000"/>
                </a:srgbClr>
              </a:solidFill>
              <a:ea typeface="Verdana"/>
              <a:cs typeface="Verdana"/>
            </a:endParaRPr>
          </a:p>
          <a:p>
            <a:pPr marL="285750" indent="-285750">
              <a:lnSpc>
                <a:spcPct val="110000"/>
              </a:lnSpc>
              <a:spcBef>
                <a:spcPts val="0"/>
              </a:spcBef>
              <a:buFont typeface="Arial" pitchFamily="34" charset="0"/>
              <a:buChar char="•"/>
            </a:pPr>
            <a:r>
              <a:rPr lang="cs-CZ" sz="5600" dirty="0" smtClean="0">
                <a:ln w="1905"/>
                <a:solidFill>
                  <a:srgbClr val="2A2D6C">
                    <a:shade val="55000"/>
                  </a:srgbClr>
                </a:solidFill>
                <a:ea typeface="Verdana"/>
                <a:cs typeface="Verdana"/>
                <a:hlinkClick r:id="rId9"/>
              </a:rPr>
              <a:t>http</a:t>
            </a:r>
            <a:r>
              <a:rPr lang="cs-CZ" sz="5600" dirty="0">
                <a:ln w="1905"/>
                <a:solidFill>
                  <a:srgbClr val="2A2D6C">
                    <a:shade val="55000"/>
                  </a:srgbClr>
                </a:solidFill>
                <a:ea typeface="Verdana"/>
                <a:cs typeface="Verdana"/>
                <a:hlinkClick r:id="rId9"/>
              </a:rPr>
              <a:t>://</a:t>
            </a:r>
            <a:r>
              <a:rPr lang="cs-CZ" sz="5600" dirty="0" smtClean="0">
                <a:ln w="1905"/>
                <a:solidFill>
                  <a:srgbClr val="2A2D6C">
                    <a:shade val="55000"/>
                  </a:srgbClr>
                </a:solidFill>
                <a:ea typeface="Verdana"/>
                <a:cs typeface="Verdana"/>
                <a:hlinkClick r:id="rId9"/>
              </a:rPr>
              <a:t>cs.wikipedia.org/wiki/P%C3%ADse%C5%88</a:t>
            </a:r>
          </a:p>
          <a:p>
            <a:pPr marL="285750" indent="-285750">
              <a:lnSpc>
                <a:spcPct val="110000"/>
              </a:lnSpc>
              <a:spcBef>
                <a:spcPts val="0"/>
              </a:spcBef>
              <a:buFont typeface="Arial" pitchFamily="34" charset="0"/>
              <a:buChar char="•"/>
            </a:pPr>
            <a:r>
              <a:rPr lang="cs-CZ" sz="5600" u="sng" dirty="0">
                <a:hlinkClick r:id="rId5"/>
              </a:rPr>
              <a:t>http://</a:t>
            </a:r>
            <a:r>
              <a:rPr lang="cs-CZ" sz="5600" u="sng" dirty="0" smtClean="0">
                <a:hlinkClick r:id="rId5"/>
              </a:rPr>
              <a:t>rejstrik.cz/encyklopedie/objekty1.phtml?id=18819</a:t>
            </a:r>
            <a:endParaRPr lang="cs-CZ" sz="5600" u="sng" dirty="0" smtClean="0"/>
          </a:p>
          <a:p>
            <a:pPr marL="285750" indent="-285750">
              <a:lnSpc>
                <a:spcPct val="110000"/>
              </a:lnSpc>
              <a:spcBef>
                <a:spcPts val="0"/>
              </a:spcBef>
              <a:buFont typeface="Arial" pitchFamily="34" charset="0"/>
              <a:buChar char="•"/>
            </a:pPr>
            <a:r>
              <a:rPr lang="cs-CZ" sz="5600" u="sng" dirty="0">
                <a:hlinkClick r:id="rId10"/>
              </a:rPr>
              <a:t>http://article.wn.com/view/2012/06/27/Music_Review_The_Irish_Rovers_Drunken_Sailor</a:t>
            </a:r>
            <a:r>
              <a:rPr lang="cs-CZ" sz="5600" u="sng" dirty="0" smtClean="0">
                <a:hlinkClick r:id="rId10"/>
              </a:rPr>
              <a:t>/</a:t>
            </a:r>
            <a:endParaRPr lang="cs-CZ" sz="5600" u="sng" dirty="0" smtClean="0"/>
          </a:p>
          <a:p>
            <a:pPr marL="285750" indent="-285750">
              <a:lnSpc>
                <a:spcPct val="110000"/>
              </a:lnSpc>
              <a:spcBef>
                <a:spcPts val="0"/>
              </a:spcBef>
              <a:buFont typeface="Arial" pitchFamily="34" charset="0"/>
              <a:buChar char="•"/>
            </a:pPr>
            <a:r>
              <a:rPr lang="cs-CZ" sz="5600" u="sng" dirty="0">
                <a:hlinkClick r:id="rId11"/>
              </a:rPr>
              <a:t>http://www.dvdklub.cz/DVD/FILM/5139--</a:t>
            </a:r>
            <a:r>
              <a:rPr lang="cs-CZ" sz="5600" u="sng" dirty="0" smtClean="0">
                <a:hlinkClick r:id="rId11"/>
              </a:rPr>
              <a:t>Starci-na-chmelu.html</a:t>
            </a:r>
            <a:endParaRPr lang="cs-CZ" sz="5600" u="sng" dirty="0" smtClean="0"/>
          </a:p>
          <a:p>
            <a:pPr marL="285750" indent="-285750">
              <a:lnSpc>
                <a:spcPct val="110000"/>
              </a:lnSpc>
              <a:spcBef>
                <a:spcPts val="0"/>
              </a:spcBef>
              <a:buFont typeface="Arial" pitchFamily="34" charset="0"/>
              <a:buChar char="•"/>
            </a:pPr>
            <a:r>
              <a:rPr lang="cs-CZ" sz="5600" dirty="0">
                <a:hlinkClick r:id="rId12"/>
              </a:rPr>
              <a:t>http://www.musicrecords.cz/catalogue/hudba/dracula+2009+2010</a:t>
            </a:r>
            <a:r>
              <a:rPr lang="cs-CZ" sz="5600" dirty="0" smtClean="0">
                <a:hlinkClick r:id="rId12"/>
              </a:rPr>
              <a:t>/</a:t>
            </a:r>
            <a:endParaRPr lang="cs-CZ" sz="5600" dirty="0" smtClean="0"/>
          </a:p>
          <a:p>
            <a:pPr marL="285750" indent="-285750">
              <a:lnSpc>
                <a:spcPct val="110000"/>
              </a:lnSpc>
              <a:spcBef>
                <a:spcPts val="0"/>
              </a:spcBef>
              <a:buFont typeface="Arial" pitchFamily="34" charset="0"/>
              <a:buChar char="•"/>
            </a:pPr>
            <a:r>
              <a:rPr lang="cs-CZ" sz="5600" u="sng" dirty="0">
                <a:hlinkClick r:id="rId13"/>
              </a:rPr>
              <a:t>http</a:t>
            </a:r>
            <a:r>
              <a:rPr lang="cs-CZ" sz="5600" u="sng">
                <a:hlinkClick r:id="rId13"/>
              </a:rPr>
              <a:t>://</a:t>
            </a:r>
            <a:r>
              <a:rPr lang="cs-CZ" sz="5600" u="sng" smtClean="0">
                <a:hlinkClick r:id="rId13"/>
              </a:rPr>
              <a:t>www.bonipueri.cz/web/cz/press-room/fotografie-pro-tisk</a:t>
            </a:r>
            <a:endParaRPr lang="cs-CZ" sz="5600" dirty="0"/>
          </a:p>
          <a:p>
            <a:pPr marL="285750" indent="-285750">
              <a:lnSpc>
                <a:spcPct val="110000"/>
              </a:lnSpc>
              <a:spcBef>
                <a:spcPts val="0"/>
              </a:spcBef>
              <a:buFont typeface="Arial" pitchFamily="34" charset="0"/>
              <a:buChar char="•"/>
            </a:pPr>
            <a:endParaRPr lang="cs-CZ" sz="1800" dirty="0"/>
          </a:p>
          <a:p>
            <a:pPr marL="285750" indent="-285750">
              <a:lnSpc>
                <a:spcPct val="110000"/>
              </a:lnSpc>
              <a:spcBef>
                <a:spcPts val="0"/>
              </a:spcBef>
              <a:buFont typeface="Arial" pitchFamily="34" charset="0"/>
              <a:buChar char="•"/>
            </a:pPr>
            <a:endParaRPr lang="cs-CZ" dirty="0" smtClean="0">
              <a:ln w="1905"/>
              <a:solidFill>
                <a:srgbClr val="2A2D6C">
                  <a:shade val="55000"/>
                </a:srgbClr>
              </a:solidFill>
              <a:ea typeface="Verdana"/>
              <a:cs typeface="Verdana"/>
              <a:hlinkClick r:id="rId9"/>
            </a:endParaRPr>
          </a:p>
          <a:p>
            <a:pPr lvl="0" algn="just">
              <a:lnSpc>
                <a:spcPct val="115000"/>
              </a:lnSpc>
              <a:spcAft>
                <a:spcPts val="1000"/>
              </a:spcAft>
              <a:buClrTx/>
              <a:buSzTx/>
            </a:pPr>
            <a:r>
              <a:rPr lang="cs-CZ" sz="48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9"/>
              </a:rPr>
              <a:t> </a:t>
            </a:r>
            <a:r>
              <a:rPr lang="cs-CZ" sz="4800" dirty="0">
                <a:solidFill>
                  <a:prstClr val="black"/>
                </a:solidFill>
                <a:latin typeface="Arial"/>
                <a:ea typeface="Times New Roman"/>
              </a:rPr>
              <a:t>„Materiál je určen pro bezplatné používání pro potřeby výuky a vzdělávání ve všech typech škol a školských zařízení. Jakékoliv další využití podléhá autorskému zákonu. Veškerá vlastní díla autora (fotografie, videa) lze bezplatně dále používat i šířit při uvedení autorova jména</a:t>
            </a:r>
            <a:r>
              <a:rPr lang="cs-CZ" sz="4800" dirty="0" smtClean="0">
                <a:solidFill>
                  <a:prstClr val="black"/>
                </a:solidFill>
                <a:latin typeface="Arial"/>
                <a:ea typeface="Times New Roman"/>
              </a:rPr>
              <a:t>."</a:t>
            </a:r>
            <a:endParaRPr lang="cs-CZ" sz="48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83951" y="6381328"/>
            <a:ext cx="6120680" cy="365125"/>
          </a:xfrm>
        </p:spPr>
        <p:txBody>
          <a:bodyPr/>
          <a:lstStyle/>
          <a:p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1771983" y="332656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5077822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218</TotalTime>
  <Words>621</Words>
  <Application>Microsoft Office PowerPoint</Application>
  <PresentationFormat>Předvádění na obrazovce (4:3)</PresentationFormat>
  <Paragraphs>137</Paragraphs>
  <Slides>12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Cesta</vt:lpstr>
      <vt:lpstr>HUDEBNÍ VÝCHOVA  PÍSEŇ LIDOVÁ A UMĚLÁ </vt:lpstr>
      <vt:lpstr>Prezentace aplikace PowerPoint</vt:lpstr>
      <vt:lpstr>Lidová píseň</vt:lpstr>
      <vt:lpstr>LIDOVÁ HUDBA</vt:lpstr>
      <vt:lpstr>Příklad lidové písně</vt:lpstr>
      <vt:lpstr>HUDEBNÍ SOUBORY</vt:lpstr>
      <vt:lpstr>INTERPRETI LIDOVÉ HUDBY</vt:lpstr>
      <vt:lpstr>Zlidovělá píseň</vt:lpstr>
      <vt:lpstr>Umělá píseň</vt:lpstr>
      <vt:lpstr>Rozdělení umělých písní</vt:lpstr>
      <vt:lpstr>Příklad umělé písně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Ivuška</dc:creator>
  <cp:lastModifiedBy>Iva Novotná</cp:lastModifiedBy>
  <cp:revision>27</cp:revision>
  <dcterms:created xsi:type="dcterms:W3CDTF">2011-07-10T07:31:29Z</dcterms:created>
  <dcterms:modified xsi:type="dcterms:W3CDTF">2013-02-12T11:14:39Z</dcterms:modified>
</cp:coreProperties>
</file>