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8" r:id="rId2"/>
    <p:sldId id="257" r:id="rId3"/>
    <p:sldId id="263" r:id="rId4"/>
    <p:sldId id="264" r:id="rId5"/>
    <p:sldId id="260" r:id="rId6"/>
    <p:sldId id="261" r:id="rId7"/>
    <p:sldId id="262" r:id="rId8"/>
    <p:sldId id="265" r:id="rId9"/>
    <p:sldId id="259" r:id="rId10"/>
  </p:sldIdLst>
  <p:sldSz cx="9144000" cy="6858000" type="screen4x3"/>
  <p:notesSz cx="6754813" cy="98456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4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26164" y="0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D6CD2F-8B3E-4A07-A8CD-675A5C5BEF20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5988" y="738188"/>
            <a:ext cx="4922837" cy="36925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5482" y="4676696"/>
            <a:ext cx="5403850" cy="443055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51682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26164" y="9351682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D2F99E-DA44-4F29-8915-D71E15CD55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5577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8CC764-CF4A-44D7-9DC8-76ABAD7288F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5041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www.youtube.com/watch?v=CgE_Yy5gU2Y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uzikant.cz/orchestr-2/index.php" TargetMode="External"/><Relationship Id="rId3" Type="http://schemas.openxmlformats.org/officeDocument/2006/relationships/hyperlink" Target="http://cs.wikipedia.org/wiki/Orchestr" TargetMode="External"/><Relationship Id="rId7" Type="http://schemas.openxmlformats.org/officeDocument/2006/relationships/hyperlink" Target="http://www.inforama.cz/sipvz/zus/orchestr/popis.htm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zus-trebic.cz/Soubor--39-mal_yacute_smyccov_yacute_orchestr.aspx" TargetMode="External"/><Relationship Id="rId5" Type="http://schemas.openxmlformats.org/officeDocument/2006/relationships/hyperlink" Target="http://www.agenturaars.cz/nabidka/index.php/rock?ordering=1&amp;letter=T" TargetMode="External"/><Relationship Id="rId10" Type="http://schemas.openxmlformats.org/officeDocument/2006/relationships/image" Target="../media/image3.jpeg"/><Relationship Id="rId4" Type="http://schemas.openxmlformats.org/officeDocument/2006/relationships/hyperlink" Target="http://www.reflex.cz/clanek/kultura/41337/cesky-narodni-symfonicky-orchestr-vystoupi-se-stingem-v-bratislave.html" TargetMode="External"/><Relationship Id="rId9" Type="http://schemas.openxmlformats.org/officeDocument/2006/relationships/hyperlink" Target="http://www.google.cz/imgres?q=Symfonick%C3%BD+orchestr+ZU%C5%A0+I%C5%A1i+Krej%C4%8D%C3%ADho&amp;um=1&amp;hl=cs&amp;tbo=d&amp;biw=1280&amp;bih=683&amp;tbm=isch&amp;tbnid=_7VW_sKQ1Xq_oM:&amp;imgrefurl=http://article.wn.com/view/2012/07/05/neobvyklou_projekci_devades_t_let_star_ho_filmu_doprovodil_o/&amp;docid=mFc03FXC0j4qdM&amp;imgurl=http://i.ytimg.com/vi/aK5QS9noXMI/0.jpg&amp;w=480&amp;h=360&amp;ei=vEzoUPyFCI_Esgb_qICAAw&amp;zoom=1&amp;iact=hc&amp;dur=1163&amp;sig=106025694373409089834&amp;page=1&amp;tbnh=130&amp;tbnw=173&amp;start=0&amp;ndsp=33&amp;ved=1t:429,r:2,s:0,i:91&amp;tx=137&amp;ty=117&amp;vpx=336&amp;vpy=122&amp;hovh=194&amp;hovw=25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HUDEBNÍ VÝCHOVA</a:t>
            </a:r>
            <a:r>
              <a:rPr lang="cs-CZ" sz="31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SYMFONICKÝ ORCHESTR</a:t>
            </a:r>
            <a:r>
              <a:rPr lang="cs-CZ" sz="31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Zpracovala: Mgr. Iva Novotná</a:t>
            </a:r>
            <a:endParaRPr lang="cs-CZ" sz="2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088877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8266584"/>
              </p:ext>
            </p:extLst>
          </p:nvPr>
        </p:nvGraphicFramePr>
        <p:xfrm>
          <a:off x="304800" y="1554163"/>
          <a:ext cx="8686800" cy="452186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519197"/>
                <a:gridCol w="6167603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6520" marR="96520"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6520" marR="96520"/>
                </a:tc>
              </a:tr>
              <a:tr h="39016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12_HV_14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6520" marR="96520"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HUDEBNÍ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VÝCHOVA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6520" marR="96520"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Symfonický orchestr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6520" marR="96520"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Iva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Novotná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6520" marR="96520"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 pojmem symfonický orchestr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6520" marR="96520"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Orientovat se v nových pojmech v oblasti hudby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6520" marR="96520"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6520" marR="96520"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6520" marR="96520"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6520" marR="96520"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6520" marR="96520"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30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6520" marR="96520"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05. 01. 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6520" marR="96520"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647204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orchestr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dirty="0"/>
              <a:t>Orchestr</a:t>
            </a:r>
            <a:r>
              <a:rPr lang="cs-CZ" dirty="0"/>
              <a:t> </a:t>
            </a:r>
            <a:r>
              <a:rPr lang="cs-CZ" dirty="0" smtClean="0"/>
              <a:t>je </a:t>
            </a:r>
            <a:r>
              <a:rPr lang="cs-CZ" dirty="0"/>
              <a:t>označení pro hudební instrumentální těleso, v němž jsou alespoň některé nástroje zastoupeny více než jedním hráčem.</a:t>
            </a:r>
          </a:p>
        </p:txBody>
      </p:sp>
    </p:spTree>
    <p:extLst>
      <p:ext uri="{BB962C8B-B14F-4D97-AF65-F5344CB8AC3E}">
        <p14:creationId xmlns:p14="http://schemas.microsoft.com/office/powerpoint/2010/main" val="23177189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Třídění orchestrů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b="1" dirty="0"/>
              <a:t>T</a:t>
            </a:r>
            <a:r>
              <a:rPr lang="cs-CZ" b="1" dirty="0" smtClean="0"/>
              <a:t>řídění základních typů orchestru vychází obvykle z toho:</a:t>
            </a:r>
          </a:p>
          <a:p>
            <a:pPr marL="0" indent="0">
              <a:buNone/>
            </a:pPr>
            <a:endParaRPr lang="cs-CZ" b="1" dirty="0" smtClean="0"/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z jakých hudebních nástrojů se těleso skládá:</a:t>
            </a:r>
          </a:p>
          <a:p>
            <a:pPr marL="540000">
              <a:buFont typeface="Wingdings" pitchFamily="2" charset="2"/>
              <a:buChar char="ü"/>
            </a:pPr>
            <a:r>
              <a:rPr lang="cs-CZ" dirty="0" smtClean="0"/>
              <a:t>smyčcový orchestr</a:t>
            </a:r>
          </a:p>
          <a:p>
            <a:pPr marL="540000">
              <a:buFont typeface="Wingdings" pitchFamily="2" charset="2"/>
              <a:buChar char="ü"/>
            </a:pPr>
            <a:r>
              <a:rPr lang="cs-CZ" dirty="0" smtClean="0"/>
              <a:t>dechový orchestr</a:t>
            </a:r>
          </a:p>
          <a:p>
            <a:pPr>
              <a:buFont typeface="Wingdings" pitchFamily="2" charset="2"/>
              <a:buChar char="q"/>
            </a:pPr>
            <a:r>
              <a:rPr lang="cs-CZ" sz="3300" b="1" dirty="0"/>
              <a:t>jak velkým počtem instrumentalistů jsou nástroje zastoupeny:</a:t>
            </a:r>
          </a:p>
          <a:p>
            <a:pPr marL="540000">
              <a:buFont typeface="Wingdings" pitchFamily="2" charset="2"/>
              <a:buChar char="ü"/>
            </a:pPr>
            <a:r>
              <a:rPr lang="cs-CZ" sz="3300" dirty="0"/>
              <a:t>komorní orchestr</a:t>
            </a:r>
          </a:p>
          <a:p>
            <a:pPr marL="540000">
              <a:buFont typeface="Wingdings" pitchFamily="2" charset="2"/>
              <a:buChar char="ü"/>
            </a:pPr>
            <a:r>
              <a:rPr lang="cs-CZ" sz="3300" dirty="0"/>
              <a:t>symfonický orchestr 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jakému druhu hudby se těleso věnuje: </a:t>
            </a:r>
          </a:p>
          <a:p>
            <a:pPr marL="540000">
              <a:buFont typeface="Wingdings" pitchFamily="2" charset="2"/>
              <a:buChar char="ü"/>
            </a:pPr>
            <a:r>
              <a:rPr lang="cs-CZ" sz="3300" dirty="0"/>
              <a:t>jazzový</a:t>
            </a:r>
          </a:p>
          <a:p>
            <a:pPr marL="540000">
              <a:buFont typeface="Wingdings" pitchFamily="2" charset="2"/>
              <a:buChar char="ü"/>
            </a:pPr>
            <a:r>
              <a:rPr lang="cs-CZ" sz="3300" dirty="0"/>
              <a:t>taneční</a:t>
            </a:r>
          </a:p>
          <a:p>
            <a:pPr marL="540000">
              <a:buFont typeface="Wingdings" pitchFamily="2" charset="2"/>
              <a:buChar char="ü"/>
            </a:pPr>
            <a:r>
              <a:rPr lang="cs-CZ" sz="3300" dirty="0"/>
              <a:t>divadelní</a:t>
            </a:r>
          </a:p>
          <a:p>
            <a:pPr marL="540000">
              <a:buFont typeface="Wingdings" pitchFamily="2" charset="2"/>
              <a:buChar char="ü"/>
            </a:pPr>
            <a:r>
              <a:rPr lang="cs-CZ" sz="3300" dirty="0"/>
              <a:t>filmový</a:t>
            </a:r>
          </a:p>
          <a:p>
            <a:pPr marL="540000">
              <a:buFont typeface="Wingdings" pitchFamily="2" charset="2"/>
              <a:buChar char="ü"/>
            </a:pPr>
            <a:r>
              <a:rPr lang="cs-CZ" sz="3300" dirty="0"/>
              <a:t>mozartovský</a:t>
            </a:r>
          </a:p>
          <a:p>
            <a:pPr marL="540000">
              <a:buFont typeface="Wingdings" pitchFamily="2" charset="2"/>
              <a:buChar char="ü"/>
            </a:pPr>
            <a:r>
              <a:rPr lang="cs-CZ" sz="3300" dirty="0"/>
              <a:t>barokní</a:t>
            </a:r>
          </a:p>
          <a:p>
            <a:pPr marL="540000">
              <a:buFont typeface="Wingdings" pitchFamily="2" charset="2"/>
              <a:buChar char="ü"/>
            </a:pPr>
            <a:r>
              <a:rPr lang="cs-CZ" sz="3300" dirty="0"/>
              <a:t>scénický orchestr </a:t>
            </a:r>
          </a:p>
        </p:txBody>
      </p:sp>
      <p:pic>
        <p:nvPicPr>
          <p:cNvPr id="4" name="Obrázek 3" descr="http://www.agenturaars.cz/kapely/58kapel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7271" y="620688"/>
            <a:ext cx="2978276" cy="2160000"/>
          </a:xfrm>
          <a:prstGeom prst="rect">
            <a:avLst/>
          </a:prstGeom>
          <a:noFill/>
          <a:ln>
            <a:solidFill>
              <a:schemeClr val="accent1">
                <a:alpha val="85000"/>
              </a:schemeClr>
            </a:solidFill>
          </a:ln>
          <a:effectLst>
            <a:softEdge rad="63500"/>
          </a:effectLst>
        </p:spPr>
      </p:pic>
      <p:pic>
        <p:nvPicPr>
          <p:cNvPr id="5" name="Obrázek 4" descr="Malý smy&amp;ccaron;cový orchestr - &amp;ccaron;erven 2006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645024"/>
            <a:ext cx="3254375" cy="2159635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</p:pic>
      <p:sp>
        <p:nvSpPr>
          <p:cNvPr id="6" name="TextovéPole 5"/>
          <p:cNvSpPr txBox="1"/>
          <p:nvPr/>
        </p:nvSpPr>
        <p:spPr>
          <a:xfrm>
            <a:off x="4572000" y="3284984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smyčcový orchestr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87271" y="260648"/>
            <a:ext cx="28611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chemeClr val="accent1"/>
                </a:solidFill>
              </a:rPr>
              <a:t>t</a:t>
            </a:r>
            <a:r>
              <a:rPr lang="cs-CZ" b="1" dirty="0" smtClean="0">
                <a:solidFill>
                  <a:schemeClr val="accent1"/>
                </a:solidFill>
              </a:rPr>
              <a:t>aneční orchestr</a:t>
            </a:r>
            <a:endParaRPr lang="cs-CZ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73891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ttp://img.reflex.cz/img/3/article/822333_orchestr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996952"/>
            <a:ext cx="6237303" cy="3240000"/>
          </a:xfrm>
          <a:prstGeom prst="rect">
            <a:avLst/>
          </a:prstGeom>
          <a:noFill/>
          <a:ln>
            <a:noFill/>
          </a:ln>
          <a:effectLst>
            <a:softEdge rad="317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Symfonický orchestr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/>
              <a:t>S</a:t>
            </a:r>
            <a:r>
              <a:rPr lang="cs-CZ" dirty="0" smtClean="0"/>
              <a:t>ymfonický orchestr sdružuje největší </a:t>
            </a:r>
            <a:r>
              <a:rPr lang="cs-CZ" dirty="0"/>
              <a:t>počet instrumentalistů (více než sto</a:t>
            </a:r>
            <a:r>
              <a:rPr lang="cs-CZ" dirty="0" smtClean="0"/>
              <a:t>).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Je často </a:t>
            </a:r>
            <a:r>
              <a:rPr lang="cs-CZ" dirty="0"/>
              <a:t>označovaný </a:t>
            </a:r>
            <a:r>
              <a:rPr lang="cs-CZ" dirty="0" smtClean="0"/>
              <a:t>jako </a:t>
            </a:r>
            <a:r>
              <a:rPr lang="cs-CZ" dirty="0"/>
              <a:t>filharmonický </a:t>
            </a:r>
            <a:r>
              <a:rPr lang="cs-CZ" dirty="0" smtClean="0"/>
              <a:t>orchestr (filharm</a:t>
            </a:r>
            <a:r>
              <a:rPr lang="cs-CZ" dirty="0" smtClean="0">
                <a:solidFill>
                  <a:schemeClr val="bg1"/>
                </a:solidFill>
              </a:rPr>
              <a:t>onie</a:t>
            </a:r>
            <a:r>
              <a:rPr lang="cs-CZ" dirty="0">
                <a:solidFill>
                  <a:schemeClr val="bg1"/>
                </a:solidFill>
              </a:rPr>
              <a:t>). 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Jednotlivé </a:t>
            </a:r>
            <a:r>
              <a:rPr lang="cs-CZ" dirty="0" smtClean="0">
                <a:solidFill>
                  <a:schemeClr val="bg1"/>
                </a:solidFill>
              </a:rPr>
              <a:t>nástroje </a:t>
            </a:r>
            <a:r>
              <a:rPr lang="cs-CZ" dirty="0">
                <a:solidFill>
                  <a:schemeClr val="bg1"/>
                </a:solidFill>
              </a:rPr>
              <a:t>v něm </a:t>
            </a:r>
            <a:r>
              <a:rPr lang="cs-CZ" dirty="0" smtClean="0">
                <a:solidFill>
                  <a:schemeClr val="bg1"/>
                </a:solidFill>
              </a:rPr>
              <a:t>jsou zastoupeny </a:t>
            </a:r>
            <a:r>
              <a:rPr lang="cs-CZ" dirty="0">
                <a:solidFill>
                  <a:schemeClr val="bg1"/>
                </a:solidFill>
              </a:rPr>
              <a:t>v</a:t>
            </a:r>
            <a:r>
              <a:rPr lang="cs-CZ" dirty="0"/>
              <a:t>ždy větším počtem </a:t>
            </a:r>
            <a:r>
              <a:rPr lang="cs-CZ" dirty="0">
                <a:solidFill>
                  <a:schemeClr val="bg1"/>
                </a:solidFill>
              </a:rPr>
              <a:t>instrumentalistů, tvořících </a:t>
            </a:r>
            <a:r>
              <a:rPr lang="cs-CZ" dirty="0"/>
              <a:t>nástrojové </a:t>
            </a:r>
            <a:r>
              <a:rPr lang="cs-CZ" dirty="0" smtClean="0">
                <a:solidFill>
                  <a:schemeClr val="bg1"/>
                </a:solidFill>
              </a:rPr>
              <a:t>skupiny.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87044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symfonického orchestru</a:t>
            </a:r>
            <a:endParaRPr lang="cs-CZ" dirty="0"/>
          </a:p>
        </p:txBody>
      </p:sp>
      <p:pic>
        <p:nvPicPr>
          <p:cNvPr id="5" name="Obrázek 4" descr="http://www.inforama.cz/sipvz/zus/images/orchestr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340768"/>
            <a:ext cx="6673573" cy="5040000"/>
          </a:xfrm>
          <a:prstGeom prst="rect">
            <a:avLst/>
          </a:prstGeom>
          <a:noFill/>
          <a:ln>
            <a:noFill/>
          </a:ln>
          <a:effectLst>
            <a:softEdge rad="31750"/>
          </a:effectLst>
        </p:spPr>
      </p:pic>
    </p:spTree>
    <p:extLst>
      <p:ext uri="{BB962C8B-B14F-4D97-AF65-F5344CB8AC3E}">
        <p14:creationId xmlns:p14="http://schemas.microsoft.com/office/powerpoint/2010/main" val="28323088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nástrojové skupiny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b="1" dirty="0" smtClean="0"/>
              <a:t>Symfonický </a:t>
            </a:r>
            <a:r>
              <a:rPr lang="cs-CZ" sz="2000" b="1" dirty="0"/>
              <a:t>orchestr se dělí na čtyři hlavní nástrojové skupiny: </a:t>
            </a:r>
          </a:p>
          <a:p>
            <a:pPr>
              <a:buFont typeface="Wingdings" pitchFamily="2" charset="2"/>
              <a:buChar char="q"/>
            </a:pPr>
            <a:r>
              <a:rPr lang="cs-CZ" sz="2000" b="1" u="sng" dirty="0"/>
              <a:t>nástroje smyčcové </a:t>
            </a:r>
            <a:r>
              <a:rPr lang="cs-CZ" sz="2000" dirty="0"/>
              <a:t>- </a:t>
            </a:r>
            <a:r>
              <a:rPr lang="cs-CZ" sz="2000" dirty="0" smtClean="0"/>
              <a:t>zdrojem </a:t>
            </a:r>
            <a:r>
              <a:rPr lang="cs-CZ" sz="2000" dirty="0"/>
              <a:t>zvuku je chvění strun, říká se jim </a:t>
            </a:r>
            <a:r>
              <a:rPr lang="cs-CZ" sz="2000" dirty="0" err="1" smtClean="0"/>
              <a:t>chordofony</a:t>
            </a: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>
              <a:buFont typeface="Wingdings" pitchFamily="2" charset="2"/>
              <a:buChar char="q"/>
            </a:pPr>
            <a:r>
              <a:rPr lang="cs-CZ" sz="2000" b="1" u="sng" dirty="0"/>
              <a:t>nástroje dechové dřevěné </a:t>
            </a:r>
            <a:r>
              <a:rPr lang="cs-CZ" sz="2000" dirty="0"/>
              <a:t>- </a:t>
            </a:r>
            <a:r>
              <a:rPr lang="cs-CZ" sz="2000" dirty="0" smtClean="0"/>
              <a:t>zdrojem </a:t>
            </a:r>
            <a:r>
              <a:rPr lang="cs-CZ" sz="2000" dirty="0"/>
              <a:t>zvuku je vzduchový sloupec uvnitř dřevěné trubice, říká se jim </a:t>
            </a:r>
            <a:r>
              <a:rPr lang="cs-CZ" sz="2000" dirty="0" err="1" smtClean="0"/>
              <a:t>aerofony</a:t>
            </a: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>
              <a:buFont typeface="Wingdings" pitchFamily="2" charset="2"/>
              <a:buChar char="q"/>
            </a:pPr>
            <a:r>
              <a:rPr lang="cs-CZ" sz="2000" b="1" u="sng" dirty="0"/>
              <a:t>nástroje dechové žesťové </a:t>
            </a:r>
            <a:r>
              <a:rPr lang="cs-CZ" sz="2000" dirty="0"/>
              <a:t>- </a:t>
            </a:r>
            <a:r>
              <a:rPr lang="cs-CZ" sz="2000" dirty="0" smtClean="0"/>
              <a:t>zdrojem </a:t>
            </a:r>
            <a:r>
              <a:rPr lang="cs-CZ" sz="2000" dirty="0"/>
              <a:t>zvuku je vzduchový sloupec uvnitř plechové trubice, říká se jim </a:t>
            </a:r>
            <a:r>
              <a:rPr lang="cs-CZ" sz="2000" dirty="0" err="1"/>
              <a:t>aerofony</a:t>
            </a:r>
            <a:r>
              <a:rPr lang="cs-CZ" sz="2000" dirty="0" smtClean="0"/>
              <a:t>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pPr>
              <a:buFont typeface="Wingdings" pitchFamily="2" charset="2"/>
              <a:buChar char="q"/>
            </a:pPr>
            <a:r>
              <a:rPr lang="cs-CZ" sz="2000" b="1" u="sng" dirty="0"/>
              <a:t>nástroje bicí </a:t>
            </a:r>
            <a:r>
              <a:rPr lang="cs-CZ" sz="2000" dirty="0"/>
              <a:t>- </a:t>
            </a:r>
            <a:r>
              <a:rPr lang="cs-CZ" sz="2000" dirty="0" smtClean="0"/>
              <a:t>zdrojem </a:t>
            </a:r>
            <a:r>
              <a:rPr lang="cs-CZ" sz="2000" dirty="0"/>
              <a:t>zvuku je tělo nástroje, říká se jim </a:t>
            </a:r>
            <a:r>
              <a:rPr lang="cs-CZ" sz="2000" dirty="0" err="1"/>
              <a:t>ideofony</a:t>
            </a:r>
            <a:endParaRPr lang="cs-CZ" sz="2000" dirty="0"/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  <p:pic>
        <p:nvPicPr>
          <p:cNvPr id="5" name="Obrázek 4" descr="Klarinety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5920" y="2924944"/>
            <a:ext cx="1428750" cy="1428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 descr="Trubk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352222"/>
            <a:ext cx="1428750" cy="1428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 descr="C:\Users\acer\Documents\Speciální škola\PROJEKTY\HUDEBNÍ VÝCHOVA\Obrázky\bongo.pn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2998" y="5496460"/>
            <a:ext cx="1428750" cy="1428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8" descr="zkráceně také cello je strunný smyčcový nástroj se strunami laděnými v čistých kvintách: C, G, d, a, tedy o oktávu níže než viola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710818"/>
            <a:ext cx="1428750" cy="14287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041992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739552"/>
          </a:xfrm>
        </p:spPr>
        <p:txBody>
          <a:bodyPr>
            <a:noAutofit/>
          </a:bodyPr>
          <a:lstStyle/>
          <a:p>
            <a:pPr algn="ctr"/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dirty="0"/>
              <a:t>poslech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>
                <a:hlinkClick r:id="rId2"/>
              </a:rPr>
              <a:t>Wolfgang Amadeus Mozart - Malá noční hudba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4" name="Obrázek 3" descr="http://i.ytimg.com/vi/aK5QS9noXMI/0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988840"/>
            <a:ext cx="5758730" cy="4320000"/>
          </a:xfrm>
          <a:prstGeom prst="rect">
            <a:avLst/>
          </a:prstGeom>
          <a:noFill/>
          <a:ln>
            <a:noFill/>
          </a:ln>
          <a:effectLst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32347244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550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1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  <a:hlinkClick r:id="rId3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1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3"/>
              </a:rPr>
              <a:t>http</a:t>
            </a:r>
            <a:r>
              <a:rPr lang="cs-CZ" sz="2100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3"/>
              </a:rPr>
              <a:t>://</a:t>
            </a:r>
            <a:r>
              <a:rPr lang="cs-CZ" sz="21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3"/>
              </a:rPr>
              <a:t>cs.wikipedia.org/wiki/Orchestr</a:t>
            </a:r>
            <a:endParaRPr lang="cs-CZ" sz="21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100" u="sng" dirty="0" smtClean="0">
                <a:hlinkClick r:id="rId4"/>
              </a:rPr>
              <a:t>http</a:t>
            </a:r>
            <a:r>
              <a:rPr lang="cs-CZ" sz="2100" u="sng" dirty="0">
                <a:hlinkClick r:id="rId4"/>
              </a:rPr>
              <a:t>://www.reflex.cz/clanek/kultura/41337/cesky-narodni-symfonicky-orchestr-vystoupi-se-stingem-v-bratislave.html</a:t>
            </a:r>
            <a:endParaRPr lang="cs-CZ" sz="21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100" u="sng" dirty="0">
                <a:hlinkClick r:id="rId5"/>
              </a:rPr>
              <a:t>http://www.agenturaars.cz/nabidka/index.php/rock?ordering=1&amp;letter=T</a:t>
            </a:r>
            <a:endParaRPr lang="cs-CZ" sz="21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100" u="sng" dirty="0">
                <a:hlinkClick r:id="rId6"/>
              </a:rPr>
              <a:t>http://www.zus-trebic.cz/Soubor--</a:t>
            </a:r>
            <a:r>
              <a:rPr lang="cs-CZ" sz="2100" u="sng" dirty="0" smtClean="0">
                <a:hlinkClick r:id="rId6"/>
              </a:rPr>
              <a:t>39-mal_yacute_smyccov_yacute_orchestr.aspx</a:t>
            </a:r>
            <a:endParaRPr lang="cs-CZ" sz="2100" u="sng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100" u="sng" dirty="0">
                <a:hlinkClick r:id="rId7"/>
              </a:rPr>
              <a:t>http://www.inforama.cz/sipvz/zus/orchestr/popis.htm</a:t>
            </a:r>
            <a:endParaRPr lang="cs-CZ" sz="21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100" dirty="0">
                <a:hlinkClick r:id="rId8"/>
              </a:rPr>
              <a:t>http://</a:t>
            </a:r>
            <a:r>
              <a:rPr lang="cs-CZ" sz="2100" dirty="0" smtClean="0">
                <a:hlinkClick r:id="rId8"/>
              </a:rPr>
              <a:t>www.muzikant.cz/orchestr-2/index.php</a:t>
            </a:r>
            <a:endParaRPr lang="cs-CZ" sz="21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100" u="sng" dirty="0">
                <a:hlinkClick r:id="rId9"/>
              </a:rPr>
              <a:t>http://www.google.cz/imgres?q=Symfonick%C3%BD+orchestr+ZU%C5%A0+I%C5%A1i+Krej%C4%8D%C3%ADho&amp;um=1&amp;hl=cs&amp;tbo=d&amp;biw=1280&amp;bih=683&amp;tbm=isch&amp;tbnid=_7VW_sKQ1Xq_oM:&amp;imgrefurl=http://article.wn.com/view/2012/07/05/neobvyklou_projekci_devades_t_let_star_ho_filmu_doprovodil_o/&amp;docid=mFc03FXC0j4qdM&amp;imgurl=http://i.ytimg.com/vi/aK5QS9noXMI/0.jpg&amp;w=480&amp;h=360&amp;ei=vEzoUPyFCI_Esgb_qICAAw&amp;zoom=1&amp;iact=hc&amp;dur=1163&amp;sig=106025694373409089834&amp;page=1&amp;tbnh=130&amp;tbnw=173&amp;start=0&amp;ndsp=33&amp;ved=1t:429,r:2,s:0,i:91&amp;tx=137&amp;ty=117&amp;vpx=336&amp;vpy=122&amp;hovh=194&amp;hovw=259</a:t>
            </a:r>
            <a:endParaRPr lang="cs-CZ" sz="2100" dirty="0"/>
          </a:p>
          <a:p>
            <a:pPr marL="285750" indent="-285750">
              <a:buFont typeface="Arial" pitchFamily="34" charset="0"/>
              <a:buChar char="•"/>
            </a:pPr>
            <a:endParaRPr lang="cs-CZ" sz="2100" dirty="0"/>
          </a:p>
          <a:p>
            <a:endParaRPr lang="cs-CZ" sz="17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lvl="0" algn="just">
              <a:lnSpc>
                <a:spcPct val="115000"/>
              </a:lnSpc>
              <a:spcAft>
                <a:spcPts val="1000"/>
              </a:spcAft>
              <a:buClrTx/>
              <a:buSzTx/>
            </a:pPr>
            <a:r>
              <a:rPr lang="cs-CZ" sz="2200" dirty="0">
                <a:solidFill>
                  <a:prstClr val="black"/>
                </a:solidFill>
                <a:latin typeface="Arial"/>
                <a:ea typeface="Times New Roman"/>
              </a:rPr>
              <a:t>„Materiál 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</a:t>
            </a:r>
            <a:r>
              <a:rPr lang="cs-CZ" sz="2200" dirty="0" smtClean="0">
                <a:solidFill>
                  <a:prstClr val="black"/>
                </a:solidFill>
                <a:latin typeface="Arial"/>
                <a:ea typeface="Times New Roman"/>
              </a:rPr>
              <a:t>."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5162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111</TotalTime>
  <Words>452</Words>
  <Application>Microsoft Office PowerPoint</Application>
  <PresentationFormat>Předvádění na obrazovce (4:3)</PresentationFormat>
  <Paragraphs>93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HUDEBNÍ VÝCHOVA  SYMFONICKÝ ORCHESTR </vt:lpstr>
      <vt:lpstr>Prezentace aplikace PowerPoint</vt:lpstr>
      <vt:lpstr>orchestr</vt:lpstr>
      <vt:lpstr>Třídění orchestrů</vt:lpstr>
      <vt:lpstr>Symfonický orchestr</vt:lpstr>
      <vt:lpstr>Schéma symfonického orchestru</vt:lpstr>
      <vt:lpstr>Hlavní nástrojové skupiny</vt:lpstr>
      <vt:lpstr> poslech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HUDEBNÍ VÝCHOVA  SYMFONICKÝ ORCHESTR </dc:title>
  <dc:creator>Ivuška</dc:creator>
  <cp:lastModifiedBy>Eva Franzová</cp:lastModifiedBy>
  <cp:revision>13</cp:revision>
  <cp:lastPrinted>2013-01-09T11:13:40Z</cp:lastPrinted>
  <dcterms:created xsi:type="dcterms:W3CDTF">2011-07-10T07:31:43Z</dcterms:created>
  <dcterms:modified xsi:type="dcterms:W3CDTF">2013-01-09T11:13:54Z</dcterms:modified>
</cp:coreProperties>
</file>