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3" r:id="rId3"/>
    <p:sldId id="260" r:id="rId4"/>
    <p:sldId id="261" r:id="rId5"/>
    <p:sldId id="262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97" autoAdjust="0"/>
    <p:restoredTop sz="86449" autoAdjust="0"/>
  </p:normalViewPr>
  <p:slideViewPr>
    <p:cSldViewPr>
      <p:cViewPr varScale="1">
        <p:scale>
          <a:sx n="77" d="100"/>
          <a:sy n="77" d="100"/>
        </p:scale>
        <p:origin x="-153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083E1-4964-44E2-A13E-3ED974911ADD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93F8C3-6C96-48D1-B29B-F2907C48B8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746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knihy.heureka.cz/ochrana-vlastnictvi-a-drzby-v-obcanskem-zakoniku-2-vyd/galerie/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law.muni.cz/sborniky/dp08/files/pdf/ustavko/simackova.pdf" TargetMode="External"/><Relationship Id="rId12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home-travel.eu/nabidka-zajezdu/" TargetMode="External"/><Relationship Id="rId11" Type="http://schemas.openxmlformats.org/officeDocument/2006/relationships/hyperlink" Target="https://sites.google.com/site/piratuamjehej1/ostatni-druhy-piratstvi" TargetMode="External"/><Relationship Id="rId5" Type="http://schemas.openxmlformats.org/officeDocument/2006/relationships/hyperlink" Target="http://www.niktelreality.cz/typy-vlastnictvi.html" TargetMode="External"/><Relationship Id="rId10" Type="http://schemas.openxmlformats.org/officeDocument/2006/relationships/hyperlink" Target="https://sites.google.com/site/piratuamjehej1/home" TargetMode="External"/><Relationship Id="rId4" Type="http://schemas.openxmlformats.org/officeDocument/2006/relationships/hyperlink" Target="http://www.3pod.cz/download/knihovna/prirucka_inmp_ochrana_dusevniho_vlastnictvi.pdf" TargetMode="External"/><Relationship Id="rId9" Type="http://schemas.openxmlformats.org/officeDocument/2006/relationships/hyperlink" Target="http://www.itbiz.cz/softwarove-piratstvi-distributor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Vlastnictví hmotné a duševní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3621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10499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22_FG_01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Vlastnictví hmotné </a:t>
                      </a:r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 duševní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Vysvětlení pojmů vlastnictví hmotné a duševní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pojmům hmotné a duševní vlastnictví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27. 12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05046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  <a:latin typeface="Algerian" pitchFamily="82" charset="0"/>
              </a:rPr>
              <a:t>KOMU CO PATŘÍ</a:t>
            </a:r>
            <a:endParaRPr lang="cs-CZ" sz="32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0" dirty="0" smtClean="0"/>
              <a:t>Ten, komu něco patři se nazývá majitel nebo vlastník</a:t>
            </a:r>
            <a:r>
              <a:rPr lang="cs-CZ" sz="2400" b="0" dirty="0"/>
              <a:t>.</a:t>
            </a:r>
            <a:endParaRPr lang="cs-CZ" sz="2400" b="0" dirty="0" smtClean="0"/>
          </a:p>
          <a:p>
            <a:pPr>
              <a:buFont typeface="Wingdings" pitchFamily="2" charset="2"/>
              <a:buChar char="Ø"/>
            </a:pPr>
            <a:endParaRPr lang="cs-CZ" sz="2400" b="0" dirty="0" smtClean="0"/>
          </a:p>
          <a:p>
            <a:pPr>
              <a:buFont typeface="Wingdings" pitchFamily="2" charset="2"/>
              <a:buChar char="Ø"/>
            </a:pPr>
            <a:r>
              <a:rPr lang="cs-CZ" sz="2400" b="0" dirty="0" smtClean="0"/>
              <a:t>Různé věci mohou patřit různým lidem, skupinám lidí, firmám, obcím, krajům, státu.</a:t>
            </a:r>
          </a:p>
          <a:p>
            <a:pPr>
              <a:buFont typeface="Wingdings" pitchFamily="2" charset="2"/>
              <a:buChar char="Ø"/>
            </a:pPr>
            <a:endParaRPr lang="cs-CZ" sz="2400" b="0" dirty="0" smtClean="0"/>
          </a:p>
          <a:p>
            <a:pPr>
              <a:buFont typeface="Wingdings" pitchFamily="2" charset="2"/>
              <a:buChar char="Ø"/>
            </a:pPr>
            <a:r>
              <a:rPr lang="cs-CZ" sz="2400" b="0" dirty="0" smtClean="0"/>
              <a:t>Vlastní-li danou věc více majitelů, je každý z nich spoluvlastník</a:t>
            </a:r>
            <a:r>
              <a:rPr lang="cs-CZ" sz="2000" dirty="0" smtClean="0"/>
              <a:t>.</a:t>
            </a:r>
          </a:p>
          <a:p>
            <a:pPr>
              <a:buFont typeface="Arial" pitchFamily="34" charset="0"/>
              <a:buChar char="•"/>
            </a:pPr>
            <a:endParaRPr lang="cs-CZ" sz="2000" dirty="0"/>
          </a:p>
        </p:txBody>
      </p:sp>
      <p:pic>
        <p:nvPicPr>
          <p:cNvPr id="6" name="Obrázek 5" descr="http://www.niktelreality.cz/images/text/typy-vlastnictvi-1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21088"/>
            <a:ext cx="2857500" cy="2333625"/>
          </a:xfrm>
          <a:prstGeom prst="rect">
            <a:avLst/>
          </a:prstGeom>
          <a:noFill/>
          <a:ln>
            <a:solidFill>
              <a:srgbClr val="00B0F0">
                <a:alpha val="8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1882672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  <a:latin typeface="Algerian" pitchFamily="82" charset="0"/>
              </a:rPr>
              <a:t>CO MŮŽEME VLASTNIT</a:t>
            </a:r>
            <a:endParaRPr lang="cs-CZ" sz="32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u="sng" dirty="0" smtClean="0">
                <a:solidFill>
                  <a:srgbClr val="00B0F0"/>
                </a:solidFill>
              </a:rPr>
              <a:t>Hmotné vlastnictví </a:t>
            </a:r>
            <a:r>
              <a:rPr lang="cs-CZ" sz="2000" dirty="0" smtClean="0"/>
              <a:t>– to jsou věci, na které si můžeme sáhnout.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/>
              <a:t>k</a:t>
            </a:r>
            <a:r>
              <a:rPr lang="cs-CZ" sz="1800" b="0" dirty="0" smtClean="0"/>
              <a:t>nížka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Počítač				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auto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peníze</a:t>
            </a:r>
          </a:p>
          <a:p>
            <a:r>
              <a:rPr lang="cs-CZ" sz="2000" u="sng" dirty="0" smtClean="0">
                <a:solidFill>
                  <a:srgbClr val="00B0F0"/>
                </a:solidFill>
              </a:rPr>
              <a:t>Duševní vlastnictví </a:t>
            </a:r>
            <a:r>
              <a:rPr lang="cs-CZ" sz="2000" dirty="0" smtClean="0"/>
              <a:t>– to jsou nápady a myšlenky.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/>
              <a:t>v</a:t>
            </a:r>
            <a:r>
              <a:rPr lang="cs-CZ" sz="1800" b="0" dirty="0" smtClean="0"/>
              <a:t>ypalovací software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nahrávky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/>
              <a:t>n</a:t>
            </a:r>
            <a:r>
              <a:rPr lang="cs-CZ" sz="1800" b="0" dirty="0" smtClean="0"/>
              <a:t>ázev firmy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/>
              <a:t>p</a:t>
            </a:r>
            <a:r>
              <a:rPr lang="cs-CZ" sz="1800" b="0" dirty="0" smtClean="0"/>
              <a:t>atent na vynález		</a:t>
            </a:r>
          </a:p>
          <a:p>
            <a:pPr>
              <a:buFont typeface="Wingdings" pitchFamily="2" charset="2"/>
              <a:buChar char="q"/>
            </a:pPr>
            <a:endParaRPr lang="cs-CZ" sz="1400" dirty="0" smtClean="0"/>
          </a:p>
          <a:p>
            <a:pPr>
              <a:buFont typeface="Wingdings" pitchFamily="2" charset="2"/>
              <a:buChar char="q"/>
            </a:pPr>
            <a:endParaRPr lang="cs-CZ" sz="1400" dirty="0" smtClean="0"/>
          </a:p>
          <a:p>
            <a:endParaRPr lang="cs-CZ" sz="2000" dirty="0"/>
          </a:p>
        </p:txBody>
      </p:sp>
      <p:pic>
        <p:nvPicPr>
          <p:cNvPr id="4" name="Obrázek 3" descr="http://files.home-travel.eu/200000037-ec2d8ed273/vesele-auto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399" y="1484784"/>
            <a:ext cx="2134235" cy="1799590"/>
          </a:xfrm>
          <a:prstGeom prst="rect">
            <a:avLst/>
          </a:prstGeom>
          <a:noFill/>
          <a:ln>
            <a:noFill/>
          </a:ln>
          <a:effectLst>
            <a:outerShdw blurRad="50800" dist="50800" dir="5400000" algn="ctr" rotWithShape="0">
              <a:srgbClr val="000000">
                <a:alpha val="0"/>
              </a:srgbClr>
            </a:outerShdw>
          </a:effectLst>
        </p:spPr>
      </p:pic>
      <p:pic>
        <p:nvPicPr>
          <p:cNvPr id="5" name="Obrázek 4" descr="logo-adidas-300x225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3789039"/>
            <a:ext cx="2404580" cy="1800000"/>
          </a:xfrm>
          <a:prstGeom prst="rect">
            <a:avLst/>
          </a:prstGeom>
          <a:noFill/>
          <a:ln>
            <a:solidFill>
              <a:srgbClr val="00B0F0">
                <a:alpha val="8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424175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  <a:latin typeface="Algerian" pitchFamily="82" charset="0"/>
              </a:rPr>
              <a:t>OCHRANA VLASTNICTVÍ</a:t>
            </a:r>
            <a:endParaRPr lang="cs-CZ" sz="32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3527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Všeobecná deklarace lidských práv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Listina základních práv a svobod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Ministerstvo kultury ČR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Ochranný svaz autorský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Divadelní a literární agentura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Úřad průmyslového vlastnictví		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Česká obchodní inspekce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Policie ČR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Soudy a státní zastupitelství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Celní úřady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Komora patentových zástupců</a:t>
            </a:r>
          </a:p>
          <a:p>
            <a:pPr>
              <a:buFont typeface="Wingdings" pitchFamily="2" charset="2"/>
              <a:buChar char="Ø"/>
            </a:pPr>
            <a:r>
              <a:rPr lang="cs-CZ" sz="1800" b="0" dirty="0" smtClean="0"/>
              <a:t>Česká advokátní komora</a:t>
            </a:r>
            <a:endParaRPr lang="cs-CZ" sz="1800" b="0" dirty="0"/>
          </a:p>
        </p:txBody>
      </p:sp>
      <p:pic>
        <p:nvPicPr>
          <p:cNvPr id="7" name="Obrázek 6" descr="Ochrana vlastnictví a dr&amp;zcaron;by v ob&amp;ccaron;anském zákoníku - 2.vyd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8654" y="1412776"/>
            <a:ext cx="3240000" cy="3240000"/>
          </a:xfrm>
          <a:prstGeom prst="rect">
            <a:avLst/>
          </a:prstGeom>
          <a:noFill/>
          <a:ln>
            <a:solidFill>
              <a:srgbClr val="00B0F0">
                <a:alpha val="8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1627055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  <a:latin typeface="Algerian" pitchFamily="82" charset="0"/>
              </a:rPr>
              <a:t>pirátství</a:t>
            </a:r>
            <a:endParaRPr lang="cs-CZ" sz="3200" dirty="0">
              <a:solidFill>
                <a:srgbClr val="00B0F0"/>
              </a:solidFill>
              <a:latin typeface="Algerian" pitchFamily="82" charset="0"/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8032413"/>
              </p:ext>
            </p:extLst>
          </p:nvPr>
        </p:nvGraphicFramePr>
        <p:xfrm>
          <a:off x="822325" y="1198404"/>
          <a:ext cx="7521574" cy="3383279"/>
        </p:xfrm>
        <a:graphic>
          <a:graphicData uri="http://schemas.openxmlformats.org/drawingml/2006/table">
            <a:tbl>
              <a:tblPr/>
              <a:tblGrid>
                <a:gridCol w="3760787"/>
                <a:gridCol w="3760787"/>
              </a:tblGrid>
              <a:tr h="3383279">
                <a:tc>
                  <a:txBody>
                    <a:bodyPr/>
                    <a:lstStyle/>
                    <a:p>
                      <a:pPr algn="ctr" rtl="0"/>
                      <a:r>
                        <a:rPr lang="cs-CZ" sz="1800" b="1" dirty="0">
                          <a:solidFill>
                            <a:srgbClr val="00B0F0"/>
                          </a:solidFill>
                          <a:effectLst/>
                          <a:latin typeface="+mn-lt"/>
                        </a:rPr>
                        <a:t>KDO JE PIRÁT?</a:t>
                      </a:r>
                      <a:endParaRPr lang="cs-CZ" sz="1800" dirty="0">
                        <a:solidFill>
                          <a:srgbClr val="00B0F0"/>
                        </a:solidFill>
                        <a:effectLst/>
                        <a:latin typeface="+mn-lt"/>
                      </a:endParaRPr>
                    </a:p>
                    <a:p>
                      <a:pPr algn="ctr" rtl="0"/>
                      <a:r>
                        <a:rPr lang="cs-CZ" sz="18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ctr" rtl="0"/>
                      <a:r>
                        <a:rPr lang="cs-CZ" sz="1800" dirty="0">
                          <a:effectLst/>
                          <a:latin typeface="+mn-lt"/>
                        </a:rPr>
                        <a:t>Pirát </a:t>
                      </a:r>
                      <a:r>
                        <a:rPr lang="cs-CZ" sz="1800" dirty="0" smtClean="0">
                          <a:effectLst/>
                          <a:latin typeface="+mn-lt"/>
                        </a:rPr>
                        <a:t>je </a:t>
                      </a:r>
                      <a:r>
                        <a:rPr lang="cs-CZ" sz="1800" dirty="0">
                          <a:effectLst/>
                          <a:latin typeface="+mn-lt"/>
                        </a:rPr>
                        <a:t>původně námořní lupič. Piráti obvykle přepadají obchodní lodi, ale často loupí i na pobřeží. Pirátství kvete tam, kde je velký lodní provoz a lupiči mohou doufat v bohatou kořist. Místo šavlí a plachetnic mají dnes k dispozici rychlé čluny, automatické zbraně i děla a rakety.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endParaRPr lang="cs-CZ" sz="1800" b="1" dirty="0">
                        <a:effectLst/>
                        <a:latin typeface="georgia,serif"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5" name="Picture 1" descr="Pirát: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40768"/>
            <a:ext cx="3438525" cy="2857500"/>
          </a:xfrm>
          <a:prstGeom prst="rect">
            <a:avLst/>
          </a:prstGeom>
          <a:noFill/>
          <a:ln>
            <a:solidFill>
              <a:srgbClr val="00B0F0">
                <a:alpha val="85000"/>
              </a:srgb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7344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s://sites.google.com/site/piratuamjehej1/_/rsrc/1351597726314/ostatni-druhy-piratstvi/pc_hacker_ilustracka2_denik-380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45812"/>
            <a:ext cx="2400935" cy="1799590"/>
          </a:xfrm>
          <a:prstGeom prst="rect">
            <a:avLst/>
          </a:prstGeom>
          <a:noFill/>
          <a:ln>
            <a:solidFill>
              <a:srgbClr val="00B0F0">
                <a:alpha val="85000"/>
              </a:srgbClr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00B0F0"/>
                </a:solidFill>
                <a:latin typeface="Algerian" pitchFamily="82" charset="0"/>
              </a:rPr>
              <a:t>Druhy novodobého pirátství</a:t>
            </a:r>
            <a:endParaRPr lang="cs-CZ" sz="32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533016" cy="548640"/>
          </a:xfrm>
        </p:spPr>
        <p:txBody>
          <a:bodyPr>
            <a:noAutofit/>
          </a:bodyPr>
          <a:lstStyle/>
          <a:p>
            <a:r>
              <a:rPr lang="cs-CZ" sz="1800" b="1" u="sng" dirty="0">
                <a:solidFill>
                  <a:srgbClr val="00B0F0"/>
                </a:solidFill>
              </a:rPr>
              <a:t>Počítačové pirátství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42000" indent="0">
              <a:lnSpc>
                <a:spcPct val="110000"/>
              </a:lnSpc>
            </a:pPr>
            <a:r>
              <a:rPr lang="cs-CZ" sz="1800" b="0" dirty="0"/>
              <a:t>nelegální distribuce a kopírování programů a písem Adobe, ať pro podnikání, nebo pro osobní potřebu</a:t>
            </a:r>
          </a:p>
          <a:p>
            <a:pPr marL="342000" indent="0">
              <a:lnSpc>
                <a:spcPct val="110000"/>
              </a:lnSpc>
            </a:pPr>
            <a:endParaRPr lang="cs-CZ" sz="1800" b="0" dirty="0"/>
          </a:p>
          <a:p>
            <a:pPr marL="342000" indent="0">
              <a:lnSpc>
                <a:spcPct val="110000"/>
              </a:lnSpc>
            </a:pPr>
            <a:endParaRPr lang="cs-CZ" sz="1800" b="0" dirty="0" smtClean="0"/>
          </a:p>
          <a:p>
            <a:pPr marL="342000" indent="0">
              <a:lnSpc>
                <a:spcPct val="110000"/>
              </a:lnSpc>
            </a:pPr>
            <a:endParaRPr lang="cs-CZ" sz="1800" b="0" dirty="0" smtClean="0"/>
          </a:p>
          <a:p>
            <a:pPr marL="0" indent="0"/>
            <a:endParaRPr lang="cs-CZ" sz="1800" b="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1800" b="1" u="sng" dirty="0">
                <a:solidFill>
                  <a:srgbClr val="00B0F0"/>
                </a:solidFill>
              </a:rPr>
              <a:t>Silniční pirátství</a:t>
            </a:r>
            <a:endParaRPr lang="cs-CZ" sz="1800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indent="0"/>
            <a:r>
              <a:rPr lang="cs-CZ" sz="1800" b="0" dirty="0" smtClean="0"/>
              <a:t>jedná </a:t>
            </a:r>
            <a:r>
              <a:rPr lang="cs-CZ" sz="1800" b="0" dirty="0"/>
              <a:t>se o řidiče, kteří porušují danou rychlost, jezdí pod vlivem alkoholu či jiných omamných látek a tím ohrožují zdraví lidí kolem sebe.</a:t>
            </a:r>
          </a:p>
          <a:p>
            <a:endParaRPr lang="cs-CZ" dirty="0"/>
          </a:p>
        </p:txBody>
      </p:sp>
      <p:pic>
        <p:nvPicPr>
          <p:cNvPr id="5" name="Obrázek 4" descr="https://sites.google.com/site/piratuamjehej1/_/rsrc/1351597747998/ostatni-druhy-piratstvi/832624-img-direct-pirat-silnic.jpg?height=266&amp;width=360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445812"/>
            <a:ext cx="2437130" cy="1799590"/>
          </a:xfrm>
          <a:prstGeom prst="rect">
            <a:avLst/>
          </a:prstGeom>
          <a:noFill/>
          <a:ln>
            <a:solidFill>
              <a:srgbClr val="00B0F0">
                <a:alpha val="85000"/>
              </a:srgbClr>
            </a:solidFill>
          </a:ln>
        </p:spPr>
      </p:pic>
    </p:spTree>
    <p:extLst>
      <p:ext uri="{BB962C8B-B14F-4D97-AF65-F5344CB8AC3E}">
        <p14:creationId xmlns:p14="http://schemas.microsoft.com/office/powerpoint/2010/main" val="2191167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680520"/>
          </a:xfrm>
        </p:spPr>
        <p:txBody>
          <a:bodyPr>
            <a:normAutofit fontScale="5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800" cap="none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 </a:t>
            </a:r>
            <a:endParaRPr lang="cs-CZ" sz="1800" cap="none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600" cap="none" dirty="0" smtClean="0">
              <a:hlinkClick r:id="rId4"/>
            </a:endParaRPr>
          </a:p>
          <a:p>
            <a:endParaRPr lang="cs-CZ" sz="1600" cap="none" dirty="0">
              <a:hlinkClick r:id="rId4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cap="none" dirty="0" smtClean="0">
                <a:hlinkClick r:id="rId5"/>
              </a:rPr>
              <a:t>http://www.niktelreality.cz/typy-vlastnictvi.html</a:t>
            </a:r>
            <a:endParaRPr lang="cs-CZ" sz="20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u="sng" cap="none" dirty="0" smtClean="0">
                <a:hlinkClick r:id="rId6"/>
              </a:rPr>
              <a:t>http://www.home-travel.eu/nabidka-zajezdu/</a:t>
            </a:r>
            <a:endParaRPr lang="cs-CZ" sz="20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cap="none" dirty="0" smtClean="0">
                <a:hlinkClick r:id="rId4"/>
              </a:rPr>
              <a:t>http://hodinky.bloger.cz/_/hodinky-adidas-predstaveni-znacky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cap="none" dirty="0" smtClean="0">
                <a:hlinkClick r:id="rId4"/>
              </a:rPr>
              <a:t>http://www.3pod.cz/download/knihovna/prirucka_inmp_ochrana_dusevniho_vlastnictvi.pdf</a:t>
            </a:r>
            <a:endParaRPr lang="cs-CZ" sz="20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cap="none" dirty="0" smtClean="0">
                <a:hlinkClick r:id="rId7"/>
              </a:rPr>
              <a:t>http://www.law.muni.cz/sborniky/dp08/files/pdf/ustavko/simackova.pdf</a:t>
            </a:r>
            <a:endParaRPr lang="cs-CZ" sz="2000" cap="none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000" cap="none" dirty="0" smtClean="0">
                <a:ln w="1905"/>
                <a:ea typeface="Verdana"/>
                <a:cs typeface="Verdana"/>
                <a:hlinkClick r:id="rId8"/>
              </a:rPr>
              <a:t>http://knihy.heureka.cz/ochrana-vlastnictvi-a-drzby-v-obcanskem-zakoniku-2-vyd/galerie/</a:t>
            </a:r>
            <a:endParaRPr lang="cs-CZ" sz="2000" cap="none" dirty="0" smtClean="0">
              <a:ln w="1905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cap="none" dirty="0" smtClean="0">
                <a:ln w="1905"/>
                <a:ea typeface="Verdana"/>
                <a:cs typeface="Verdana"/>
                <a:hlinkClick r:id="rId9"/>
              </a:rPr>
              <a:t>http://www.itbiz.cz/softwarove-piratstvi-distributori</a:t>
            </a:r>
            <a:endParaRPr lang="cs-CZ" sz="2000" cap="none" dirty="0" smtClean="0">
              <a:ln w="1905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cap="none" dirty="0">
                <a:ln w="1905"/>
                <a:ea typeface="Verdana"/>
                <a:cs typeface="Verdana"/>
                <a:hlinkClick r:id="rId10"/>
              </a:rPr>
              <a:t>https://</a:t>
            </a:r>
            <a:r>
              <a:rPr lang="cs-CZ" sz="2000" cap="none" dirty="0" smtClean="0">
                <a:ln w="1905"/>
                <a:ea typeface="Verdana"/>
                <a:cs typeface="Verdana"/>
                <a:hlinkClick r:id="rId10"/>
              </a:rPr>
              <a:t>sites.google.com/site/piratuamjehej1/home</a:t>
            </a:r>
            <a:endParaRPr lang="cs-CZ" sz="2000" cap="none" dirty="0" smtClean="0">
              <a:ln w="1905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cap="none" dirty="0">
                <a:ln w="1905"/>
                <a:ea typeface="Verdana"/>
                <a:cs typeface="Verdana"/>
                <a:hlinkClick r:id="rId11"/>
              </a:rPr>
              <a:t>https://</a:t>
            </a:r>
            <a:r>
              <a:rPr lang="cs-CZ" sz="2000" cap="none" dirty="0" smtClean="0">
                <a:ln w="1905"/>
                <a:ea typeface="Verdana"/>
                <a:cs typeface="Verdana"/>
                <a:hlinkClick r:id="rId11"/>
              </a:rPr>
              <a:t>sites.google.com/site/piratuamjehej1/ostatni-druhy-piratstvi</a:t>
            </a:r>
            <a:endParaRPr lang="cs-CZ" sz="2000" cap="none" dirty="0" smtClean="0">
              <a:ln w="1905"/>
              <a:ea typeface="Verdana"/>
              <a:cs typeface="Verdana"/>
            </a:endParaRPr>
          </a:p>
          <a:p>
            <a:endParaRPr lang="cs-CZ" sz="2000" dirty="0" smtClean="0">
              <a:ea typeface="Times New Roman"/>
            </a:endParaRPr>
          </a:p>
          <a:p>
            <a:r>
              <a:rPr lang="cs-CZ" sz="2000" dirty="0" smtClean="0">
                <a:ea typeface="Times New Roman"/>
              </a:rPr>
              <a:t>„</a:t>
            </a:r>
            <a:r>
              <a:rPr lang="cs-CZ" sz="2000" dirty="0">
                <a:ea typeface="Times New Roman"/>
              </a:rPr>
              <a:t>Materiál 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000" cap="none" dirty="0" smtClean="0">
              <a:ln w="1905"/>
              <a:ea typeface="Verdana"/>
              <a:cs typeface="Verdana"/>
            </a:endParaRPr>
          </a:p>
          <a:p>
            <a:endParaRPr lang="cs-CZ" sz="1600" cap="none" dirty="0" smtClean="0">
              <a:ln w="1905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600" cap="none" dirty="0" smtClean="0">
              <a:ln w="1905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600" cap="none" dirty="0" smtClean="0">
              <a:ln w="1905"/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600" cap="none" dirty="0">
              <a:ln w="1905"/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74628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232</TotalTime>
  <Words>398</Words>
  <Application>Microsoft Office PowerPoint</Application>
  <PresentationFormat>Předvádění na obrazovce (4:3)</PresentationFormat>
  <Paragraphs>96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Úhly</vt:lpstr>
      <vt:lpstr>FINANČNÍ GRAMOTNOST  Vlastnictví hmotné a duševní  </vt:lpstr>
      <vt:lpstr>Prezentace aplikace PowerPoint</vt:lpstr>
      <vt:lpstr>KOMU CO PATŘÍ</vt:lpstr>
      <vt:lpstr>CO MŮŽEME VLASTNIT</vt:lpstr>
      <vt:lpstr>OCHRANA VLASTNICTVÍ</vt:lpstr>
      <vt:lpstr>pirátství</vt:lpstr>
      <vt:lpstr>Druhy novodobého pirátství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Historie a současnost drogové  </dc:title>
  <dc:creator>Ivuška</dc:creator>
  <cp:lastModifiedBy>Iva Novotná</cp:lastModifiedBy>
  <cp:revision>19</cp:revision>
  <dcterms:created xsi:type="dcterms:W3CDTF">2011-07-10T07:34:13Z</dcterms:created>
  <dcterms:modified xsi:type="dcterms:W3CDTF">2013-02-11T19:08:26Z</dcterms:modified>
</cp:coreProperties>
</file>