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64" r:id="rId4"/>
    <p:sldId id="266" r:id="rId5"/>
    <p:sldId id="267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A5E5EFB-8A6D-403F-8473-57DE862B0CC8}">
          <p14:sldIdLst>
            <p14:sldId id="256"/>
            <p14:sldId id="262"/>
          </p14:sldIdLst>
        </p14:section>
        <p14:section name="Oddíl bez názvu" id="{D78FBAE9-BB5B-4144-90D7-66D4023FBF31}">
          <p14:sldIdLst>
            <p14:sldId id="264"/>
            <p14:sldId id="266"/>
            <p14:sldId id="267"/>
            <p14:sldId id="259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683" autoAdjust="0"/>
  </p:normalViewPr>
  <p:slideViewPr>
    <p:cSldViewPr>
      <p:cViewPr varScale="1">
        <p:scale>
          <a:sx n="72" d="100"/>
          <a:sy n="72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FCACDD-05E6-4A24-8636-CE5A82179349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1855CB-5079-463D-828F-AB177D41B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708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ydlet.cz/340798-bydleni-ve-vlastnim-malem-dome--trend-i-investice-na-stari/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ovesluzby.cz/stastna-rodina.200/kupujeme-novy-byt.23437.html" TargetMode="External"/><Relationship Id="rId5" Type="http://schemas.openxmlformats.org/officeDocument/2006/relationships/hyperlink" Target="http://finance.idnes.cz/nakup-vlastniho-bydleni-provazi-susteni-danovych-formularu-p5a-/p_dane.aspx?c=a090812_155150_p_dane_hru" TargetMode="External"/><Relationship Id="rId4" Type="http://schemas.openxmlformats.org/officeDocument/2006/relationships/hyperlink" Target="http://www.svet-bydleni.cz/stavba-a-rekonstrukce/jak-si-poridit-druzstevni-byt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Druhy bydlení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79712" y="6309320"/>
            <a:ext cx="4724400" cy="274320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038005335"/>
              </p:ext>
            </p:extLst>
          </p:nvPr>
        </p:nvGraphicFramePr>
        <p:xfrm>
          <a:off x="467544" y="1700810"/>
          <a:ext cx="8496944" cy="4512677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464139"/>
                <a:gridCol w="6032805"/>
              </a:tblGrid>
              <a:tr h="3139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946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9469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Druhy bydlení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žáků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 s různými druhy bydlení</a:t>
                      </a: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 rozpoznat druhy bydlení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-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1398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991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12. 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4513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smtClean="0">
                <a:solidFill>
                  <a:schemeClr val="accent3"/>
                </a:solidFill>
                <a:latin typeface="Algerian" pitchFamily="82" charset="0"/>
              </a:rPr>
              <a:t>Druhy bydlení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0" smtClean="0"/>
              <a:t>Bydlení v nájemním bytě – bydlení bytě vlastněném někým jiným, nájemník platí nájemné pronajímateli.</a:t>
            </a:r>
          </a:p>
          <a:p>
            <a:pPr>
              <a:buFont typeface="Wingdings" pitchFamily="2" charset="2"/>
              <a:buChar char="Ø"/>
            </a:pPr>
            <a:endParaRPr lang="cs-CZ" sz="1800" b="0" smtClean="0"/>
          </a:p>
          <a:p>
            <a:pPr>
              <a:buFont typeface="Wingdings" pitchFamily="2" charset="2"/>
              <a:buChar char="Ø"/>
            </a:pPr>
            <a:r>
              <a:rPr lang="cs-CZ" sz="1800" b="0" smtClean="0"/>
              <a:t>Bydlení v družstevním bytě – byt patří družstvu, každý družstevník má podíl na družstvu, takže mu nepatří byt, v němž bydlí, ale příslušná část veškerého majetku družstva)</a:t>
            </a:r>
          </a:p>
          <a:p>
            <a:pPr>
              <a:buFont typeface="Wingdings" pitchFamily="2" charset="2"/>
              <a:buChar char="Ø"/>
            </a:pPr>
            <a:endParaRPr lang="cs-CZ" sz="1800" b="0" smtClean="0"/>
          </a:p>
          <a:p>
            <a:pPr>
              <a:buFont typeface="Wingdings" pitchFamily="2" charset="2"/>
              <a:buChar char="Ø"/>
            </a:pPr>
            <a:r>
              <a:rPr lang="cs-CZ" sz="1800" b="0" smtClean="0"/>
              <a:t>Bydlení ve vlastním bytě – byt patří obyvateli bytu</a:t>
            </a:r>
          </a:p>
          <a:p>
            <a:pPr marL="0" indent="0"/>
            <a:endParaRPr lang="cs-CZ" sz="1800" b="0" smtClean="0"/>
          </a:p>
          <a:p>
            <a:pPr>
              <a:buFont typeface="Wingdings" pitchFamily="2" charset="2"/>
              <a:buChar char="Ø"/>
            </a:pPr>
            <a:r>
              <a:rPr lang="cs-CZ" sz="1800" b="0" smtClean="0"/>
              <a:t>Bydlení ve vlastním domě – dům patří obyvateli domu</a:t>
            </a:r>
            <a:endParaRPr lang="cs-CZ" sz="1800" b="0" dirty="0"/>
          </a:p>
        </p:txBody>
      </p:sp>
    </p:spTree>
    <p:extLst>
      <p:ext uri="{BB962C8B-B14F-4D97-AF65-F5344CB8AC3E}">
        <p14:creationId xmlns:p14="http://schemas.microsoft.com/office/powerpoint/2010/main" val="241908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BYDLENÍ V NÁJEMNÍM BYTĚ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sz="1800" u="sng" dirty="0" smtClean="0">
                <a:solidFill>
                  <a:schemeClr val="accent3"/>
                </a:solidFill>
              </a:rPr>
              <a:t>VÝHODY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p</a:t>
            </a:r>
            <a:r>
              <a:rPr lang="cs-CZ" sz="1800" b="0" dirty="0" smtClean="0"/>
              <a:t>rvotní investice je malá nebo žádná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n</a:t>
            </a:r>
            <a:r>
              <a:rPr lang="cs-CZ" sz="1800" b="0" dirty="0" smtClean="0"/>
              <a:t>áklady na opravy hradí majitel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n</a:t>
            </a:r>
            <a:r>
              <a:rPr lang="cs-CZ" sz="1800" b="0" dirty="0" smtClean="0"/>
              <a:t>eplatím daň z nemovitosti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p</a:t>
            </a:r>
            <a:r>
              <a:rPr lang="cs-CZ" sz="1800" b="0" dirty="0" smtClean="0"/>
              <a:t>ro krátkodobé bydlení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1800" dirty="0"/>
          </a:p>
          <a:p>
            <a:pPr marL="0" indent="0"/>
            <a:endParaRPr lang="cs-CZ" sz="1800" dirty="0" smtClean="0"/>
          </a:p>
          <a:p>
            <a:pPr marL="0" indent="0"/>
            <a:endParaRPr lang="cs-CZ" sz="1800" dirty="0"/>
          </a:p>
          <a:p>
            <a:pPr marL="0" indent="0"/>
            <a:r>
              <a:rPr lang="cs-CZ" sz="1800" u="sng" dirty="0" smtClean="0">
                <a:solidFill>
                  <a:schemeClr val="accent3"/>
                </a:solidFill>
              </a:rPr>
              <a:t>NEVÝHODY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n</a:t>
            </a:r>
            <a:r>
              <a:rPr lang="cs-CZ" sz="1800" b="0" dirty="0" smtClean="0"/>
              <a:t>edostatek  soukromí v domě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n</a:t>
            </a:r>
            <a:r>
              <a:rPr lang="cs-CZ" sz="1800" b="0" dirty="0" smtClean="0"/>
              <a:t>ení možnost měnit vnitřní uspořádání bytu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p</a:t>
            </a:r>
            <a:r>
              <a:rPr lang="cs-CZ" sz="1800" b="0" dirty="0" smtClean="0"/>
              <a:t>ronajímatel může zrušit smlouvu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výši </a:t>
            </a:r>
            <a:r>
              <a:rPr lang="cs-CZ" sz="1800" b="0" dirty="0" smtClean="0"/>
              <a:t>nájemného určuje pronajímatel</a:t>
            </a:r>
            <a:endParaRPr lang="cs-CZ" sz="1800" b="0" dirty="0"/>
          </a:p>
        </p:txBody>
      </p:sp>
      <p:pic>
        <p:nvPicPr>
          <p:cNvPr id="6" name="Obrázek 5" descr="http://images01.olx.cz/ui/20/15/12/1338548976_389231312_3-Pronajem-Byt-21-Roznov-pod-Radhostem-Domy-byty-k-pronajmu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3789039"/>
            <a:ext cx="3767774" cy="252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65178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BYDLENÍ V DRUŽSTEVNÍM BYTĚ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cs-CZ" sz="1800" u="sng" dirty="0" smtClean="0">
                <a:solidFill>
                  <a:schemeClr val="accent3"/>
                </a:solidFill>
              </a:rPr>
              <a:t>VÝHODY</a:t>
            </a:r>
          </a:p>
          <a:p>
            <a:pPr>
              <a:buFont typeface="Wingdings" pitchFamily="2" charset="2"/>
              <a:buChar char="ü"/>
            </a:pPr>
            <a:r>
              <a:rPr lang="cs-CZ" sz="1800" b="0" dirty="0" smtClean="0"/>
              <a:t>nižší náklady na pořízení</a:t>
            </a:r>
          </a:p>
          <a:p>
            <a:pPr>
              <a:buFont typeface="Wingdings" pitchFamily="2" charset="2"/>
              <a:buChar char="ü"/>
            </a:pPr>
            <a:r>
              <a:rPr lang="cs-CZ" sz="1800" b="0" dirty="0"/>
              <a:t>n</a:t>
            </a:r>
            <a:r>
              <a:rPr lang="cs-CZ" sz="1800" b="0" dirty="0" smtClean="0"/>
              <a:t>áklady na provoz a opravu jsou nižší (platí více vlastníků)</a:t>
            </a:r>
          </a:p>
          <a:p>
            <a:pPr marL="0" indent="0"/>
            <a:endParaRPr lang="cs-CZ" sz="1800" dirty="0"/>
          </a:p>
          <a:p>
            <a:pPr marL="0" indent="0"/>
            <a:endParaRPr lang="cs-CZ" sz="1800" dirty="0" smtClean="0"/>
          </a:p>
          <a:p>
            <a:pPr marL="0" indent="0"/>
            <a:endParaRPr lang="cs-CZ" sz="1800" dirty="0"/>
          </a:p>
          <a:p>
            <a:pPr marL="0" indent="0"/>
            <a:endParaRPr lang="cs-CZ" sz="1800" dirty="0" smtClean="0"/>
          </a:p>
          <a:p>
            <a:pPr marL="0" indent="0"/>
            <a:endParaRPr lang="cs-CZ" sz="1800" dirty="0"/>
          </a:p>
          <a:p>
            <a:pPr marL="0" indent="0"/>
            <a:r>
              <a:rPr lang="cs-CZ" sz="1800" u="sng" dirty="0" smtClean="0">
                <a:solidFill>
                  <a:schemeClr val="accent3"/>
                </a:solidFill>
              </a:rPr>
              <a:t>NEVÝHODY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n</a:t>
            </a:r>
            <a:r>
              <a:rPr lang="cs-CZ" sz="1800" b="0" dirty="0" smtClean="0"/>
              <a:t>edostatek soukromí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p</a:t>
            </a:r>
            <a:r>
              <a:rPr lang="cs-CZ" sz="1800" b="0" dirty="0" smtClean="0"/>
              <a:t>ři změnách či úpravách je nutný souhlas všech vlastníků</a:t>
            </a:r>
            <a:endParaRPr lang="cs-CZ" sz="1800" b="0" dirty="0"/>
          </a:p>
        </p:txBody>
      </p:sp>
      <p:pic>
        <p:nvPicPr>
          <p:cNvPr id="4" name="Obrázek 3" descr="Byt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068960"/>
            <a:ext cx="3263922" cy="252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72138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Bydlení ve </a:t>
            </a:r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vlastním bytě, domě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sz="1800" u="sng" dirty="0" smtClean="0">
                <a:solidFill>
                  <a:schemeClr val="accent3"/>
                </a:solidFill>
              </a:rPr>
              <a:t>VÝHODY</a:t>
            </a:r>
          </a:p>
          <a:p>
            <a:pPr>
              <a:buFont typeface="Wingdings" pitchFamily="2" charset="2"/>
              <a:buChar char="ü"/>
            </a:pPr>
            <a:r>
              <a:rPr lang="cs-CZ" sz="1800" b="0" dirty="0" smtClean="0"/>
              <a:t>lze prodat</a:t>
            </a:r>
          </a:p>
          <a:p>
            <a:pPr>
              <a:buFont typeface="Wingdings" pitchFamily="2" charset="2"/>
              <a:buChar char="ü"/>
            </a:pPr>
            <a:r>
              <a:rPr lang="cs-CZ" sz="1800" b="0" dirty="0"/>
              <a:t>l</a:t>
            </a:r>
            <a:r>
              <a:rPr lang="cs-CZ" sz="1800" b="0" dirty="0" smtClean="0"/>
              <a:t>ze darovat</a:t>
            </a:r>
          </a:p>
          <a:p>
            <a:pPr>
              <a:buFont typeface="Wingdings" pitchFamily="2" charset="2"/>
              <a:buChar char="ü"/>
            </a:pPr>
            <a:r>
              <a:rPr lang="cs-CZ" sz="1800" b="0" dirty="0" smtClean="0"/>
              <a:t>lze zapůjčit</a:t>
            </a:r>
          </a:p>
          <a:p>
            <a:pPr>
              <a:buFont typeface="Wingdings" pitchFamily="2" charset="2"/>
              <a:buChar char="ü"/>
            </a:pPr>
            <a:r>
              <a:rPr lang="cs-CZ" sz="1800" b="0" dirty="0"/>
              <a:t>v</a:t>
            </a:r>
            <a:r>
              <a:rPr lang="cs-CZ" sz="1800" b="0" dirty="0" smtClean="0"/>
              <a:t>yužít k podnikání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 smtClean="0"/>
              <a:t> volnost ve stavebních úpravách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800" b="0" dirty="0"/>
          </a:p>
          <a:p>
            <a:pPr marL="0" indent="0"/>
            <a:endParaRPr lang="cs-CZ" sz="1800" dirty="0" smtClean="0"/>
          </a:p>
          <a:p>
            <a:pPr marL="0" indent="0"/>
            <a:endParaRPr lang="cs-CZ" sz="1800" dirty="0"/>
          </a:p>
          <a:p>
            <a:pPr marL="0" indent="0"/>
            <a:r>
              <a:rPr lang="cs-CZ" sz="1800" u="sng" dirty="0" smtClean="0">
                <a:solidFill>
                  <a:schemeClr val="accent3"/>
                </a:solidFill>
              </a:rPr>
              <a:t>NEVÝHODY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n</a:t>
            </a:r>
            <a:r>
              <a:rPr lang="cs-CZ" sz="1800" b="0" dirty="0" smtClean="0"/>
              <a:t>utno koupit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i</a:t>
            </a:r>
            <a:r>
              <a:rPr lang="cs-CZ" sz="1800" b="0" dirty="0" smtClean="0"/>
              <a:t>nvestice do oprav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v</a:t>
            </a:r>
            <a:r>
              <a:rPr lang="cs-CZ" sz="1800" b="0" dirty="0" smtClean="0"/>
              <a:t>časné placení (voda, plyn, elektřina)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1800" b="0" dirty="0"/>
              <a:t>o</a:t>
            </a:r>
            <a:r>
              <a:rPr lang="cs-CZ" sz="1800" b="0" dirty="0" smtClean="0"/>
              <a:t>dpovědnost za škodu vlivem stavu nemovitosti a jejího příslušenství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1800" dirty="0" smtClean="0"/>
          </a:p>
        </p:txBody>
      </p:sp>
      <p:pic>
        <p:nvPicPr>
          <p:cNvPr id="4" name="Obrázek 3" descr="http://r.kde.cz/bydlet/ext/foto_clanky/canaba_idea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943" y="3982413"/>
            <a:ext cx="3298429" cy="252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pic>
        <p:nvPicPr>
          <p:cNvPr id="5" name="Obrázek 4" descr="Kupujeme nový byt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05063"/>
            <a:ext cx="3360247" cy="252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39397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u="sng" cap="none" dirty="0" smtClean="0">
                <a:hlinkClick r:id="rId3"/>
              </a:rPr>
              <a:t>http://www.bydlet.cz/340798-bydleni-ve-vlastnim-malem-dome--trend-i-investice-na-stari/</a:t>
            </a:r>
            <a:endParaRPr lang="cs-CZ" sz="1200" u="sng" cap="none" dirty="0" smtClean="0"/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u="sng" cap="none" dirty="0" smtClean="0">
                <a:hlinkClick r:id="rId4"/>
              </a:rPr>
              <a:t>http://www.svet-bydleni.cz/stavba-a-rekonstrukce/jak-si-poridit-druzstevni-byt.aspx</a:t>
            </a:r>
            <a:endParaRPr lang="cs-CZ" sz="1200" u="sng" cap="none" dirty="0" smtClean="0"/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cap="none" dirty="0" smtClean="0">
                <a:hlinkClick r:id="rId5"/>
              </a:rPr>
              <a:t>http://finance.idnes.cz/nakup-vlastniho-bydleni-provazi-susteni-danovych-formularu-p5a-/p_dane.aspx?c=a090812_155150_p_dane_hru</a:t>
            </a:r>
            <a:endParaRPr lang="cs-CZ" sz="1200" cap="none" dirty="0" smtClean="0"/>
          </a:p>
          <a:p>
            <a:pPr marL="342900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cap="none" dirty="0" smtClean="0">
                <a:hlinkClick r:id="rId6"/>
              </a:rPr>
              <a:t>http://www.novesluzby.cz/stastna-rodina.200/kupujeme-novy-byt.23437.html</a:t>
            </a:r>
            <a:endParaRPr lang="cs-CZ" sz="1200" cap="none" dirty="0" smtClean="0"/>
          </a:p>
          <a:p>
            <a:pPr>
              <a:spcBef>
                <a:spcPts val="0"/>
              </a:spcBef>
            </a:pPr>
            <a:endParaRPr lang="cs-CZ" sz="1200" cap="none" dirty="0" smtClean="0"/>
          </a:p>
          <a:p>
            <a:pPr>
              <a:spcBef>
                <a:spcPts val="0"/>
              </a:spcBef>
            </a:pPr>
            <a:endParaRPr lang="cs-CZ" sz="1200" cap="none" dirty="0"/>
          </a:p>
          <a:p>
            <a:pPr>
              <a:spcBef>
                <a:spcPts val="0"/>
              </a:spcBef>
            </a:pPr>
            <a:endParaRPr lang="cs-CZ" sz="1200" cap="none" dirty="0" smtClean="0"/>
          </a:p>
          <a:p>
            <a:pPr>
              <a:spcBef>
                <a:spcPts val="0"/>
              </a:spcBef>
            </a:pPr>
            <a:endParaRPr lang="cs-CZ" sz="1200" cap="none" dirty="0" smtClean="0"/>
          </a:p>
          <a:p>
            <a:r>
              <a:rPr lang="cs-CZ" sz="1200" dirty="0"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u="sng" dirty="0" smtClean="0"/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7462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113</TotalTime>
  <Words>426</Words>
  <Application>Microsoft Office PowerPoint</Application>
  <PresentationFormat>Předvádění na obrazovce (4:3)</PresentationFormat>
  <Paragraphs>98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Úhly</vt:lpstr>
      <vt:lpstr>FINANČNÍ GRAMOTNOST  Druhy bydlení  </vt:lpstr>
      <vt:lpstr>Prezentace aplikace PowerPoint</vt:lpstr>
      <vt:lpstr>Druhy bydlení</vt:lpstr>
      <vt:lpstr>BYDLENÍ V NÁJEMNÍM BYTĚ</vt:lpstr>
      <vt:lpstr>BYDLENÍ V DRUŽSTEVNÍM BYTĚ</vt:lpstr>
      <vt:lpstr>Bydlení ve vlastním bytě, domě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Druhy bydlení  </dc:title>
  <dc:creator>Ivuška</dc:creator>
  <cp:lastModifiedBy>Iva Novotná</cp:lastModifiedBy>
  <cp:revision>17</cp:revision>
  <dcterms:created xsi:type="dcterms:W3CDTF">2011-07-10T07:34:17Z</dcterms:created>
  <dcterms:modified xsi:type="dcterms:W3CDTF">2013-02-11T19:09:19Z</dcterms:modified>
</cp:coreProperties>
</file>