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5" r:id="rId6"/>
    <p:sldId id="266" r:id="rId7"/>
    <p:sldId id="267" r:id="rId8"/>
    <p:sldId id="268" r:id="rId9"/>
    <p:sldId id="269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A8447A-351F-4388-ABB0-6BBE597E629B}" type="datetimeFigureOut">
              <a:rPr lang="cs-CZ" smtClean="0"/>
              <a:pPr/>
              <a:t>21.8.2013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9AA758-36E1-407B-A294-A99B3EDCB2E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BD18E-6BC9-424C-90AD-F7823495E978}" type="datetimeFigureOut">
              <a:rPr lang="cs-CZ" smtClean="0"/>
              <a:pPr/>
              <a:t>21.8.2013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DF979-FDF5-4591-A3EE-DC50634C33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BD18E-6BC9-424C-90AD-F7823495E978}" type="datetimeFigureOut">
              <a:rPr lang="cs-CZ" smtClean="0"/>
              <a:pPr/>
              <a:t>21.8.2013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DF979-FDF5-4591-A3EE-DC50634C33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BD18E-6BC9-424C-90AD-F7823495E978}" type="datetimeFigureOut">
              <a:rPr lang="cs-CZ" smtClean="0"/>
              <a:pPr/>
              <a:t>21.8.2013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DF979-FDF5-4591-A3EE-DC50634C33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BD18E-6BC9-424C-90AD-F7823495E978}" type="datetimeFigureOut">
              <a:rPr lang="cs-CZ" smtClean="0"/>
              <a:pPr/>
              <a:t>21.8.2013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DF979-FDF5-4591-A3EE-DC50634C33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BD18E-6BC9-424C-90AD-F7823495E978}" type="datetimeFigureOut">
              <a:rPr lang="cs-CZ" smtClean="0"/>
              <a:pPr/>
              <a:t>21.8.2013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DF979-FDF5-4591-A3EE-DC50634C33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BD18E-6BC9-424C-90AD-F7823495E978}" type="datetimeFigureOut">
              <a:rPr lang="cs-CZ" smtClean="0"/>
              <a:pPr/>
              <a:t>21.8.2013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DF979-FDF5-4591-A3EE-DC50634C33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BD18E-6BC9-424C-90AD-F7823495E978}" type="datetimeFigureOut">
              <a:rPr lang="cs-CZ" smtClean="0"/>
              <a:pPr/>
              <a:t>21.8.2013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DF979-FDF5-4591-A3EE-DC50634C33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BD18E-6BC9-424C-90AD-F7823495E978}" type="datetimeFigureOut">
              <a:rPr lang="cs-CZ" smtClean="0"/>
              <a:pPr/>
              <a:t>21.8.2013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DF979-FDF5-4591-A3EE-DC50634C33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BD18E-6BC9-424C-90AD-F7823495E978}" type="datetimeFigureOut">
              <a:rPr lang="cs-CZ" smtClean="0"/>
              <a:pPr/>
              <a:t>21.8.2013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DF979-FDF5-4591-A3EE-DC50634C33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BD18E-6BC9-424C-90AD-F7823495E978}" type="datetimeFigureOut">
              <a:rPr lang="cs-CZ" smtClean="0"/>
              <a:pPr/>
              <a:t>21.8.2013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DF979-FDF5-4591-A3EE-DC50634C33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BD18E-6BC9-424C-90AD-F7823495E978}" type="datetimeFigureOut">
              <a:rPr lang="cs-CZ" smtClean="0"/>
              <a:pPr/>
              <a:t>21.8.2013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DF979-FDF5-4591-A3EE-DC50634C33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5BD18E-6BC9-424C-90AD-F7823495E978}" type="datetimeFigureOut">
              <a:rPr lang="cs-CZ" smtClean="0"/>
              <a:pPr/>
              <a:t>21.8.2013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4DF979-FDF5-4591-A3EE-DC50634C33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staty-eu.kvalitne.cz/EU-Svedsko.html" TargetMode="External"/><Relationship Id="rId2" Type="http://schemas.openxmlformats.org/officeDocument/2006/relationships/hyperlink" Target="http://staty-eu.kvalitne.cz/EU-Dansko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staty-eu.kvalitne.cz/EU-Finsko.html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yukovematerialy.cz/zemak/rocnik7/evrop1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333375"/>
            <a:ext cx="6083300" cy="148748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Obdélník 4"/>
          <p:cNvSpPr/>
          <p:nvPr/>
        </p:nvSpPr>
        <p:spPr>
          <a:xfrm>
            <a:off x="323528" y="2420888"/>
            <a:ext cx="842493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0D0D0D"/>
                </a:solidFill>
              </a:rPr>
              <a:t>Registrační číslo projektu: CZ.1.07/1.4.00/21.1689</a:t>
            </a:r>
          </a:p>
          <a:p>
            <a:endParaRPr lang="cs-CZ" b="1" dirty="0" smtClean="0">
              <a:solidFill>
                <a:srgbClr val="0D0D0D"/>
              </a:solidFill>
            </a:endParaRPr>
          </a:p>
          <a:p>
            <a:r>
              <a:rPr lang="cs-CZ" b="1" dirty="0" smtClean="0">
                <a:solidFill>
                  <a:srgbClr val="0D0D0D"/>
                </a:solidFill>
              </a:rPr>
              <a:t>Název: VY_12_INOVACE_001_</a:t>
            </a:r>
            <a:r>
              <a:rPr lang="cs-CZ" b="1" dirty="0" smtClean="0">
                <a:solidFill>
                  <a:srgbClr val="898989"/>
                </a:solidFill>
              </a:rPr>
              <a:t> Inovace a zkvalitnění výuky směřující k rozvoji čtenářské a informační gramotnosti		</a:t>
            </a:r>
          </a:p>
          <a:p>
            <a:endParaRPr lang="cs-CZ" dirty="0" smtClean="0">
              <a:solidFill>
                <a:srgbClr val="0D0D0D"/>
              </a:solidFill>
            </a:endParaRPr>
          </a:p>
          <a:p>
            <a:r>
              <a:rPr lang="cs-CZ" b="1" dirty="0" smtClean="0">
                <a:solidFill>
                  <a:srgbClr val="0D0D0D"/>
                </a:solidFill>
              </a:rPr>
              <a:t>Šablona: I/2</a:t>
            </a:r>
          </a:p>
          <a:p>
            <a:r>
              <a:rPr lang="cs-CZ" dirty="0" smtClean="0">
                <a:solidFill>
                  <a:srgbClr val="0D0D0D"/>
                </a:solidFill>
              </a:rPr>
              <a:t>Název školy: Základní škola Panenský Týnec</a:t>
            </a:r>
          </a:p>
          <a:p>
            <a:r>
              <a:rPr lang="cs-CZ" dirty="0" smtClean="0">
                <a:solidFill>
                  <a:srgbClr val="0D0D0D"/>
                </a:solidFill>
              </a:rPr>
              <a:t>                    439 05 Panenský Týnec 166</a:t>
            </a:r>
          </a:p>
          <a:p>
            <a:endParaRPr lang="cs-CZ" dirty="0" smtClean="0">
              <a:solidFill>
                <a:srgbClr val="0D0D0D"/>
              </a:solidFill>
            </a:endParaRPr>
          </a:p>
          <a:p>
            <a:r>
              <a:rPr lang="cs-CZ" b="1" dirty="0" smtClean="0">
                <a:solidFill>
                  <a:srgbClr val="0D0D0D"/>
                </a:solidFill>
              </a:rPr>
              <a:t>Téma:</a:t>
            </a:r>
            <a:r>
              <a:rPr lang="cs-CZ" dirty="0" smtClean="0">
                <a:solidFill>
                  <a:srgbClr val="0D0D0D"/>
                </a:solidFill>
              </a:rPr>
              <a:t> </a:t>
            </a:r>
            <a:r>
              <a:rPr lang="cs-CZ" i="1" dirty="0" smtClean="0">
                <a:solidFill>
                  <a:srgbClr val="0D0D0D"/>
                </a:solidFill>
              </a:rPr>
              <a:t>Pobřeží Evropy</a:t>
            </a:r>
          </a:p>
          <a:p>
            <a:endParaRPr lang="cs-CZ" dirty="0" smtClean="0">
              <a:solidFill>
                <a:srgbClr val="0D0D0D"/>
              </a:solidFill>
            </a:endParaRPr>
          </a:p>
          <a:p>
            <a:r>
              <a:rPr lang="cs-CZ" dirty="0" smtClean="0">
                <a:solidFill>
                  <a:srgbClr val="0D0D0D"/>
                </a:solidFill>
              </a:rPr>
              <a:t>Ročník: 5.</a:t>
            </a:r>
          </a:p>
          <a:p>
            <a:r>
              <a:rPr lang="cs-CZ" dirty="0" smtClean="0">
                <a:solidFill>
                  <a:srgbClr val="0D0D0D"/>
                </a:solidFill>
              </a:rPr>
              <a:t>Autor: Petra </a:t>
            </a:r>
            <a:r>
              <a:rPr lang="cs-CZ" dirty="0" err="1" smtClean="0">
                <a:solidFill>
                  <a:srgbClr val="0D0D0D"/>
                </a:solidFill>
              </a:rPr>
              <a:t>Brethová</a:t>
            </a:r>
            <a:endParaRPr lang="cs-CZ" dirty="0" smtClean="0">
              <a:solidFill>
                <a:srgbClr val="0D0D0D"/>
              </a:solidFill>
            </a:endParaRPr>
          </a:p>
          <a:p>
            <a:r>
              <a:rPr lang="cs-CZ" dirty="0" smtClean="0">
                <a:solidFill>
                  <a:srgbClr val="0D0D0D"/>
                </a:solidFill>
              </a:rPr>
              <a:t>Datum</a:t>
            </a:r>
            <a:r>
              <a:rPr lang="cs-CZ" smtClean="0">
                <a:solidFill>
                  <a:srgbClr val="0D0D0D"/>
                </a:solidFill>
              </a:rPr>
              <a:t>: </a:t>
            </a:r>
            <a:r>
              <a:rPr lang="cs-CZ" smtClean="0">
                <a:solidFill>
                  <a:srgbClr val="0D0D0D"/>
                </a:solidFill>
              </a:rPr>
              <a:t>14.1.2013</a:t>
            </a:r>
            <a:endParaRPr lang="cs-CZ" dirty="0">
              <a:solidFill>
                <a:srgbClr val="0D0D0D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r>
              <a:rPr lang="cs-CZ" u="sng" dirty="0" smtClean="0"/>
              <a:t>Klíčová slova:</a:t>
            </a:r>
          </a:p>
          <a:p>
            <a:r>
              <a:rPr lang="cs-CZ" dirty="0" smtClean="0"/>
              <a:t>Skandinávský, Apeninský, Pyrenejský a Balkánský poloostrov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u="sng" dirty="0" smtClean="0"/>
              <a:t>Anotace</a:t>
            </a:r>
            <a:r>
              <a:rPr lang="cs-CZ" u="sng" smtClean="0"/>
              <a:t>: </a:t>
            </a:r>
          </a:p>
          <a:p>
            <a:r>
              <a:rPr lang="cs-CZ" smtClean="0"/>
              <a:t>Žák </a:t>
            </a:r>
            <a:r>
              <a:rPr lang="cs-CZ" dirty="0" smtClean="0"/>
              <a:t>se naučí co je poloostrov, ostrov a kde se nacházejí.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009531"/>
          </a:xfrm>
        </p:spPr>
        <p:txBody>
          <a:bodyPr/>
          <a:lstStyle/>
          <a:p>
            <a:pPr algn="ctr"/>
            <a:r>
              <a:rPr lang="cs-CZ" b="1" u="sng" dirty="0" smtClean="0"/>
              <a:t>Pobřeží Evropy:</a:t>
            </a:r>
          </a:p>
          <a:p>
            <a:pPr algn="ctr">
              <a:buNone/>
            </a:pPr>
            <a:endParaRPr lang="cs-CZ" b="1" u="sng" dirty="0" smtClean="0"/>
          </a:p>
          <a:p>
            <a:r>
              <a:rPr lang="cs-CZ" dirty="0" smtClean="0"/>
              <a:t>Pobřeží Evropy je ze všech světadílů nejčlenitější. Z pevniny vybíhá množství poloostrovů. Největšími z nich jsou </a:t>
            </a:r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Skandinávský, Pyrenejský, Apeninský a </a:t>
            </a:r>
            <a:r>
              <a:rPr lang="cs-CZ" b="1" dirty="0" err="1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Bálkánský</a:t>
            </a:r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. </a:t>
            </a:r>
            <a:r>
              <a:rPr lang="cs-CZ" dirty="0" smtClean="0"/>
              <a:t>Součástí Evropy je také množství přilehlých a vzdálenějších ostrovů. Ve Středozemním moři se nachází </a:t>
            </a:r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Sicílie, Korsika </a:t>
            </a:r>
            <a:r>
              <a:rPr lang="cs-CZ" dirty="0" smtClean="0"/>
              <a:t>a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Sardinie</a:t>
            </a:r>
            <a:r>
              <a:rPr lang="cs-CZ" dirty="0" smtClean="0"/>
              <a:t>. Pobřeží </a:t>
            </a:r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britských ostrovů </a:t>
            </a:r>
            <a:r>
              <a:rPr lang="cs-CZ" dirty="0" smtClean="0"/>
              <a:t>a ostrov </a:t>
            </a:r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Island</a:t>
            </a:r>
            <a:r>
              <a:rPr lang="cs-CZ" dirty="0" smtClean="0"/>
              <a:t> omývá Atlantský oceán.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b="1" u="sng" dirty="0" smtClean="0"/>
              <a:t>Skandinávský poloostrov</a:t>
            </a:r>
          </a:p>
          <a:p>
            <a:r>
              <a:rPr lang="cs-CZ" dirty="0" smtClean="0"/>
              <a:t>Skandinávský poloostrov je největší v celé Evropě a je položený na jejím severu. Tvarem připomíná nějaké zvíře, zřejmě psa, který chce spolknout jižně ležící </a:t>
            </a:r>
            <a:r>
              <a:rPr lang="cs-CZ" b="1" dirty="0" smtClean="0">
                <a:hlinkClick r:id="rId2"/>
              </a:rPr>
              <a:t>Dánsko</a:t>
            </a:r>
            <a:r>
              <a:rPr lang="cs-CZ" dirty="0" smtClean="0"/>
              <a:t>. Tento poloostrov je obléván Baltským, Barentsovým, Norským a Severním mořem spolu s Botnickým zálivem. Norsko, </a:t>
            </a:r>
            <a:r>
              <a:rPr lang="cs-CZ" b="1" dirty="0" smtClean="0">
                <a:hlinkClick r:id="rId3"/>
              </a:rPr>
              <a:t>Švédsko</a:t>
            </a:r>
            <a:r>
              <a:rPr lang="cs-CZ" dirty="0" smtClean="0"/>
              <a:t>,</a:t>
            </a:r>
            <a:r>
              <a:rPr lang="cs-CZ" b="1" dirty="0" smtClean="0">
                <a:hlinkClick r:id="rId4"/>
              </a:rPr>
              <a:t>Finsko</a:t>
            </a:r>
            <a:r>
              <a:rPr lang="cs-CZ" dirty="0" smtClean="0"/>
              <a:t> a kousek Ruska jsou země, které jsou na tomto území. O Finsku je známé, že se mu říká ostrov tisíce </a:t>
            </a:r>
            <a:r>
              <a:rPr lang="cs-CZ" b="1" dirty="0" smtClean="0"/>
              <a:t>jezer</a:t>
            </a:r>
            <a:r>
              <a:rPr lang="cs-CZ" dirty="0" smtClean="0"/>
              <a:t> a Norsko je známé svými </a:t>
            </a:r>
            <a:r>
              <a:rPr lang="cs-CZ" dirty="0" err="1" smtClean="0"/>
              <a:t>zrádnými</a:t>
            </a:r>
            <a:r>
              <a:rPr lang="cs-CZ" b="1" dirty="0" err="1" smtClean="0"/>
              <a:t>fjordy</a:t>
            </a:r>
            <a:r>
              <a:rPr lang="cs-CZ" dirty="0" smtClean="0"/>
              <a:t>. Z toho vyplívá, že Skandinávský poloostrov má dostatek zdrojů na elektrickou energii.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188913"/>
            <a:ext cx="8229600" cy="5937250"/>
          </a:xfrm>
        </p:spPr>
        <p:txBody>
          <a:bodyPr/>
          <a:lstStyle/>
          <a:p>
            <a:pPr algn="ctr"/>
            <a:r>
              <a:rPr lang="cs-CZ" b="1" u="sng" dirty="0" smtClean="0"/>
              <a:t>Balkánský poloostrov</a:t>
            </a:r>
          </a:p>
          <a:p>
            <a:r>
              <a:rPr lang="cs-CZ" dirty="0" smtClean="0"/>
              <a:t>Balkán je území, jehož břehy obklopuje Jaderské a Černé moře. Polohu Balkánu lze určit také řekami, protože v severní část Balkánského poloostrova je oddělena Sázavou a </a:t>
            </a:r>
            <a:r>
              <a:rPr lang="cs-CZ" dirty="0" err="1" smtClean="0"/>
              <a:t>Dunají</a:t>
            </a:r>
            <a:r>
              <a:rPr lang="cs-CZ" dirty="0" smtClean="0"/>
              <a:t> a směrem na jih to je </a:t>
            </a:r>
            <a:r>
              <a:rPr lang="cs-CZ" b="1" dirty="0" smtClean="0"/>
              <a:t>Makarské moře</a:t>
            </a:r>
            <a:r>
              <a:rPr lang="cs-CZ" dirty="0" smtClean="0"/>
              <a:t>. Na Balkáně je asi nejkrásnější krajina, množství hor, řek, pastvin, čisté moře a neznám nikoho kdo by nevěděl o proslulém balkánském sýru.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29600" cy="5865515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cs-CZ" b="1" u="sng" dirty="0" smtClean="0"/>
              <a:t>Pyrenejský poloostrov</a:t>
            </a:r>
          </a:p>
          <a:p>
            <a:r>
              <a:rPr lang="cs-CZ" dirty="0" smtClean="0"/>
              <a:t>Pyrenejský poloostrov, neboli Iberský poloostrov je součástí jihozápadní Evropy, ale pouze Gibraltarským průlivem se odděluje od Afriky. Kromě zmíněného průlivu ho omývá Atlantský oceán, Středozemní moře a Biskajský záliv.</a:t>
            </a:r>
          </a:p>
          <a:p>
            <a:r>
              <a:rPr lang="cs-CZ" dirty="0" smtClean="0"/>
              <a:t>Poblíž Pyrenejského poloostrova je známý a oblíbený ostrov </a:t>
            </a:r>
            <a:r>
              <a:rPr lang="cs-CZ" dirty="0" err="1" smtClean="0"/>
              <a:t>Malorka</a:t>
            </a:r>
            <a:r>
              <a:rPr lang="cs-CZ" dirty="0" smtClean="0"/>
              <a:t> (</a:t>
            </a:r>
            <a:r>
              <a:rPr lang="cs-CZ" dirty="0" err="1" smtClean="0"/>
              <a:t>Malorca</a:t>
            </a:r>
            <a:r>
              <a:rPr lang="cs-CZ" dirty="0" smtClean="0"/>
              <a:t>). Uvažte, jestli dovolená </a:t>
            </a:r>
            <a:r>
              <a:rPr lang="cs-CZ" dirty="0" err="1" smtClean="0"/>
              <a:t>Malorka</a:t>
            </a:r>
            <a:r>
              <a:rPr lang="cs-CZ" dirty="0" smtClean="0"/>
              <a:t> může být tou správnou volbou.</a:t>
            </a:r>
          </a:p>
          <a:p>
            <a:r>
              <a:rPr lang="cs-CZ" dirty="0" smtClean="0"/>
              <a:t>Na poloostrově se nacházejí státy Andorra, samosprávná Britská kolonie Gibraltar, Portugalsko a Španělsko. Toto hornaté území skrývá ložiska pyritů, černého a hnědého uhlí, rtuti, železných rud a zinku. Tento poloostrov se může pyšnit památkami, býčími zápasy, flamengem a různými pokrmy, které láká tolik turistů.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126163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b="1" u="sng" dirty="0" smtClean="0"/>
              <a:t>Apeninský poloostrov</a:t>
            </a:r>
          </a:p>
          <a:p>
            <a:r>
              <a:rPr lang="cs-CZ" dirty="0" smtClean="0"/>
              <a:t>Apeninský poloostrov patří mezi evropské poloostrovy a je pojmenován podle pohoří, které je spíše na jihu Itálie (dovolená Itálie). Jsou to Apeniny. Jeho největší část se rozkládá na Itálii, poté na San Marino, které leží na severozápadě poloostrova a poslední je Vatikán. Na severu se ve tvaru polokruhu táhnou hřbety Alp v délce 1000 km. Zde se tyčí nejvyšší bod Itálie - </a:t>
            </a:r>
            <a:r>
              <a:rPr lang="cs-CZ" dirty="0" err="1" smtClean="0"/>
              <a:t>Monte</a:t>
            </a:r>
            <a:r>
              <a:rPr lang="cs-CZ" dirty="0" smtClean="0"/>
              <a:t> Bianco (</a:t>
            </a:r>
            <a:r>
              <a:rPr lang="cs-CZ" dirty="0" err="1" smtClean="0"/>
              <a:t>Mont</a:t>
            </a:r>
            <a:r>
              <a:rPr lang="cs-CZ" dirty="0" smtClean="0"/>
              <a:t> </a:t>
            </a:r>
            <a:r>
              <a:rPr lang="cs-CZ" dirty="0" err="1" smtClean="0"/>
              <a:t>Blanc</a:t>
            </a:r>
            <a:r>
              <a:rPr lang="cs-CZ" dirty="0" smtClean="0"/>
              <a:t>). Alpy se postupně snižují směrem k jihu nejprve do Pádské nížiny a poté </a:t>
            </a:r>
            <a:r>
              <a:rPr lang="cs-CZ" b="1" dirty="0" smtClean="0"/>
              <a:t>Apeninský poloostrov</a:t>
            </a:r>
            <a:r>
              <a:rPr lang="cs-CZ" dirty="0" smtClean="0"/>
              <a:t> zakončuje pohoří, které nese název Apeniny. Ze západní a východní strany se k Apeninám připojuje několik pohoří a pobřežních nížin.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r>
              <a:rPr lang="cs-CZ" dirty="0" smtClean="0"/>
              <a:t>Otázky:</a:t>
            </a:r>
          </a:p>
          <a:p>
            <a:r>
              <a:rPr lang="cs-CZ" dirty="0" smtClean="0"/>
              <a:t>1. Které poloostrovy  znáš?</a:t>
            </a:r>
          </a:p>
          <a:p>
            <a:r>
              <a:rPr lang="cs-CZ" dirty="0" smtClean="0"/>
              <a:t>2. Pomocí mapy je najdi a ukaž.</a:t>
            </a:r>
          </a:p>
          <a:p>
            <a:r>
              <a:rPr lang="cs-CZ" dirty="0" smtClean="0"/>
              <a:t>3. V jakém moři se nachází Sicílie, Sardinie a Korsika?</a:t>
            </a:r>
          </a:p>
          <a:p>
            <a:r>
              <a:rPr lang="cs-CZ" dirty="0" smtClean="0"/>
              <a:t>4. Island omývá jaký oceán?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epostrov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93825" y="333375"/>
            <a:ext cx="7156350" cy="5792788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457200" y="115888"/>
            <a:ext cx="8229600" cy="6010275"/>
          </a:xfrm>
        </p:spPr>
        <p:txBody>
          <a:bodyPr/>
          <a:lstStyle/>
          <a:p>
            <a:r>
              <a:rPr lang="cs-CZ" b="1" smtClean="0">
                <a:hlinkClick r:id="rId2"/>
              </a:rPr>
              <a:t>Použité zdroje:</a:t>
            </a:r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vyukovematerialy.cz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zemak</a:t>
            </a:r>
            <a:r>
              <a:rPr lang="cs-CZ" dirty="0" smtClean="0">
                <a:hlinkClick r:id="rId2"/>
              </a:rPr>
              <a:t>/rocnik7/evrop1.htm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421</Words>
  <Application>Microsoft Office PowerPoint</Application>
  <PresentationFormat>Předvádění na obrazovce (4:3)</PresentationFormat>
  <Paragraphs>41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Student</cp:lastModifiedBy>
  <cp:revision>13</cp:revision>
  <dcterms:created xsi:type="dcterms:W3CDTF">2013-01-04T13:51:40Z</dcterms:created>
  <dcterms:modified xsi:type="dcterms:W3CDTF">2013-08-21T11:53:53Z</dcterms:modified>
</cp:coreProperties>
</file>