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2" r:id="rId3"/>
    <p:sldId id="260" r:id="rId4"/>
    <p:sldId id="263" r:id="rId5"/>
    <p:sldId id="261" r:id="rId6"/>
    <p:sldId id="265" r:id="rId7"/>
    <p:sldId id="264" r:id="rId8"/>
    <p:sldId id="266" r:id="rId9"/>
    <p:sldId id="267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78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aseline="0">
                <a:solidFill>
                  <a:schemeClr val="accent2"/>
                </a:solidFill>
              </a:defRPr>
            </a:pPr>
            <a:r>
              <a:rPr lang="cs-CZ" baseline="0" dirty="0" smtClean="0">
                <a:solidFill>
                  <a:schemeClr val="accent2"/>
                </a:solidFill>
              </a:rPr>
              <a:t>STAVBA </a:t>
            </a:r>
            <a:r>
              <a:rPr lang="en-US" baseline="0" dirty="0" smtClean="0">
                <a:solidFill>
                  <a:schemeClr val="accent2"/>
                </a:solidFill>
              </a:rPr>
              <a:t>DOMU</a:t>
            </a:r>
            <a:endParaRPr lang="en-US" baseline="0" dirty="0">
              <a:solidFill>
                <a:schemeClr val="accent2"/>
              </a:solidFill>
            </a:endParaRP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8573237653018153E-2"/>
          <c:y val="0.1578359422226642"/>
          <c:w val="0.82044811093421255"/>
          <c:h val="0.83506871310560438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STAVBA DOMU</c:v>
                </c:pt>
              </c:strCache>
            </c:strRef>
          </c:tx>
          <c:explosion val="25"/>
          <c:dPt>
            <c:idx val="0"/>
            <c:bubble3D val="0"/>
            <c:spPr>
              <a:pattFill prst="horzBrick">
                <a:fgClr>
                  <a:schemeClr val="accent2">
                    <a:lumMod val="75000"/>
                  </a:schemeClr>
                </a:fgClr>
                <a:bgClr>
                  <a:schemeClr val="bg1"/>
                </a:bgClr>
              </a:pattFill>
            </c:spPr>
          </c:dPt>
          <c:dPt>
            <c:idx val="1"/>
            <c:bubble3D val="0"/>
            <c:spPr>
              <a:gradFill>
                <a:gsLst>
                  <a:gs pos="0">
                    <a:srgbClr val="A603AB">
                      <a:alpha val="90000"/>
                    </a:srgbClr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2700000" scaled="0"/>
              </a:gradFill>
            </c:spPr>
          </c:dPt>
          <c:dPt>
            <c:idx val="2"/>
            <c:bubble3D val="0"/>
            <c:explosion val="22"/>
            <c:spPr>
              <a:gradFill flip="none" rotWithShape="1">
                <a:gsLst>
                  <a:gs pos="0">
                    <a:srgbClr val="DCEBF5">
                      <a:alpha val="90000"/>
                    </a:srgbClr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path path="rect">
                  <a:fillToRect l="100000" t="100000"/>
                </a:path>
                <a:tileRect r="-100000" b="-100000"/>
              </a:gradFill>
            </c:spPr>
          </c:dPt>
          <c:dPt>
            <c:idx val="3"/>
            <c:bubble3D val="0"/>
            <c:spPr>
              <a:gradFill flip="none" rotWithShape="1">
                <a:gsLst>
                  <a:gs pos="0">
                    <a:srgbClr val="D6B19C"/>
                  </a:gs>
                  <a:gs pos="22000">
                    <a:srgbClr val="D49E6C">
                      <a:alpha val="78000"/>
                    </a:srgbClr>
                  </a:gs>
                  <a:gs pos="75000">
                    <a:srgbClr val="A65528"/>
                  </a:gs>
                  <a:gs pos="97000">
                    <a:srgbClr val="663012"/>
                  </a:gs>
                </a:gsLst>
                <a:path path="rect">
                  <a:fillToRect l="100000" t="100000"/>
                </a:path>
                <a:tileRect r="-100000" b="-100000"/>
              </a:gradFill>
            </c:spPr>
          </c:dPt>
          <c:dPt>
            <c:idx val="4"/>
            <c:bubble3D val="0"/>
            <c:spPr>
              <a:pattFill prst="shingle">
                <a:fgClr>
                  <a:srgbClr val="EE7802"/>
                </a:fgClr>
                <a:bgClr>
                  <a:schemeClr val="accent2">
                    <a:lumMod val="40000"/>
                    <a:lumOff val="60000"/>
                  </a:schemeClr>
                </a:bgClr>
              </a:pattFill>
            </c:spPr>
          </c:dPt>
          <c:dPt>
            <c:idx val="5"/>
            <c:bubble3D val="0"/>
            <c:spPr>
              <a:gradFill flip="none" rotWithShape="1">
                <a:gsLst>
                  <a:gs pos="0">
                    <a:srgbClr val="FFEFD1">
                      <a:alpha val="90000"/>
                    </a:srgbClr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10800000" scaled="0"/>
                <a:tileRect/>
              </a:gradFill>
            </c:spPr>
          </c:dPt>
          <c:dPt>
            <c:idx val="6"/>
            <c:bubble3D val="0"/>
            <c:spPr>
              <a:gradFill flip="none" rotWithShape="1">
                <a:gsLst>
                  <a:gs pos="0">
                    <a:srgbClr val="825600">
                      <a:alpha val="90000"/>
                    </a:srgbClr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2700000" scaled="1"/>
                <a:tileRect/>
              </a:gradFill>
            </c:spPr>
          </c:dPt>
          <c:dPt>
            <c:idx val="7"/>
            <c:bubble3D val="0"/>
            <c:spPr>
              <a:gradFill>
                <a:gsLst>
                  <a:gs pos="0">
                    <a:srgbClr val="FFF200">
                      <a:alpha val="90000"/>
                    </a:srgb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c:spPr>
          </c:dPt>
          <c:dPt>
            <c:idx val="8"/>
            <c:bubble3D val="0"/>
            <c:spPr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6"/>
              <c:layout/>
              <c:tx>
                <c:rich>
                  <a:bodyPr/>
                  <a:lstStyle/>
                  <a:p>
                    <a:pPr>
                      <a:defRPr>
                        <a:solidFill>
                          <a:srgbClr val="7030A0"/>
                        </a:solidFill>
                      </a:defRPr>
                    </a:pPr>
                    <a:r>
                      <a:rPr lang="en-US" b="0" dirty="0">
                        <a:solidFill>
                          <a:schemeClr val="tx1"/>
                        </a:solidFill>
                      </a:rPr>
                      <a:t>bagrista</a:t>
                    </a:r>
                  </a:p>
                </c:rich>
              </c:tx>
              <c:spPr>
                <a:noFill/>
              </c:spPr>
              <c:showLegendKey val="0"/>
              <c:showVal val="0"/>
              <c:showCatName val="1"/>
              <c:showSerName val="0"/>
              <c:showPercent val="0"/>
              <c:showBubbleSize val="0"/>
            </c:dLbl>
            <c:spPr>
              <a:noFill/>
            </c:spPr>
            <c:showLegendKey val="0"/>
            <c:showVal val="0"/>
            <c:showCatName val="1"/>
            <c:showSerName val="0"/>
            <c:showPercent val="0"/>
            <c:showBubbleSize val="0"/>
            <c:showLeaderLines val="1"/>
          </c:dLbls>
          <c:cat>
            <c:strRef>
              <c:f>List1!$A$2:$A$10</c:f>
              <c:strCache>
                <c:ptCount val="9"/>
                <c:pt idx="0">
                  <c:v>zedník</c:v>
                </c:pt>
                <c:pt idx="1">
                  <c:v>elektrikář</c:v>
                </c:pt>
                <c:pt idx="2">
                  <c:v>instalatér</c:v>
                </c:pt>
                <c:pt idx="3">
                  <c:v>tesař</c:v>
                </c:pt>
                <c:pt idx="4">
                  <c:v>pokrývač</c:v>
                </c:pt>
                <c:pt idx="5">
                  <c:v>malíř</c:v>
                </c:pt>
                <c:pt idx="6">
                  <c:v>bagrista</c:v>
                </c:pt>
                <c:pt idx="7">
                  <c:v>topenář</c:v>
                </c:pt>
                <c:pt idx="8">
                  <c:v>klempíř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20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7DAE71-44BB-4B43-8605-58351724F326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5AE13-8140-4B01-8B5A-3C75CBA4416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6507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t>3.3.2013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ceskatelevize.cz/ivysilani/10214726264-devatero-remesel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n-vcelari.sk/sal/VCELY3.html" TargetMode="External"/><Relationship Id="rId5" Type="http://schemas.openxmlformats.org/officeDocument/2006/relationships/hyperlink" Target="http://www.reklamnifotky.cz/fotka/cartoon-bricklayer-with-clouds-man-pixmac-clipart-82851631/000082851631" TargetMode="External"/><Relationship Id="rId4" Type="http://schemas.openxmlformats.org/officeDocument/2006/relationships/hyperlink" Target="http://www.erbproduction.cz/o-na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FINANČNÍ GRAMOTNOST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Ten dělá to a ten zas tohle 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Iva Novotná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3621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3066118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VY_3/2_INOVACE_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22_FG_03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FINANČNÍ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FRAMOTNOST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Ten dělá to a ten zas tohle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Iva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Novotná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žáků s různými lidskými činnostmi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Porozumět pojmu dělba práce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Spec. 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30 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27. 12.  2012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0019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dirty="0" smtClean="0">
                <a:solidFill>
                  <a:schemeClr val="accent2"/>
                </a:solidFill>
                <a:latin typeface="Algerian" pitchFamily="82" charset="0"/>
              </a:rPr>
              <a:t>MANUFAKTURA</a:t>
            </a:r>
            <a:endParaRPr lang="cs-CZ" sz="36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/>
              <a:t>Manufaktury byly velké dílny, v nichž docházelo k dělbě práce na dílčí úkony. Pracovali v nich dělníci. </a:t>
            </a:r>
            <a:endParaRPr lang="cs-CZ" sz="18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 smtClean="0"/>
              <a:t>Předpokladem </a:t>
            </a:r>
            <a:r>
              <a:rPr lang="cs-CZ" sz="1800" b="0" dirty="0"/>
              <a:t>vzniku manufaktury byla velká poptávka po určitém druhu zboží a nahromadění prostředků, který její založení umožnil. </a:t>
            </a:r>
            <a:endParaRPr lang="cs-CZ" sz="18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 smtClean="0"/>
              <a:t>První </a:t>
            </a:r>
            <a:r>
              <a:rPr lang="cs-CZ" sz="1800" b="0" dirty="0"/>
              <a:t>manufaktury vznikly ve 14. století ve Flandrech a v italské Florencii. Vyrábělo se v nich především sukno. V 16. století byly soukenické manufaktury hojně zakládány v Anglii. </a:t>
            </a:r>
            <a:endParaRPr lang="cs-CZ" sz="1800" b="0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 smtClean="0"/>
              <a:t>Manufaktury </a:t>
            </a:r>
            <a:r>
              <a:rPr lang="cs-CZ" sz="1800" b="0" dirty="0"/>
              <a:t>se staly předstupněm strojové tovární velkovýroby.</a:t>
            </a:r>
          </a:p>
        </p:txBody>
      </p:sp>
    </p:spTree>
    <p:extLst>
      <p:ext uri="{BB962C8B-B14F-4D97-AF65-F5344CB8AC3E}">
        <p14:creationId xmlns:p14="http://schemas.microsoft.com/office/powerpoint/2010/main" val="384551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880980" cy="1872208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rgbClr val="EE7802"/>
                </a:solidFill>
                <a:latin typeface="Algerian" pitchFamily="82" charset="0"/>
              </a:rPr>
              <a:t>Řemeslnická dílna; </a:t>
            </a:r>
            <a:r>
              <a:rPr lang="cs-CZ" sz="3200" dirty="0" smtClean="0">
                <a:solidFill>
                  <a:srgbClr val="EE7802"/>
                </a:solidFill>
                <a:latin typeface="Algerian" pitchFamily="82" charset="0"/>
              </a:rPr>
              <a:t>typ </a:t>
            </a:r>
            <a:r>
              <a:rPr lang="cs-CZ" sz="3200" dirty="0">
                <a:solidFill>
                  <a:srgbClr val="EE7802"/>
                </a:solidFill>
                <a:latin typeface="Algerian" pitchFamily="82" charset="0"/>
              </a:rPr>
              <a:t>výrobního podniku založený na ruční řemeslné technice a na dělbě </a:t>
            </a:r>
            <a:r>
              <a:rPr lang="cs-CZ" sz="3200" dirty="0" smtClean="0">
                <a:solidFill>
                  <a:srgbClr val="EE7802"/>
                </a:solidFill>
                <a:latin typeface="Algerian" pitchFamily="82" charset="0"/>
              </a:rPr>
              <a:t>práce</a:t>
            </a:r>
            <a:endParaRPr lang="cs-CZ" sz="3200" dirty="0">
              <a:solidFill>
                <a:srgbClr val="EE7802"/>
              </a:solidFill>
              <a:latin typeface="Algerian" pitchFamily="82" charset="0"/>
            </a:endParaRPr>
          </a:p>
        </p:txBody>
      </p:sp>
      <p:pic>
        <p:nvPicPr>
          <p:cNvPr id="6" name="Zástupný symbol pro obsah 3" descr="http://www.erbproduction.cz/fotky/manufaktur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492896"/>
            <a:ext cx="5142857" cy="3600000"/>
          </a:xfrm>
          <a:prstGeom prst="rect">
            <a:avLst/>
          </a:prstGeom>
          <a:noFill/>
          <a:ln>
            <a:solidFill>
              <a:srgbClr val="00B0F0">
                <a:alpha val="85000"/>
              </a:srgbClr>
            </a:solidFill>
          </a:ln>
        </p:spPr>
      </p:pic>
    </p:spTree>
    <p:extLst>
      <p:ext uri="{BB962C8B-B14F-4D97-AF65-F5344CB8AC3E}">
        <p14:creationId xmlns:p14="http://schemas.microsoft.com/office/powerpoint/2010/main" val="30901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solidFill>
                  <a:schemeClr val="accent2"/>
                </a:solidFill>
                <a:latin typeface="Algerian" pitchFamily="82" charset="0"/>
              </a:rPr>
              <a:t>DĚLBA PRÁCE PŘI STAVBĚ DOMU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2846363"/>
              </p:ext>
            </p:extLst>
          </p:nvPr>
        </p:nvGraphicFramePr>
        <p:xfrm>
          <a:off x="822325" y="1100138"/>
          <a:ext cx="7710115" cy="4273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2292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krýva&amp;ccaron; TONDACH" title="pokrývač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1918335" cy="143954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pic>
        <p:nvPicPr>
          <p:cNvPr id="5" name="Obrázek 4" descr="tesa&amp;rcaron;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460" y="2709227"/>
            <a:ext cx="2037080" cy="143954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pic>
        <p:nvPicPr>
          <p:cNvPr id="6" name="Obrázek 5" descr="Dokon&amp;ccaron;ovací práce na okapu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80728"/>
            <a:ext cx="1868170" cy="143954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pic>
        <p:nvPicPr>
          <p:cNvPr id="7" name="Obrázek 6" descr="Oblepování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964613"/>
            <a:ext cx="1868170" cy="143954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pic>
        <p:nvPicPr>
          <p:cNvPr id="8" name="Obrázek 7" descr="Elektrikar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612" y="5134184"/>
            <a:ext cx="2206625" cy="143954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pic>
        <p:nvPicPr>
          <p:cNvPr id="9" name="Obrázek 8" descr="http://www.spsstavvm.cz/cs/pro-uchazece/ucebni-obory1/instalater/instalater/snimek-011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23743"/>
            <a:ext cx="1915160" cy="143954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pic>
        <p:nvPicPr>
          <p:cNvPr id="10" name="Obrázek 9" descr="Bagrista vyhrabal t&amp;rcaron;i kostlivce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92696"/>
            <a:ext cx="2120265" cy="143954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pic>
        <p:nvPicPr>
          <p:cNvPr id="11" name="Obrázek 10" descr="http://www.instalatertopenar.cz/index_soubory/svarovani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06" y="3140968"/>
            <a:ext cx="1929130" cy="1439545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sp>
        <p:nvSpPr>
          <p:cNvPr id="12" name="TextovéPole 11"/>
          <p:cNvSpPr txBox="1"/>
          <p:nvPr/>
        </p:nvSpPr>
        <p:spPr>
          <a:xfrm>
            <a:off x="611560" y="627003"/>
            <a:ext cx="1152128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pokrývač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71274" y="271753"/>
            <a:ext cx="122413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bagrista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66606" y="2709681"/>
            <a:ext cx="1304121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topenář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48164" y="611396"/>
            <a:ext cx="122413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klempíř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34142" y="2339895"/>
            <a:ext cx="137858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tesař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660232" y="3077633"/>
            <a:ext cx="129614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instalatér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788024" y="4653136"/>
            <a:ext cx="126014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elektrikář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411760" y="4580513"/>
            <a:ext cx="1141700" cy="382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malíř</a:t>
            </a:r>
            <a:endParaRPr lang="cs-CZ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51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  <a:hlinkClick r:id="rId2"/>
              </a:rPr>
              <a:t>ZEDNÍK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pic>
        <p:nvPicPr>
          <p:cNvPr id="4" name="Zástupný symbol pro obsah 3" descr="http://generic.pixmac.com/4/cartoon-bricklayer-with-clouds-man-clipart-82851631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910" y="1100138"/>
            <a:ext cx="5019905" cy="4320000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900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DĚLBA PRÁCE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800" b="1" u="sng" dirty="0" smtClean="0">
                <a:solidFill>
                  <a:schemeClr val="accent2"/>
                </a:solidFill>
              </a:rPr>
              <a:t>KLADY</a:t>
            </a:r>
            <a:endParaRPr lang="cs-CZ" sz="1800" b="1" u="sng" dirty="0">
              <a:solidFill>
                <a:schemeClr val="accent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800" b="0" dirty="0"/>
              <a:t>j</a:t>
            </a:r>
            <a:r>
              <a:rPr lang="cs-CZ" sz="1800" b="0" dirty="0" smtClean="0"/>
              <a:t>e dána dohodou mezi účastníky</a:t>
            </a:r>
          </a:p>
          <a:p>
            <a:pPr>
              <a:buFont typeface="Wingdings" pitchFamily="2" charset="2"/>
              <a:buChar char="Ø"/>
            </a:pPr>
            <a:r>
              <a:rPr lang="cs-CZ" sz="1800" b="0" dirty="0" smtClean="0"/>
              <a:t>specializace na určitý výkon</a:t>
            </a:r>
          </a:p>
          <a:p>
            <a:pPr>
              <a:buFont typeface="Wingdings" pitchFamily="2" charset="2"/>
              <a:buChar char="Ø"/>
            </a:pPr>
            <a:r>
              <a:rPr lang="cs-CZ" sz="1800" b="0" dirty="0" smtClean="0"/>
              <a:t>kratší doba zaškolení pracovníka</a:t>
            </a:r>
          </a:p>
          <a:p>
            <a:pPr>
              <a:buFont typeface="Wingdings" pitchFamily="2" charset="2"/>
              <a:buChar char="Ø"/>
            </a:pPr>
            <a:r>
              <a:rPr lang="cs-CZ" sz="1800" b="0" dirty="0"/>
              <a:t>v</a:t>
            </a:r>
            <a:r>
              <a:rPr lang="cs-CZ" sz="1800" b="0" dirty="0" smtClean="0"/>
              <a:t>yšší pracovní výkon</a:t>
            </a:r>
          </a:p>
          <a:p>
            <a:pPr marL="0" indent="0"/>
            <a:endParaRPr lang="cs-CZ" sz="1600" b="0" dirty="0"/>
          </a:p>
          <a:p>
            <a:pPr>
              <a:buFont typeface="Wingdings" pitchFamily="2" charset="2"/>
              <a:buChar char="Ø"/>
            </a:pPr>
            <a:endParaRPr lang="cs-CZ" sz="1600" b="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sz="1800" b="1" u="sng" dirty="0" smtClean="0">
                <a:solidFill>
                  <a:schemeClr val="accent2"/>
                </a:solidFill>
              </a:rPr>
              <a:t>ZÁPORY</a:t>
            </a:r>
            <a:endParaRPr lang="cs-CZ" sz="1800" b="1" u="sng" dirty="0">
              <a:solidFill>
                <a:schemeClr val="accent2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800" b="0" dirty="0"/>
              <a:t>ú</a:t>
            </a:r>
            <a:r>
              <a:rPr lang="cs-CZ" sz="1800" b="0" dirty="0" smtClean="0"/>
              <a:t>zká kvalifikace pracovníka</a:t>
            </a:r>
          </a:p>
          <a:p>
            <a:pPr>
              <a:buFont typeface="Wingdings" pitchFamily="2" charset="2"/>
              <a:buChar char="Ø"/>
            </a:pPr>
            <a:r>
              <a:rPr lang="cs-CZ" sz="1800" b="0" dirty="0" smtClean="0"/>
              <a:t>stereotypní práce</a:t>
            </a:r>
          </a:p>
          <a:p>
            <a:pPr>
              <a:buFont typeface="Wingdings" pitchFamily="2" charset="2"/>
              <a:buChar char="Ø"/>
            </a:pPr>
            <a:r>
              <a:rPr lang="cs-CZ" sz="1800" b="0" dirty="0" smtClean="0"/>
              <a:t>vede k otupění </a:t>
            </a:r>
          </a:p>
          <a:p>
            <a:pPr>
              <a:buFont typeface="Wingdings" pitchFamily="2" charset="2"/>
              <a:buChar char="Ø"/>
            </a:pPr>
            <a:r>
              <a:rPr lang="cs-CZ" sz="1800" b="0" dirty="0"/>
              <a:t>o</a:t>
            </a:r>
            <a:r>
              <a:rPr lang="cs-CZ" sz="1800" b="0" dirty="0" smtClean="0"/>
              <a:t>btížnější hledání pracovního místa</a:t>
            </a:r>
          </a:p>
          <a:p>
            <a:pPr marL="0" indent="0"/>
            <a:endParaRPr lang="cs-CZ" sz="1600" b="0" dirty="0"/>
          </a:p>
        </p:txBody>
      </p:sp>
    </p:spTree>
    <p:extLst>
      <p:ext uri="{BB962C8B-B14F-4D97-AF65-F5344CB8AC3E}">
        <p14:creationId xmlns:p14="http://schemas.microsoft.com/office/powerpoint/2010/main" val="69553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69759"/>
            <a:ext cx="2400000" cy="1800000"/>
          </a:xfrm>
          <a:prstGeom prst="rect">
            <a:avLst/>
          </a:prstGeom>
          <a:noFill/>
          <a:ln w="9525">
            <a:solidFill>
              <a:schemeClr val="accent3">
                <a:alpha val="8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VČELKY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/>
              <a:t>Aby mohlo včelstvo normálně a bez problémů existovat delší dobu, potřebuje tři typy jedinců matku, určitý počet trubců a menší, nebo větší armádu dělnic.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 smtClean="0"/>
              <a:t>Matka – klade vajíčka (za celý život – 3 – 4  roky -  naklade kolem 1 milionu vajíček).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 smtClean="0"/>
              <a:t>Trubci – oplodňují matku (probíhá ve volné přírodě).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 smtClean="0"/>
              <a:t>Dělnice – sbírají potravu, staví plástve, čistí a hlídají úl, vynášejí odpadky a mrtvé včelky, pěchují pyl do buněk.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cs-CZ" sz="1800" b="0" dirty="0" smtClean="0"/>
              <a:t>Ti </a:t>
            </a:r>
            <a:r>
              <a:rPr lang="cs-CZ" sz="1800" b="0" dirty="0"/>
              <a:t>všichni dohromady mohou zajistit plodování (výchovu plodu) nezbytné pro zachování včelstva. </a:t>
            </a:r>
          </a:p>
        </p:txBody>
      </p:sp>
    </p:spTree>
    <p:extLst>
      <p:ext uri="{BB962C8B-B14F-4D97-AF65-F5344CB8AC3E}">
        <p14:creationId xmlns:p14="http://schemas.microsoft.com/office/powerpoint/2010/main" val="416821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cap="none" dirty="0" smtClean="0">
              <a:ln w="1905"/>
              <a:latin typeface="Verdana"/>
              <a:ea typeface="Verdana"/>
              <a:cs typeface="Verdana"/>
            </a:endParaRPr>
          </a:p>
          <a:p>
            <a:pPr marL="285750" indent="-285750" algn="l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200" cap="none" dirty="0" smtClean="0">
                <a:ln w="1905"/>
                <a:ea typeface="Verdana"/>
                <a:cs typeface="Verdana"/>
                <a:hlinkClick r:id="rId3"/>
              </a:rPr>
              <a:t>http://office.microsoft.comhttp://cs.wikipedia.org/wiki/manufaktura </a:t>
            </a:r>
            <a:endParaRPr lang="cs-CZ" sz="1200" cap="none" dirty="0" smtClean="0">
              <a:ln w="1905"/>
              <a:ea typeface="Verdana"/>
              <a:cs typeface="Verdana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200" u="sng" cap="none" dirty="0" smtClean="0">
                <a:hlinkClick r:id="rId4"/>
              </a:rPr>
              <a:t>http://www.erbproduction.cz/o-nas.html</a:t>
            </a:r>
            <a:endParaRPr lang="cs-CZ" sz="1200" u="sng" cap="none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200" cap="none" dirty="0">
                <a:hlinkClick r:id="rId5"/>
              </a:rPr>
              <a:t>http://</a:t>
            </a:r>
            <a:r>
              <a:rPr lang="cs-CZ" sz="1200" cap="none" dirty="0" smtClean="0">
                <a:hlinkClick r:id="rId5"/>
              </a:rPr>
              <a:t>www.reklamnifotky.cz/fotka/cartoon-bricklayer-with-clouds-man-pixmac-clipart-82851631/000082851631</a:t>
            </a:r>
            <a:endParaRPr lang="cs-CZ" sz="1200" cap="none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cs-CZ" sz="1200" cap="none" dirty="0">
                <a:hlinkClick r:id="rId6"/>
              </a:rPr>
              <a:t>http://</a:t>
            </a:r>
            <a:r>
              <a:rPr lang="cs-CZ" sz="1200" cap="none" dirty="0" smtClean="0">
                <a:hlinkClick r:id="rId6"/>
              </a:rPr>
              <a:t>www.n-vcelari.sk/sal/VCELY3.html</a:t>
            </a:r>
            <a:endParaRPr lang="cs-CZ" sz="1200" cap="none" dirty="0" smtClean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sz="1200" cap="none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cs-CZ" sz="1200" cap="none" dirty="0" smtClean="0"/>
          </a:p>
          <a:p>
            <a:r>
              <a:rPr lang="cs-CZ" sz="1200" dirty="0">
                <a:ea typeface="Times New Roman"/>
              </a:rPr>
              <a:t>„Materiál 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1600" cap="none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1600" cap="none" dirty="0" smtClean="0"/>
          </a:p>
          <a:p>
            <a:pPr marL="342900" indent="-342900" algn="l">
              <a:buFont typeface="Arial" pitchFamily="34" charset="0"/>
              <a:buChar char="•"/>
            </a:pPr>
            <a:endParaRPr lang="cs-CZ" sz="2200" cap="none" dirty="0" smtClean="0">
              <a:ln w="1905"/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cap="none" dirty="0">
              <a:ln w="1905"/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7462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406</TotalTime>
  <Words>485</Words>
  <Application>Microsoft Office PowerPoint</Application>
  <PresentationFormat>Předvádění na obrazovce (4:3)</PresentationFormat>
  <Paragraphs>83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Úhly</vt:lpstr>
      <vt:lpstr>FINANČNÍ GRAMOTNOST  Ten dělá to a ten zas tohle  </vt:lpstr>
      <vt:lpstr>Prezentace aplikace PowerPoint</vt:lpstr>
      <vt:lpstr>MANUFAKTURA</vt:lpstr>
      <vt:lpstr>Řemeslnická dílna; typ výrobního podniku založený na ruční řemeslné technice a na dělbě práce</vt:lpstr>
      <vt:lpstr>DĚLBA PRÁCE PŘI STAVBĚ DOMU</vt:lpstr>
      <vt:lpstr>Prezentace aplikace PowerPoint</vt:lpstr>
      <vt:lpstr>ZEDNÍK</vt:lpstr>
      <vt:lpstr>DĚLBA PRÁCE</vt:lpstr>
      <vt:lpstr>VČELKY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  Ten dělá to a ten zas tohle  </dc:title>
  <dc:creator>Ivuška</dc:creator>
  <cp:lastModifiedBy>Iva Novotná</cp:lastModifiedBy>
  <cp:revision>35</cp:revision>
  <dcterms:created xsi:type="dcterms:W3CDTF">2011-07-10T07:34:21Z</dcterms:created>
  <dcterms:modified xsi:type="dcterms:W3CDTF">2013-03-03T08:35:23Z</dcterms:modified>
</cp:coreProperties>
</file>