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2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1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42463-BBEB-4A6B-AE01-22237C736B14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A12F9B-A8F1-4EC0-A230-EA97CE4B33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7093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lpros-praha.cz/cs/5-ke-stazeni/24-zivnostensky-list.htm" TargetMode="External"/><Relationship Id="rId3" Type="http://schemas.openxmlformats.org/officeDocument/2006/relationships/hyperlink" Target="http://office.microsoft.com/" TargetMode="External"/><Relationship Id="rId7" Type="http://schemas.openxmlformats.org/officeDocument/2006/relationships/hyperlink" Target="http://podnikatele.karlovyvary-region.eu/podnikani/2-kategorizace-zivnost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wkw.cz/napady.html" TargetMode="External"/><Relationship Id="rId5" Type="http://schemas.openxmlformats.org/officeDocument/2006/relationships/hyperlink" Target="http://cs.wikipedia.org/wiki/%C5%BDivnost" TargetMode="External"/><Relationship Id="rId10" Type="http://schemas.openxmlformats.org/officeDocument/2006/relationships/image" Target="../media/image3.jpeg"/><Relationship Id="rId4" Type="http://schemas.openxmlformats.org/officeDocument/2006/relationships/hyperlink" Target="http://cs.wikipedia.org/wiki/Podnik%C3%A1n%C3%AD" TargetMode="External"/><Relationship Id="rId9" Type="http://schemas.openxmlformats.org/officeDocument/2006/relationships/hyperlink" Target="http://www.spsstavebni.cz/files/files/Vzor%20osv%C4%9Bd%C4%8Den%C3%AD%20o%20profesn%C3%AD%20kvalifikac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FINANČNÍ GRAMOTNOST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smtClean="0">
                <a:latin typeface="Arial" pitchFamily="34" charset="0"/>
                <a:cs typeface="Arial" pitchFamily="34" charset="0"/>
              </a:rPr>
              <a:t/>
            </a:r>
            <a:br>
              <a:rPr lang="cs-CZ" smtClean="0">
                <a:latin typeface="Arial" pitchFamily="34" charset="0"/>
                <a:cs typeface="Arial" pitchFamily="34" charset="0"/>
              </a:rPr>
            </a:br>
            <a:r>
              <a:rPr lang="cs-CZ" sz="310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PODNIKÁNÍ 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Iva Novotná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3621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2516899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VY_3/2_INOVACE_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22_FG_04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FINANČNÍ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FRAMOTNOST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Podnikání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Iva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Novotná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se základními pojmy v oblasti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podnikání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Porozumět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základním pravidlům podnikání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</a:t>
                      </a:r>
                      <a:r>
                        <a:rPr lang="cs-CZ" sz="1100" baseline="0" dirty="0" err="1" smtClean="0">
                          <a:latin typeface="Arial" pitchFamily="34" charset="0"/>
                          <a:cs typeface="Arial" pitchFamily="34" charset="0"/>
                        </a:rPr>
                        <a:t>Spec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. ZŠ/6.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- 9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40 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20. 02. 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3225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 smtClean="0">
                <a:solidFill>
                  <a:schemeClr val="accent3"/>
                </a:solidFill>
                <a:latin typeface="Algerian" pitchFamily="82" charset="0"/>
              </a:rPr>
              <a:t>podnikání</a:t>
            </a:r>
            <a:endParaRPr lang="cs-CZ" sz="3200" dirty="0">
              <a:solidFill>
                <a:schemeClr val="accent3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20869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000" u="sng" dirty="0">
                <a:solidFill>
                  <a:schemeClr val="accent2"/>
                </a:solidFill>
              </a:rPr>
              <a:t>Podnikání </a:t>
            </a:r>
            <a:r>
              <a:rPr lang="cs-CZ" sz="2000" b="0" dirty="0"/>
              <a:t>je soustavná samostatná činnost určité osoby za účelem dosažení zisku</a:t>
            </a:r>
            <a:r>
              <a:rPr lang="cs-CZ" sz="2000" b="0" dirty="0" smtClean="0"/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000" u="sng" dirty="0">
                <a:solidFill>
                  <a:schemeClr val="accent2"/>
                </a:solidFill>
              </a:rPr>
              <a:t>Samostatná činnost </a:t>
            </a:r>
            <a:r>
              <a:rPr lang="cs-CZ" sz="2000" b="0" dirty="0"/>
              <a:t>spočívá v tom, že určitá právnická nebo fyzická osoba samostatně </a:t>
            </a:r>
            <a:r>
              <a:rPr lang="cs-CZ" sz="2000" b="0" dirty="0" smtClean="0"/>
              <a:t>rozhoduje.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000" u="sng" dirty="0">
                <a:solidFill>
                  <a:schemeClr val="accent2"/>
                </a:solidFill>
              </a:rPr>
              <a:t>Právnická osoba </a:t>
            </a:r>
            <a:r>
              <a:rPr lang="cs-CZ" sz="2000" b="0" dirty="0" smtClean="0"/>
              <a:t>je skupina lidí, která vystupuje jako celek a je registrovaná v obchodním rejstříku. Takové firmy mají podobu společnosti s ručením omezeným (s. r. o.) nebo akciové společnosti (a. s.)</a:t>
            </a:r>
            <a:endParaRPr lang="cs-CZ" sz="2000" dirty="0" smtClean="0"/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000" u="sng" dirty="0"/>
              <a:t>Fyzická osoba</a:t>
            </a:r>
            <a:r>
              <a:rPr lang="cs-CZ" sz="2000" u="sng" dirty="0">
                <a:solidFill>
                  <a:schemeClr val="accent2"/>
                </a:solidFill>
              </a:rPr>
              <a:t> </a:t>
            </a:r>
            <a:r>
              <a:rPr lang="cs-CZ" sz="2000" b="0" dirty="0" smtClean="0"/>
              <a:t>je jediný člověk, označuje se jako živnostník nebo osoba samostatně výdělečně činná (OSVČ).</a:t>
            </a:r>
          </a:p>
          <a:p>
            <a:pPr marL="0" indent="0">
              <a:lnSpc>
                <a:spcPct val="150000"/>
              </a:lnSpc>
            </a:pPr>
            <a:endParaRPr lang="cs-CZ" sz="2000" dirty="0" smtClean="0"/>
          </a:p>
          <a:p>
            <a:pPr marL="0" indent="0">
              <a:lnSpc>
                <a:spcPct val="150000"/>
              </a:lnSpc>
            </a:pPr>
            <a:endParaRPr lang="cs-CZ" sz="2000" b="0" dirty="0" smtClean="0"/>
          </a:p>
          <a:p>
            <a:pPr marL="0" indent="0">
              <a:lnSpc>
                <a:spcPct val="150000"/>
              </a:lnSpc>
            </a:pPr>
            <a:endParaRPr lang="cs-CZ" sz="2000" b="0" dirty="0"/>
          </a:p>
        </p:txBody>
      </p:sp>
    </p:spTree>
    <p:extLst>
      <p:ext uri="{BB962C8B-B14F-4D97-AF65-F5344CB8AC3E}">
        <p14:creationId xmlns:p14="http://schemas.microsoft.com/office/powerpoint/2010/main" val="86970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 smtClean="0">
                <a:solidFill>
                  <a:schemeClr val="accent3"/>
                </a:solidFill>
                <a:latin typeface="Algerian" pitchFamily="82" charset="0"/>
              </a:rPr>
              <a:t>živnost</a:t>
            </a:r>
            <a:endParaRPr lang="cs-CZ" sz="3200" dirty="0">
              <a:solidFill>
                <a:schemeClr val="accent3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000" u="sng" dirty="0">
                <a:solidFill>
                  <a:schemeClr val="accent2"/>
                </a:solidFill>
              </a:rPr>
              <a:t>Živnost </a:t>
            </a:r>
            <a:r>
              <a:rPr lang="cs-CZ" sz="2000" b="0" dirty="0"/>
              <a:t>je soustavná podnikatelská činnost provozovaná samostatně, vlastním jménem a na vlastní odpovědnost za účelem dosažení zisku. </a:t>
            </a:r>
            <a:endParaRPr lang="cs-CZ" sz="2000" b="0" dirty="0" smtClean="0"/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000" b="0" dirty="0" smtClean="0"/>
              <a:t>V </a:t>
            </a:r>
            <a:r>
              <a:rPr lang="cs-CZ" sz="2000" b="0" dirty="0"/>
              <a:t>Česku provozování živností upravuje zákon č. 455/1991 Sb., o živnostenském podnikání (tzv. </a:t>
            </a:r>
            <a:r>
              <a:rPr lang="cs-CZ" sz="2000" u="sng" dirty="0">
                <a:solidFill>
                  <a:schemeClr val="accent2"/>
                </a:solidFill>
              </a:rPr>
              <a:t>Živnostenský zákon</a:t>
            </a:r>
            <a:r>
              <a:rPr lang="cs-CZ" sz="2000" b="0" dirty="0"/>
              <a:t>).</a:t>
            </a:r>
          </a:p>
        </p:txBody>
      </p:sp>
      <p:pic>
        <p:nvPicPr>
          <p:cNvPr id="1026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379" y="3501007"/>
            <a:ext cx="1920875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364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 smtClean="0">
                <a:solidFill>
                  <a:schemeClr val="accent3"/>
                </a:solidFill>
                <a:latin typeface="Algerian" pitchFamily="82" charset="0"/>
              </a:rPr>
              <a:t>typy </a:t>
            </a:r>
            <a:r>
              <a:rPr lang="cs-CZ" sz="3200" dirty="0">
                <a:solidFill>
                  <a:schemeClr val="accent3"/>
                </a:solidFill>
                <a:latin typeface="Algerian" pitchFamily="82" charset="0"/>
              </a:rPr>
              <a:t>živností v </a:t>
            </a:r>
            <a:r>
              <a:rPr lang="cs-CZ" sz="3200" dirty="0" smtClean="0">
                <a:solidFill>
                  <a:schemeClr val="accent3"/>
                </a:solidFill>
                <a:latin typeface="Algerian" pitchFamily="82" charset="0"/>
              </a:rPr>
              <a:t>Česku</a:t>
            </a:r>
            <a:endParaRPr lang="cs-CZ" sz="3200" dirty="0">
              <a:solidFill>
                <a:schemeClr val="accent3"/>
              </a:solidFill>
              <a:latin typeface="Algerian" pitchFamily="82" charset="0"/>
            </a:endParaRPr>
          </a:p>
        </p:txBody>
      </p:sp>
      <p:pic>
        <p:nvPicPr>
          <p:cNvPr id="4" name="Zástupný symbol pro obsah 3" descr="http://podnikatele.karlovyvary-region.eu/images/2.gi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776"/>
            <a:ext cx="7794383" cy="43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392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>
                <a:solidFill>
                  <a:schemeClr val="accent3"/>
                </a:solidFill>
                <a:latin typeface="Algerian" pitchFamily="82" charset="0"/>
              </a:rPr>
              <a:t>Živnosti řemeslné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 smtClean="0"/>
              <a:t>Jsou </a:t>
            </a:r>
            <a:r>
              <a:rPr lang="cs-CZ" sz="2000" b="0" dirty="0"/>
              <a:t>to živnosti, pro jejichž získání a provozování je podmínkou výuční list, maturita v oboru, diplom v oboru, nebo šestiletá praxe v oboru. </a:t>
            </a:r>
            <a:endParaRPr lang="cs-CZ" sz="2000" b="0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 smtClean="0"/>
              <a:t>Odborná </a:t>
            </a:r>
            <a:r>
              <a:rPr lang="cs-CZ" sz="2000" b="0" dirty="0"/>
              <a:t>způsobilost může být v případě výučního listu a maturity nahrazena jednoroční praxi v oboru. </a:t>
            </a:r>
            <a:endParaRPr lang="cs-CZ" sz="2000" b="0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 smtClean="0"/>
              <a:t>Příkladem je </a:t>
            </a:r>
            <a:r>
              <a:rPr lang="cs-CZ" sz="2000" dirty="0">
                <a:solidFill>
                  <a:schemeClr val="accent2"/>
                </a:solidFill>
              </a:rPr>
              <a:t>řeznictví, zednictví, klempířství a oprava karosérií, hostinská činnost, montáž, opravy či revize a zkoušky elektrických zařízení.</a:t>
            </a:r>
          </a:p>
        </p:txBody>
      </p:sp>
    </p:spTree>
    <p:extLst>
      <p:ext uri="{BB962C8B-B14F-4D97-AF65-F5344CB8AC3E}">
        <p14:creationId xmlns:p14="http://schemas.microsoft.com/office/powerpoint/2010/main" val="243170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>
                <a:solidFill>
                  <a:schemeClr val="accent3"/>
                </a:solidFill>
                <a:latin typeface="Algerian" pitchFamily="82" charset="0"/>
              </a:rPr>
              <a:t>Živnosti vázané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124744"/>
            <a:ext cx="7520940" cy="3579849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endParaRPr lang="cs-CZ" sz="2000" b="0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endParaRPr lang="cs-CZ" sz="2000" b="0" dirty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 smtClean="0"/>
              <a:t>Jsou </a:t>
            </a:r>
            <a:r>
              <a:rPr lang="cs-CZ" sz="2000" b="0" dirty="0"/>
              <a:t>to živnosti, pro jejichž získání a provozování je podmínkou prokázání odborné způsobilosti, kterou stanoví příloha živnostenského zákona. </a:t>
            </a:r>
            <a:endParaRPr lang="cs-CZ" sz="2000" b="0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 smtClean="0"/>
              <a:t>Příkladem </a:t>
            </a:r>
            <a:r>
              <a:rPr lang="cs-CZ" sz="2000" b="0" dirty="0"/>
              <a:t>jsou </a:t>
            </a:r>
            <a:r>
              <a:rPr lang="cs-CZ" sz="2000" dirty="0">
                <a:solidFill>
                  <a:schemeClr val="accent2"/>
                </a:solidFill>
              </a:rPr>
              <a:t>masérské služby, vedení účetnictví, provádění staveb, jejich změn a odstraňování nebo provozování autoškoly.</a:t>
            </a:r>
          </a:p>
        </p:txBody>
      </p:sp>
    </p:spTree>
    <p:extLst>
      <p:ext uri="{BB962C8B-B14F-4D97-AF65-F5344CB8AC3E}">
        <p14:creationId xmlns:p14="http://schemas.microsoft.com/office/powerpoint/2010/main" val="404961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>
                <a:solidFill>
                  <a:schemeClr val="accent3"/>
                </a:solidFill>
                <a:latin typeface="Algerian" pitchFamily="82" charset="0"/>
              </a:rPr>
              <a:t>Živnosti volné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920660"/>
          </a:xfrm>
        </p:spPr>
        <p:txBody>
          <a:bodyPr>
            <a:noAutofit/>
          </a:bodyPr>
          <a:lstStyle/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/>
              <a:t>Jsou to živnosti, pro jejichž získání nepotřebuje podnikatel žádnou odbornou způsobilost. </a:t>
            </a:r>
            <a:endParaRPr lang="cs-CZ" sz="2000" b="0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 smtClean="0"/>
              <a:t>Tyto </a:t>
            </a:r>
            <a:r>
              <a:rPr lang="cs-CZ" sz="2000" b="0" dirty="0"/>
              <a:t>živnosti mají název „Výroba, obchod a služby neuvedené v přílohách 1 až 3 živnostenského zákona“. </a:t>
            </a:r>
            <a:endParaRPr lang="cs-CZ" sz="2000" b="0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 smtClean="0"/>
              <a:t>Podnikatel </a:t>
            </a:r>
            <a:r>
              <a:rPr lang="cs-CZ" sz="2000" b="0" dirty="0"/>
              <a:t>si rozsah této živnosti vymezí tím, že si ze seznamu 80 činností vybere ty, které bude provozovat. </a:t>
            </a:r>
            <a:endParaRPr lang="cs-CZ" sz="2000" b="0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 smtClean="0"/>
              <a:t>Příkladem </a:t>
            </a:r>
            <a:r>
              <a:rPr lang="cs-CZ" sz="2000" b="0" dirty="0"/>
              <a:t>oborů je </a:t>
            </a:r>
            <a:r>
              <a:rPr lang="cs-CZ" sz="2000" dirty="0">
                <a:solidFill>
                  <a:schemeClr val="accent2"/>
                </a:solidFill>
              </a:rPr>
              <a:t>velkoobchod a maloobchod, "zprostředkování obchodu a služeb", "ubytovací služby" nebo fotografické služby.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97152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387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>
                <a:solidFill>
                  <a:schemeClr val="accent3"/>
                </a:solidFill>
                <a:latin typeface="Algerian" pitchFamily="82" charset="0"/>
              </a:rPr>
              <a:t>Koncesované živnosti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704636"/>
          </a:xfrm>
        </p:spPr>
        <p:txBody>
          <a:bodyPr>
            <a:noAutofit/>
          </a:bodyPr>
          <a:lstStyle/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/>
              <a:t>Jsou to živnosti, které vznikají a jsou provozovány na základě správního rozhodnutí. Tyto živnosti jsou také osvědčeny výpisem ze živnostenského rejstříku</a:t>
            </a:r>
            <a:r>
              <a:rPr lang="cs-CZ" sz="2000" b="0" dirty="0" smtClean="0"/>
              <a:t>.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 smtClean="0"/>
              <a:t>Kromě </a:t>
            </a:r>
            <a:r>
              <a:rPr lang="cs-CZ" sz="2000" b="0" dirty="0"/>
              <a:t>splnění odborné způsobilosti je podmínkou získání této živnosti (koncese) i kladné vyjádření příslušného orgánu státní správy. </a:t>
            </a:r>
            <a:endParaRPr lang="cs-CZ" sz="2000" b="0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 smtClean="0"/>
              <a:t>Příkladem </a:t>
            </a:r>
            <a:r>
              <a:rPr lang="cs-CZ" sz="2000" b="0" dirty="0"/>
              <a:t>jsou </a:t>
            </a:r>
            <a:r>
              <a:rPr lang="cs-CZ" sz="2000" dirty="0">
                <a:solidFill>
                  <a:schemeClr val="accent2"/>
                </a:solidFill>
              </a:rPr>
              <a:t>provozování pohřební služby, provozování cestovní kanceláře, silniční motorová doprava, taxislužba.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358589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707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Z:\PROJEKTY\FINANČNÍ GRAMOTNOST\OBRÁZKY\zivnostensky-li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060848"/>
            <a:ext cx="2617211" cy="3600000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  <a:scene3d>
            <a:camera prst="orthographicFront">
              <a:rot lat="0" lon="0" rev="20399999"/>
            </a:camera>
            <a:lightRig rig="threePt" dir="t"/>
          </a:scene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1047016"/>
          </a:xfrm>
        </p:spPr>
        <p:txBody>
          <a:bodyPr/>
          <a:lstStyle/>
          <a:p>
            <a:pPr algn="ctr"/>
            <a:r>
              <a:rPr lang="cs-CZ" sz="3200" dirty="0" smtClean="0">
                <a:solidFill>
                  <a:schemeClr val="accent3"/>
                </a:solidFill>
                <a:latin typeface="Algerian" pitchFamily="82" charset="0"/>
              </a:rPr>
              <a:t>Podmínky pro získání živnostenského oprávnění</a:t>
            </a:r>
            <a:endParaRPr lang="cs-CZ" sz="3200" dirty="0">
              <a:solidFill>
                <a:schemeClr val="accent3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628800"/>
            <a:ext cx="7520940" cy="410445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</a:pPr>
            <a:r>
              <a:rPr lang="cs-CZ" sz="2000" dirty="0"/>
              <a:t>Fyzická osoba, která chce získat živnostenské oprávnění, musí splnit všeobecné a někdy i zvláštní </a:t>
            </a:r>
            <a:r>
              <a:rPr lang="cs-CZ" sz="2000" dirty="0" smtClean="0"/>
              <a:t>podmínky</a:t>
            </a:r>
            <a:r>
              <a:rPr lang="cs-CZ" sz="2000" dirty="0"/>
              <a:t>: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/>
              <a:t>minimální věk 18 let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/>
              <a:t>způsobilost k právním úkonům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/>
              <a:t>bezúhonnost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2000" b="0" dirty="0" smtClean="0"/>
              <a:t>zvláštní </a:t>
            </a:r>
            <a:r>
              <a:rPr lang="cs-CZ" sz="2000" b="0" dirty="0"/>
              <a:t>podmínky představuje odborná a jiná způsobilost, vyžaduje-li </a:t>
            </a:r>
            <a:r>
              <a:rPr lang="cs-CZ" sz="2000" b="0"/>
              <a:t>to </a:t>
            </a:r>
            <a:r>
              <a:rPr lang="cs-CZ" sz="2000" b="0" smtClean="0"/>
              <a:t>živnost</a:t>
            </a:r>
            <a:endParaRPr lang="cs-CZ" sz="2000" b="0" dirty="0"/>
          </a:p>
          <a:p>
            <a:pPr marL="0" indent="0">
              <a:lnSpc>
                <a:spcPct val="150000"/>
              </a:lnSpc>
              <a:spcBef>
                <a:spcPts val="0"/>
              </a:spcBef>
            </a:pPr>
            <a:endParaRPr lang="cs-CZ" sz="2000" b="0" dirty="0"/>
          </a:p>
        </p:txBody>
      </p:sp>
    </p:spTree>
    <p:extLst>
      <p:ext uri="{BB962C8B-B14F-4D97-AF65-F5344CB8AC3E}">
        <p14:creationId xmlns:p14="http://schemas.microsoft.com/office/powerpoint/2010/main" val="321207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www.spsstavebni.cz/files/files/Vzor%20osv%C4%9Bd%C4%8Den%C3%AD%20o%20profesn%C3%AD%20kvalifikaci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542" y="1484784"/>
            <a:ext cx="2631440" cy="3599815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  <a:scene3d>
            <a:camera prst="orthographicFront">
              <a:rot lat="0" lon="0" rev="20399999"/>
            </a:camera>
            <a:lightRig rig="threePt" dir="t"/>
          </a:scene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 smtClean="0">
                <a:solidFill>
                  <a:schemeClr val="accent3"/>
                </a:solidFill>
                <a:latin typeface="Algerian" pitchFamily="82" charset="0"/>
              </a:rPr>
              <a:t>Odborná způsobilost</a:t>
            </a:r>
            <a:endParaRPr lang="cs-CZ" sz="3200" dirty="0">
              <a:solidFill>
                <a:schemeClr val="accent3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00628"/>
            <a:ext cx="8280920" cy="506467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</a:pPr>
            <a:r>
              <a:rPr lang="cs-CZ" sz="2000" dirty="0" smtClean="0"/>
              <a:t>Odborná způsobilost se prokazuje dokladem o uznání odborné kvalifikace.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</a:pPr>
            <a:endParaRPr lang="cs-CZ" sz="2000" dirty="0" smtClean="0"/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cs-CZ" sz="2000" b="0" dirty="0" smtClean="0"/>
              <a:t>výuční list </a:t>
            </a:r>
            <a:r>
              <a:rPr lang="cs-CZ" sz="2000" b="0" dirty="0"/>
              <a:t>v příslušném oboru </a:t>
            </a:r>
            <a:r>
              <a:rPr lang="cs-CZ" sz="2000" b="0" dirty="0" smtClean="0"/>
              <a:t>vzdělání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cs-CZ" sz="2000" b="0" dirty="0" smtClean="0"/>
              <a:t>maturitní zkouška </a:t>
            </a:r>
            <a:r>
              <a:rPr lang="cs-CZ" sz="2000" b="0" dirty="0"/>
              <a:t>v příslušném oboru </a:t>
            </a:r>
            <a:r>
              <a:rPr lang="cs-CZ" sz="2000" b="0" dirty="0" smtClean="0"/>
              <a:t>vzdělání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cs-CZ" sz="2000" b="0" dirty="0" smtClean="0"/>
              <a:t>vyššího </a:t>
            </a:r>
            <a:r>
              <a:rPr lang="cs-CZ" sz="2000" b="0" dirty="0"/>
              <a:t>odborného </a:t>
            </a:r>
            <a:r>
              <a:rPr lang="cs-CZ" sz="2000" b="0" dirty="0" smtClean="0"/>
              <a:t>vzdělání</a:t>
            </a:r>
            <a:r>
              <a:rPr lang="cs-CZ" sz="2000" b="0" baseline="30000" dirty="0"/>
              <a:t> </a:t>
            </a:r>
            <a:r>
              <a:rPr lang="cs-CZ" sz="2000" b="0" dirty="0" smtClean="0"/>
              <a:t>v </a:t>
            </a:r>
            <a:r>
              <a:rPr lang="cs-CZ" sz="2000" b="0" dirty="0"/>
              <a:t>příslušném oboru </a:t>
            </a:r>
            <a:r>
              <a:rPr lang="cs-CZ" sz="2000" b="0" dirty="0" smtClean="0"/>
              <a:t>vzdělání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cs-CZ" sz="2000" b="0" dirty="0" smtClean="0"/>
              <a:t>vysokoškolského vzdělání a uznání </a:t>
            </a:r>
            <a:r>
              <a:rPr lang="cs-CZ" sz="2000" b="0" dirty="0"/>
              <a:t>odborné </a:t>
            </a:r>
            <a:r>
              <a:rPr lang="cs-CZ" sz="2000" b="0" dirty="0" smtClean="0"/>
              <a:t>kvalifikace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ü"/>
            </a:pPr>
            <a:endParaRPr lang="cs-CZ" sz="2000" b="0" dirty="0"/>
          </a:p>
          <a:p>
            <a:pPr marL="0" lvl="1" indent="-169164">
              <a:lnSpc>
                <a:spcPct val="150000"/>
              </a:lnSpc>
              <a:spcBef>
                <a:spcPts val="0"/>
              </a:spcBef>
            </a:pPr>
            <a:endParaRPr lang="cs-CZ" sz="2000" b="0" dirty="0" smtClean="0"/>
          </a:p>
        </p:txBody>
      </p:sp>
    </p:spTree>
    <p:extLst>
      <p:ext uri="{BB962C8B-B14F-4D97-AF65-F5344CB8AC3E}">
        <p14:creationId xmlns:p14="http://schemas.microsoft.com/office/powerpoint/2010/main" val="414927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775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1100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571750" lvl="5" indent="-285750" algn="l">
              <a:buFont typeface="Arial" pitchFamily="34" charset="0"/>
              <a:buChar char="•"/>
            </a:pPr>
            <a:endParaRPr lang="cs-CZ" sz="1100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171450" indent="-1714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cs-CZ" sz="1100" cap="none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171450" indent="-1714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cs-CZ" sz="1100" cap="none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171450" indent="-1714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cs-CZ" sz="1100" cap="none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171450" indent="-1714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cs-CZ" sz="1100" cap="none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171450" indent="-1714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cs-CZ" sz="1300" cap="none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171450" indent="-1714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cs-CZ" sz="1300" cap="none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171450" indent="-1714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cap="none" dirty="0" err="1" smtClean="0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</a:rPr>
              <a:t>microsoft</a:t>
            </a:r>
            <a:r>
              <a:rPr lang="cs-CZ" cap="none" dirty="0" smtClean="0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</a:rPr>
              <a:t> - </a:t>
            </a:r>
            <a:r>
              <a:rPr lang="cs-CZ" cap="none" dirty="0" smtClean="0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  <a:hlinkClick r:id="rId3"/>
              </a:rPr>
              <a:t>http://office.microsoft.com</a:t>
            </a:r>
            <a:endParaRPr lang="cs-CZ" cap="none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cap="none" dirty="0" smtClean="0">
                <a:ea typeface="Times New Roman"/>
                <a:hlinkClick r:id="rId4"/>
              </a:rPr>
              <a:t>http://cs.wikipedia.org/wiki/podnik%c3%a1n%c3%ad</a:t>
            </a:r>
            <a:endParaRPr lang="cs-CZ" cap="none" dirty="0" smtClean="0">
              <a:ea typeface="Times New Roman"/>
            </a:endParaRP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cap="none" dirty="0" smtClean="0">
                <a:ea typeface="Times New Roman"/>
                <a:hlinkClick r:id="rId5"/>
              </a:rPr>
              <a:t>http://cs.wikipedia.org/wiki/%c5%bdivnost</a:t>
            </a:r>
            <a:endParaRPr lang="cs-CZ" cap="none" dirty="0" smtClean="0">
              <a:ea typeface="Times New Roman"/>
            </a:endParaRP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u="sng" cap="none" dirty="0" smtClean="0">
                <a:hlinkClick r:id="rId6"/>
              </a:rPr>
              <a:t>http://www.wkw.cz/napady.html</a:t>
            </a:r>
            <a:endParaRPr lang="cs-CZ" cap="none" dirty="0" smtClean="0">
              <a:ea typeface="Times New Roman"/>
            </a:endParaRP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cap="none" dirty="0" smtClean="0">
                <a:ea typeface="Times New Roman"/>
                <a:hlinkClick r:id="rId7"/>
              </a:rPr>
              <a:t>http://podnikatele.karlovyvary-region.eu/podnikani/2-kategorizace-zivnosti</a:t>
            </a:r>
            <a:endParaRPr lang="cs-CZ" cap="none" dirty="0" smtClean="0">
              <a:ea typeface="Times New Roman"/>
            </a:endParaRP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u="sng" cap="none" dirty="0" smtClean="0">
                <a:hlinkClick r:id="rId8"/>
              </a:rPr>
              <a:t>http://www.elpros-praha.cz/cs/5-ke-stazeni/24-zivnostensky-list.htm</a:t>
            </a:r>
            <a:endParaRPr lang="cs-CZ" cap="none" dirty="0" smtClean="0">
              <a:ea typeface="Times New Roman"/>
            </a:endParaRP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cap="none" dirty="0" smtClean="0">
                <a:ea typeface="Times New Roman"/>
                <a:hlinkClick r:id="rId9"/>
              </a:rPr>
              <a:t>http://www.spsstavebni.cz/files/files/vzor%20osv%c4%9bd%c4%8den%c3%ad%20o%20profesn%c3%ad%20kvalifikaci.jpg</a:t>
            </a:r>
            <a:endParaRPr lang="cs-CZ" cap="none" dirty="0" smtClean="0">
              <a:ea typeface="Times New Roman"/>
            </a:endParaRP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cs-CZ" sz="1300" cap="none" dirty="0" smtClean="0">
              <a:ea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cs-CZ" sz="1300" dirty="0">
              <a:ea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cs-CZ" sz="1100" dirty="0">
              <a:ea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cs-CZ" sz="1100" dirty="0" smtClean="0"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100" dirty="0" smtClean="0">
                <a:ea typeface="Times New Roman"/>
              </a:rPr>
              <a:t>„Materiál </a:t>
            </a:r>
            <a:r>
              <a:rPr lang="cs-CZ" sz="1100" dirty="0"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1100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1100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0342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1799</TotalTime>
  <Words>708</Words>
  <Application>Microsoft Office PowerPoint</Application>
  <PresentationFormat>Předvádění na obrazovce (4:3)</PresentationFormat>
  <Paragraphs>97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Úhly</vt:lpstr>
      <vt:lpstr>FINANČNÍ GRAMOTNOST  PODNIKÁNÍ  </vt:lpstr>
      <vt:lpstr>Prezentace aplikace PowerPoint</vt:lpstr>
      <vt:lpstr>podnikání</vt:lpstr>
      <vt:lpstr>živnost</vt:lpstr>
      <vt:lpstr>typy živností v Česku</vt:lpstr>
      <vt:lpstr>Živnosti řemeslné</vt:lpstr>
      <vt:lpstr>Živnosti vázané</vt:lpstr>
      <vt:lpstr>Živnosti volné</vt:lpstr>
      <vt:lpstr>Koncesované živnosti</vt:lpstr>
      <vt:lpstr>Podmínky pro získání živnostenského oprávnění</vt:lpstr>
      <vt:lpstr>Odborná způsobilost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  Dělba práce  </dc:title>
  <dc:creator>Ivuška</dc:creator>
  <cp:lastModifiedBy>Iva Novotná</cp:lastModifiedBy>
  <cp:revision>20</cp:revision>
  <dcterms:created xsi:type="dcterms:W3CDTF">2011-07-10T07:34:26Z</dcterms:created>
  <dcterms:modified xsi:type="dcterms:W3CDTF">2013-02-20T10:59:16Z</dcterms:modified>
</cp:coreProperties>
</file>