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62" r:id="rId3"/>
    <p:sldId id="259" r:id="rId4"/>
    <p:sldId id="260" r:id="rId5"/>
    <p:sldId id="261" r:id="rId6"/>
    <p:sldId id="263" r:id="rId7"/>
    <p:sldId id="264" r:id="rId8"/>
    <p:sldId id="265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1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89EF946-EE74-414A-B5D7-34EC8F80E45C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FBC451-2140-467E-8BD6-D6C686F735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06323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0.jpeg"/><Relationship Id="rId11" Type="http://schemas.openxmlformats.org/officeDocument/2006/relationships/image" Target="../media/image15.jpeg"/><Relationship Id="rId5" Type="http://schemas.openxmlformats.org/officeDocument/2006/relationships/image" Target="../media/image9.jpeg"/><Relationship Id="rId10" Type="http://schemas.openxmlformats.org/officeDocument/2006/relationships/image" Target="../media/image14.jpeg"/><Relationship Id="rId4" Type="http://schemas.openxmlformats.org/officeDocument/2006/relationships/image" Target="../media/image8.jpeg"/><Relationship Id="rId9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7" Type="http://schemas.openxmlformats.org/officeDocument/2006/relationships/image" Target="../media/image25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hyperlink" Target="http://office.microsoft.com/" TargetMode="External"/><Relationship Id="rId7" Type="http://schemas.openxmlformats.org/officeDocument/2006/relationships/hyperlink" Target="http://www.ceskatelevize.cz/ct24/ekonomika/167891-prijmy-ceskych-domacnosti-loni-klesly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mediafax.cz/ekonomika/4065716-grafika-prumerna-mzda-v-prvnim-ctvrtleti-realne-poklesla-o-0-1-procenta-na-24-126-korun" TargetMode="External"/><Relationship Id="rId5" Type="http://schemas.openxmlformats.org/officeDocument/2006/relationships/hyperlink" Target="http://www.penize.cz/spotrebitel/59408-financni-gramotnost-aneb-kdyz-si-deti-hraji-nejen-na-rodice" TargetMode="External"/><Relationship Id="rId4" Type="http://schemas.openxmlformats.org/officeDocument/2006/relationships/hyperlink" Target="http://office.microsoft.com/cs-cz/images/results.aspx?qu=dom%C3%A1cnost&amp;ex=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FINANČNÍ GRAMOTNOST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Příjmy a výdaje domácnosti </a:t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Iva Novotná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036213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69009451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VY_3/2_INOVACE_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22_FG_06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FINANČNÍ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FRAMOTNOST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Příjmy a </a:t>
                      </a:r>
                      <a:r>
                        <a:rPr lang="cs-CZ" sz="120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výdaje domácnosti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Iva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Novotná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Vysvětlení základních pojmů týkajících se hospodaření domácnosti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Porozumět pojmům příjmy a výdaje domácnosti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</a:t>
                      </a:r>
                      <a:r>
                        <a:rPr lang="cs-CZ" sz="1100" baseline="0" dirty="0" err="1" smtClean="0">
                          <a:latin typeface="Arial" pitchFamily="34" charset="0"/>
                          <a:cs typeface="Arial" pitchFamily="34" charset="0"/>
                        </a:rPr>
                        <a:t>Spec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. 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31. 12. 2012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825896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domácnosti,domy,fotografie,k&amp;rcaron;eslo,kuchyn&amp;ecaron;,kuchy&amp;ncaron;ské stoly,kv&amp;ecaron;tiny,místnosti,nábytek,nádobí,okna,plodiny,sídla,snídan&amp;ecaron;,stoly,ubrusy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636912"/>
            <a:ext cx="3095625" cy="3095625"/>
          </a:xfrm>
          <a:prstGeom prst="rect">
            <a:avLst/>
          </a:prstGeom>
          <a:noFill/>
          <a:ln>
            <a:solidFill>
              <a:schemeClr val="accent3">
                <a:alpha val="85000"/>
              </a:schemeClr>
            </a:solidFill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>
                <a:solidFill>
                  <a:schemeClr val="accent2"/>
                </a:solidFill>
                <a:latin typeface="Algerian" pitchFamily="82" charset="0"/>
              </a:rPr>
              <a:t>Domácnost a její potřeby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800" b="0" dirty="0" smtClean="0"/>
              <a:t>Domácnost je základní </a:t>
            </a:r>
            <a:r>
              <a:rPr lang="cs-CZ" sz="1800" dirty="0" smtClean="0"/>
              <a:t>společenský subjekt</a:t>
            </a:r>
            <a:r>
              <a:rPr lang="cs-CZ" sz="1800" b="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800" b="0" dirty="0" smtClean="0"/>
              <a:t>Domácnost </a:t>
            </a:r>
            <a:r>
              <a:rPr lang="cs-CZ" sz="1800" b="0" dirty="0"/>
              <a:t>tvoří </a:t>
            </a:r>
            <a:r>
              <a:rPr lang="cs-CZ" sz="1800" dirty="0"/>
              <a:t>fyzické osoby</a:t>
            </a:r>
            <a:r>
              <a:rPr lang="cs-CZ" sz="1800" b="0" dirty="0"/>
              <a:t>, které spolu trvale žijí a společně uhrazují náklady na své potřeby.</a:t>
            </a:r>
            <a:endParaRPr lang="cs-CZ" sz="1800" b="0" dirty="0" smtClean="0"/>
          </a:p>
          <a:p>
            <a:pPr>
              <a:buFont typeface="Wingdings" pitchFamily="2" charset="2"/>
              <a:buChar char="Ø"/>
            </a:pPr>
            <a:r>
              <a:rPr lang="cs-CZ" sz="1800" b="0" dirty="0" smtClean="0"/>
              <a:t>Potřeba je </a:t>
            </a:r>
            <a:r>
              <a:rPr lang="cs-CZ" sz="1800" dirty="0" smtClean="0"/>
              <a:t>pocit nedostatku</a:t>
            </a:r>
            <a:r>
              <a:rPr lang="cs-CZ" sz="1800" b="0" dirty="0" smtClean="0"/>
              <a:t>, který je potřeba odstranit.</a:t>
            </a:r>
          </a:p>
          <a:p>
            <a:pPr>
              <a:buFont typeface="Wingdings" pitchFamily="2" charset="2"/>
              <a:buChar char="Ø"/>
            </a:pPr>
            <a:r>
              <a:rPr lang="cs-CZ" sz="1800" b="0" dirty="0" smtClean="0"/>
              <a:t>Potřeby nutí člověka získávat /</a:t>
            </a:r>
            <a:r>
              <a:rPr lang="cs-CZ" sz="1800" dirty="0" smtClean="0"/>
              <a:t>nakupovat statky</a:t>
            </a:r>
            <a:r>
              <a:rPr lang="cs-CZ" sz="1800" b="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800" b="0" dirty="0" smtClean="0"/>
              <a:t>Statky jsou věci, které </a:t>
            </a:r>
            <a:r>
              <a:rPr lang="cs-CZ" sz="1800" dirty="0" smtClean="0"/>
              <a:t>uspokojují potřeby člověka</a:t>
            </a:r>
            <a:r>
              <a:rPr lang="cs-CZ" sz="1800" b="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1800" b="0" dirty="0" smtClean="0"/>
              <a:t>Statky se dělí na </a:t>
            </a:r>
            <a:r>
              <a:rPr lang="cs-CZ" sz="1800" dirty="0" smtClean="0"/>
              <a:t>volné</a:t>
            </a:r>
            <a:r>
              <a:rPr lang="cs-CZ" sz="1800" b="0" dirty="0" smtClean="0"/>
              <a:t> (poskytuje příroda bez našeho přičinění) a </a:t>
            </a:r>
            <a:r>
              <a:rPr lang="cs-CZ" sz="1800" dirty="0" smtClean="0"/>
              <a:t>vzácné</a:t>
            </a:r>
            <a:r>
              <a:rPr lang="cs-CZ" sz="1800" b="0" dirty="0" smtClean="0"/>
              <a:t> (jsou produkty lidské práce)</a:t>
            </a:r>
            <a:endParaRPr lang="cs-CZ" sz="1800" b="0" dirty="0"/>
          </a:p>
        </p:txBody>
      </p:sp>
    </p:spTree>
    <p:extLst>
      <p:ext uri="{BB962C8B-B14F-4D97-AF65-F5344CB8AC3E}">
        <p14:creationId xmlns:p14="http://schemas.microsoft.com/office/powerpoint/2010/main" val="36930518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 descr="Maslowova pyramida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005064"/>
            <a:ext cx="3048000" cy="219075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>
                <a:solidFill>
                  <a:schemeClr val="accent2"/>
                </a:solidFill>
                <a:latin typeface="Algerian" pitchFamily="82" charset="0"/>
              </a:rPr>
              <a:t>Potřeby člověka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600" b="1" dirty="0" smtClean="0">
                <a:solidFill>
                  <a:schemeClr val="accent2"/>
                </a:solidFill>
              </a:rPr>
              <a:t>Základní potřeby</a:t>
            </a: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sz="1700" b="0" dirty="0" smtClean="0"/>
              <a:t>dýchání</a:t>
            </a:r>
          </a:p>
          <a:p>
            <a:pPr>
              <a:buFont typeface="Wingdings" pitchFamily="2" charset="2"/>
              <a:buChar char="Ø"/>
            </a:pPr>
            <a:r>
              <a:rPr lang="cs-CZ" sz="1700" b="0" dirty="0" smtClean="0"/>
              <a:t>světlo</a:t>
            </a:r>
          </a:p>
          <a:p>
            <a:pPr>
              <a:buFont typeface="Wingdings" pitchFamily="2" charset="2"/>
              <a:buChar char="Ø"/>
            </a:pPr>
            <a:r>
              <a:rPr lang="cs-CZ" sz="1700" b="0" dirty="0" smtClean="0"/>
              <a:t>teplo</a:t>
            </a:r>
          </a:p>
          <a:p>
            <a:pPr>
              <a:buFont typeface="Wingdings" pitchFamily="2" charset="2"/>
              <a:buChar char="Ø"/>
            </a:pPr>
            <a:r>
              <a:rPr lang="cs-CZ" sz="1700" b="0" dirty="0" smtClean="0"/>
              <a:t>pokrm</a:t>
            </a:r>
          </a:p>
          <a:p>
            <a:pPr>
              <a:buFont typeface="Wingdings" pitchFamily="2" charset="2"/>
              <a:buChar char="Ø"/>
            </a:pPr>
            <a:r>
              <a:rPr lang="cs-CZ" sz="1700" b="0" dirty="0" smtClean="0"/>
              <a:t>voda</a:t>
            </a:r>
          </a:p>
          <a:p>
            <a:pPr>
              <a:buFont typeface="Wingdings" pitchFamily="2" charset="2"/>
              <a:buChar char="Ø"/>
            </a:pPr>
            <a:r>
              <a:rPr lang="cs-CZ" sz="1700" b="0" dirty="0" smtClean="0"/>
              <a:t>vyprazdňování</a:t>
            </a:r>
          </a:p>
          <a:p>
            <a:pPr>
              <a:buFont typeface="Wingdings" pitchFamily="2" charset="2"/>
              <a:buChar char="Ø"/>
            </a:pPr>
            <a:r>
              <a:rPr lang="cs-CZ" sz="1700" b="0" dirty="0" smtClean="0"/>
              <a:t>aktivita</a:t>
            </a:r>
          </a:p>
          <a:p>
            <a:pPr>
              <a:buFont typeface="Wingdings" pitchFamily="2" charset="2"/>
              <a:buChar char="Ø"/>
            </a:pPr>
            <a:r>
              <a:rPr lang="cs-CZ" sz="1700" b="0" dirty="0" smtClean="0"/>
              <a:t>odpočinek</a:t>
            </a:r>
          </a:p>
          <a:p>
            <a:pPr>
              <a:buFont typeface="Wingdings" pitchFamily="2" charset="2"/>
              <a:buChar char="Ø"/>
            </a:pPr>
            <a:r>
              <a:rPr lang="cs-CZ" sz="1700" b="0" dirty="0" smtClean="0"/>
              <a:t>bydlení</a:t>
            </a:r>
          </a:p>
          <a:p>
            <a:pPr>
              <a:buFont typeface="Wingdings" pitchFamily="2" charset="2"/>
              <a:buChar char="Ø"/>
            </a:pPr>
            <a:r>
              <a:rPr lang="cs-CZ" sz="1700" b="0" dirty="0" smtClean="0"/>
              <a:t>rozmnožování</a:t>
            </a:r>
          </a:p>
          <a:p>
            <a:pPr>
              <a:buFont typeface="Wingdings" pitchFamily="2" charset="2"/>
              <a:buChar char="Ø"/>
            </a:pPr>
            <a:endParaRPr lang="cs-CZ" sz="1600" b="0" dirty="0" smtClean="0"/>
          </a:p>
          <a:p>
            <a:pPr>
              <a:buFont typeface="Wingdings" pitchFamily="2" charset="2"/>
              <a:buChar char="Ø"/>
            </a:pPr>
            <a:endParaRPr lang="cs-CZ" sz="1600" b="0" dirty="0" smtClean="0"/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sz="1600" b="1" dirty="0" smtClean="0">
                <a:solidFill>
                  <a:schemeClr val="accent2"/>
                </a:solidFill>
              </a:rPr>
              <a:t>Ostatní</a:t>
            </a:r>
            <a:r>
              <a:rPr lang="cs-CZ" dirty="0" smtClean="0"/>
              <a:t> </a:t>
            </a:r>
            <a:r>
              <a:rPr lang="cs-CZ" sz="1600" b="1" dirty="0" smtClean="0">
                <a:solidFill>
                  <a:schemeClr val="accent2"/>
                </a:solidFill>
              </a:rPr>
              <a:t>potřeby</a:t>
            </a:r>
            <a:endParaRPr lang="cs-CZ" sz="1600" b="1" dirty="0">
              <a:solidFill>
                <a:schemeClr val="accent2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sz="1700" b="0" dirty="0" smtClean="0"/>
              <a:t>módní oblečení</a:t>
            </a:r>
          </a:p>
          <a:p>
            <a:pPr>
              <a:buFont typeface="Wingdings" pitchFamily="2" charset="2"/>
              <a:buChar char="Ø"/>
            </a:pPr>
            <a:r>
              <a:rPr lang="cs-CZ" sz="1700" b="0" dirty="0" smtClean="0"/>
              <a:t>auto</a:t>
            </a:r>
          </a:p>
          <a:p>
            <a:pPr>
              <a:buFont typeface="Wingdings" pitchFamily="2" charset="2"/>
              <a:buChar char="Ø"/>
            </a:pPr>
            <a:r>
              <a:rPr lang="cs-CZ" sz="1700" b="0" dirty="0" smtClean="0"/>
              <a:t>mobilní telefon</a:t>
            </a:r>
          </a:p>
          <a:p>
            <a:pPr>
              <a:buFont typeface="Wingdings" pitchFamily="2" charset="2"/>
              <a:buChar char="Ø"/>
            </a:pPr>
            <a:r>
              <a:rPr lang="cs-CZ" sz="1700" b="0" dirty="0" smtClean="0"/>
              <a:t>dovolená </a:t>
            </a:r>
          </a:p>
          <a:p>
            <a:pPr>
              <a:buFont typeface="Wingdings" pitchFamily="2" charset="2"/>
              <a:buChar char="Ø"/>
            </a:pPr>
            <a:r>
              <a:rPr lang="cs-CZ" sz="1700" b="0" dirty="0" smtClean="0"/>
              <a:t>dary</a:t>
            </a:r>
          </a:p>
          <a:p>
            <a:pPr>
              <a:buFont typeface="Wingdings" pitchFamily="2" charset="2"/>
              <a:buChar char="Ø"/>
            </a:pPr>
            <a:r>
              <a:rPr lang="cs-CZ" sz="1700" b="0" dirty="0" smtClean="0"/>
              <a:t>vzdělání</a:t>
            </a:r>
          </a:p>
          <a:p>
            <a:pPr>
              <a:buFont typeface="Wingdings" pitchFamily="2" charset="2"/>
              <a:buChar char="Ø"/>
            </a:pPr>
            <a:r>
              <a:rPr lang="cs-CZ" sz="1700" b="0" dirty="0" smtClean="0"/>
              <a:t>pracovat </a:t>
            </a:r>
          </a:p>
          <a:p>
            <a:pPr>
              <a:buFont typeface="Wingdings" pitchFamily="2" charset="2"/>
              <a:buChar char="Ø"/>
            </a:pPr>
            <a:r>
              <a:rPr lang="cs-CZ" sz="1700" b="0" dirty="0" smtClean="0"/>
              <a:t>láska</a:t>
            </a:r>
          </a:p>
          <a:p>
            <a:pPr>
              <a:buFont typeface="Wingdings" pitchFamily="2" charset="2"/>
              <a:buChar char="Ø"/>
            </a:pPr>
            <a:r>
              <a:rPr lang="cs-CZ" sz="1700" b="0" dirty="0" smtClean="0"/>
              <a:t>uznání</a:t>
            </a:r>
          </a:p>
          <a:p>
            <a:pPr>
              <a:buFont typeface="Wingdings" pitchFamily="2" charset="2"/>
              <a:buChar char="Ø"/>
            </a:pPr>
            <a:r>
              <a:rPr lang="cs-CZ" sz="1700" b="0" dirty="0" smtClean="0"/>
              <a:t>bezpečí a jistota</a:t>
            </a:r>
          </a:p>
          <a:p>
            <a:pPr>
              <a:buFont typeface="Wingdings" pitchFamily="2" charset="2"/>
              <a:buChar char="Ø"/>
            </a:pPr>
            <a:endParaRPr lang="cs-CZ" sz="1600" b="0" dirty="0" smtClean="0"/>
          </a:p>
          <a:p>
            <a:pPr>
              <a:buFont typeface="Wingdings" pitchFamily="2" charset="2"/>
              <a:buChar char="Ø"/>
            </a:pPr>
            <a:endParaRPr lang="cs-CZ" sz="1600" b="0" dirty="0"/>
          </a:p>
        </p:txBody>
      </p:sp>
    </p:spTree>
    <p:extLst>
      <p:ext uri="{BB962C8B-B14F-4D97-AF65-F5344CB8AC3E}">
        <p14:creationId xmlns:p14="http://schemas.microsoft.com/office/powerpoint/2010/main" val="3783701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1600" dirty="0" smtClean="0">
                <a:solidFill>
                  <a:schemeClr val="accent2"/>
                </a:solidFill>
              </a:rPr>
              <a:t>MOVITÝ</a:t>
            </a:r>
          </a:p>
          <a:p>
            <a:pPr algn="ctr"/>
            <a:endParaRPr lang="cs-CZ" sz="1600" dirty="0">
              <a:solidFill>
                <a:schemeClr val="accent2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1600" dirty="0" smtClean="0">
                <a:solidFill>
                  <a:schemeClr val="accent2"/>
                </a:solidFill>
              </a:rPr>
              <a:t>NEMOVITÝ</a:t>
            </a:r>
            <a:endParaRPr lang="cs-CZ" sz="1600" dirty="0">
              <a:solidFill>
                <a:schemeClr val="accent2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>
                <a:solidFill>
                  <a:schemeClr val="accent2"/>
                </a:solidFill>
                <a:latin typeface="Algerian" pitchFamily="82" charset="0"/>
              </a:rPr>
              <a:t>Majetek domácnosti</a:t>
            </a:r>
          </a:p>
        </p:txBody>
      </p:sp>
      <p:pic>
        <p:nvPicPr>
          <p:cNvPr id="6" name="Obrázek 5" descr="&amp;Zcaron;luté auto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310" y="1048247"/>
            <a:ext cx="1080000" cy="108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6" descr="Zobrazit podrobnosti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416" y="2593540"/>
            <a:ext cx="1079500" cy="1079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Obrázek 7" descr="Zobrazit podrobnosti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6601" y="1628800"/>
            <a:ext cx="1079500" cy="1079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Obrázek 8" descr="Zobrazit podrobnosti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5133" y="2924944"/>
            <a:ext cx="1079500" cy="1079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Obrázek 9" descr="Tla&amp;ccaron;ítko s mobilním telefonem"/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8560" y="3980817"/>
            <a:ext cx="1079500" cy="1079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Obrázek 10" descr="D&amp;uring;m s &amp;ccaron;ervenou st&amp;rcaron;echou"/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6006" y="1328477"/>
            <a:ext cx="1079500" cy="1079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Obrázek 11" descr="Zobrazit podrobnosti"/>
          <p:cNvPicPr/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593540"/>
            <a:ext cx="1079500" cy="1079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Obrázek 12" descr="Zobrazit podrobnosti"/>
          <p:cNvPicPr/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3874949"/>
            <a:ext cx="1079500" cy="1079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" name="Obrázek 13" descr="Zobrazit podrobnosti"/>
          <p:cNvPicPr/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904999"/>
            <a:ext cx="1079500" cy="1079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5" name="Obrázek 14" descr="Zobrazit podrobnosti"/>
          <p:cNvPicPr/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808" y="1796303"/>
            <a:ext cx="1079500" cy="10795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ovéPole 2"/>
          <p:cNvSpPr txBox="1"/>
          <p:nvPr/>
        </p:nvSpPr>
        <p:spPr>
          <a:xfrm>
            <a:off x="683568" y="908720"/>
            <a:ext cx="12961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schemeClr val="accent3"/>
                </a:solidFill>
              </a:rPr>
              <a:t>auto</a:t>
            </a:r>
            <a:endParaRPr lang="cs-CZ" sz="1400" b="1" dirty="0">
              <a:solidFill>
                <a:schemeClr val="accent3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486601" y="1328477"/>
            <a:ext cx="129331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schemeClr val="accent3"/>
                </a:solidFill>
              </a:rPr>
              <a:t>spotřebiče</a:t>
            </a:r>
            <a:endParaRPr lang="cs-CZ" sz="1400" b="1" dirty="0">
              <a:solidFill>
                <a:schemeClr val="accent3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69416" y="2336053"/>
            <a:ext cx="143828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schemeClr val="accent3"/>
                </a:solidFill>
              </a:rPr>
              <a:t>nábytek</a:t>
            </a:r>
            <a:endParaRPr lang="cs-CZ" sz="1400" b="1" dirty="0">
              <a:solidFill>
                <a:schemeClr val="accent3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445133" y="2708300"/>
            <a:ext cx="112096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schemeClr val="accent3"/>
                </a:solidFill>
              </a:rPr>
              <a:t>peníze</a:t>
            </a:r>
            <a:endParaRPr lang="cs-CZ" sz="1400" b="1" dirty="0">
              <a:solidFill>
                <a:schemeClr val="accent3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223568" y="3673040"/>
            <a:ext cx="147622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schemeClr val="accent3"/>
                </a:solidFill>
              </a:rPr>
              <a:t>osobní věci</a:t>
            </a:r>
            <a:endParaRPr lang="cs-CZ" sz="1400" b="1" dirty="0">
              <a:solidFill>
                <a:schemeClr val="accent3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968808" y="1482365"/>
            <a:ext cx="107904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schemeClr val="accent3"/>
                </a:solidFill>
              </a:rPr>
              <a:t>byt</a:t>
            </a:r>
            <a:endParaRPr lang="cs-CZ" sz="1400" b="1" dirty="0">
              <a:solidFill>
                <a:schemeClr val="accent3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416006" y="1062608"/>
            <a:ext cx="10795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schemeClr val="accent3"/>
                </a:solidFill>
              </a:rPr>
              <a:t>dům</a:t>
            </a:r>
            <a:endParaRPr lang="cs-CZ" sz="1400" b="1" dirty="0">
              <a:solidFill>
                <a:schemeClr val="accent3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444208" y="2407977"/>
            <a:ext cx="10795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schemeClr val="accent3"/>
                </a:solidFill>
              </a:rPr>
              <a:t>les</a:t>
            </a:r>
            <a:endParaRPr lang="cs-CZ" sz="1400" b="1" dirty="0">
              <a:solidFill>
                <a:schemeClr val="accent3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508104" y="3673040"/>
            <a:ext cx="10795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schemeClr val="accent3"/>
                </a:solidFill>
              </a:rPr>
              <a:t>rybník</a:t>
            </a:r>
            <a:endParaRPr lang="cs-CZ" sz="1400" b="1" dirty="0">
              <a:solidFill>
                <a:schemeClr val="accent3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668344" y="3673040"/>
            <a:ext cx="12241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schemeClr val="accent3"/>
                </a:solidFill>
              </a:rPr>
              <a:t>pole</a:t>
            </a:r>
            <a:endParaRPr lang="cs-CZ" sz="1400" b="1" dirty="0">
              <a:solidFill>
                <a:schemeClr val="accent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7401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47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47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500"/>
                            </p:stCondLst>
                            <p:childTnLst>
                              <p:par>
                                <p:cTn id="29" presetID="47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00"/>
                            </p:stCondLst>
                            <p:childTnLst>
                              <p:par>
                                <p:cTn id="42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500"/>
                            </p:stCondLst>
                            <p:childTnLst>
                              <p:par>
                                <p:cTn id="48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4000"/>
                            </p:stCondLst>
                            <p:childTnLst>
                              <p:par>
                                <p:cTn id="54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500"/>
                            </p:stCondLst>
                            <p:childTnLst>
                              <p:par>
                                <p:cTn id="60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 smtClean="0">
                <a:solidFill>
                  <a:schemeClr val="accent2"/>
                </a:solidFill>
                <a:latin typeface="Algerian" pitchFamily="82" charset="0"/>
              </a:rPr>
              <a:t>Rodinný rozpočet </a:t>
            </a:r>
            <a:endParaRPr lang="cs-CZ" sz="3200" dirty="0">
              <a:solidFill>
                <a:schemeClr val="accent2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1800" dirty="0" smtClean="0"/>
              <a:t>Rozpočet je porovnání příjmů a výdajů domácnosti.</a:t>
            </a:r>
            <a:endParaRPr lang="cs-CZ" sz="1800" dirty="0"/>
          </a:p>
        </p:txBody>
      </p:sp>
      <p:pic>
        <p:nvPicPr>
          <p:cNvPr id="1026" name="Picture 2" descr="C:\Users\novotna\Desktop\b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2105" y="1582253"/>
            <a:ext cx="3171064" cy="36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brázek 4" descr="Zobrazit podrobnosti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212976"/>
            <a:ext cx="1800000" cy="180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ázek 5" descr="Pr&amp;uring;m&amp;ecaron;rná hrubá m&amp;ecaron;sí&amp;ccaron;ní nominální mzda v &amp;Ccaron;R v prvním &amp;ccaron;tvrtletí letošního roku vzrostla proti stejnému období p&amp;rcaron;edchozího roku o 3,6 procenta, p&amp;rcaron;i zohledn&amp;ecaron;ní inflace však reáln&amp;ecaron; poklesla o 0,1 procenta na 24 126 korun. (Ilustra&amp;ccaron;ní foto: &lt;a href=http://www.mediafaxfoto.cz target=_blank&gt;© Mediafaxfoto.cz&lt;/a&gt;)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548976"/>
            <a:ext cx="1800000" cy="1128000"/>
          </a:xfrm>
          <a:prstGeom prst="rect">
            <a:avLst/>
          </a:prstGeom>
          <a:noFill/>
          <a:ln>
            <a:solidFill>
              <a:schemeClr val="accent3">
                <a:alpha val="85000"/>
              </a:schemeClr>
            </a:solidFill>
          </a:ln>
        </p:spPr>
      </p:pic>
      <p:sp>
        <p:nvSpPr>
          <p:cNvPr id="4" name="TextovéPole 3"/>
          <p:cNvSpPr txBox="1"/>
          <p:nvPr/>
        </p:nvSpPr>
        <p:spPr>
          <a:xfrm>
            <a:off x="611560" y="3212976"/>
            <a:ext cx="187220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chemeClr val="accent2"/>
                </a:solidFill>
              </a:rPr>
              <a:t>příjmy</a:t>
            </a:r>
            <a:endParaRPr lang="cs-CZ" sz="1600" b="1" dirty="0">
              <a:solidFill>
                <a:schemeClr val="accent2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04248" y="3212976"/>
            <a:ext cx="20162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chemeClr val="accent2"/>
                </a:solidFill>
              </a:rPr>
              <a:t>výdaje</a:t>
            </a:r>
          </a:p>
          <a:p>
            <a:endParaRPr lang="cs-CZ" sz="1600" b="1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0193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Ilustra&amp;ccaron;ní foto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32656"/>
            <a:ext cx="3833495" cy="2159635"/>
          </a:xfrm>
          <a:prstGeom prst="rect">
            <a:avLst/>
          </a:prstGeom>
          <a:noFill/>
          <a:ln>
            <a:solidFill>
              <a:schemeClr val="accent3">
                <a:alpha val="85000"/>
              </a:schemeClr>
            </a:solidFill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>
                <a:solidFill>
                  <a:schemeClr val="accent2"/>
                </a:solidFill>
                <a:latin typeface="Algerian" pitchFamily="82" charset="0"/>
              </a:rPr>
              <a:t>příjmy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/>
            <a:r>
              <a:rPr lang="cs-CZ" sz="1900" dirty="0" smtClean="0"/>
              <a:t>Příjmy jsou peníze, které získáváme z různých zdrojů.</a:t>
            </a:r>
          </a:p>
          <a:p>
            <a:pPr>
              <a:buFont typeface="Wingdings" pitchFamily="2" charset="2"/>
              <a:buChar char="Ø"/>
            </a:pPr>
            <a:r>
              <a:rPr lang="cs-CZ" sz="1800" b="0" dirty="0" smtClean="0"/>
              <a:t>ze zaměstnání – za vykonanou práci dostane člověk plat nebo mzdu</a:t>
            </a:r>
          </a:p>
          <a:p>
            <a:pPr>
              <a:buFont typeface="Wingdings" pitchFamily="2" charset="2"/>
              <a:buChar char="Ø"/>
            </a:pPr>
            <a:r>
              <a:rPr lang="cs-CZ" sz="1800" b="0" dirty="0" smtClean="0"/>
              <a:t>z podnikání – zisky z podnikání mohou být vysoké, ale stejně tak vysoké je i riziko ztráty</a:t>
            </a:r>
          </a:p>
          <a:p>
            <a:pPr>
              <a:buFont typeface="Wingdings" pitchFamily="2" charset="2"/>
              <a:buChar char="Ø"/>
            </a:pPr>
            <a:r>
              <a:rPr lang="cs-CZ" sz="1800" b="0" dirty="0" smtClean="0"/>
              <a:t>z pronájmu nemovitostí – je možné pronajmout majetek, který nepoužíváme za dohodnutou odměnu</a:t>
            </a:r>
          </a:p>
          <a:p>
            <a:pPr>
              <a:buFont typeface="Wingdings" pitchFamily="2" charset="2"/>
              <a:buChar char="Ø"/>
            </a:pPr>
            <a:r>
              <a:rPr lang="cs-CZ" sz="1800" b="0" dirty="0" smtClean="0"/>
              <a:t>sociální dávky – přídavky na děti, důchod, nezaměstnaní</a:t>
            </a:r>
          </a:p>
          <a:p>
            <a:pPr>
              <a:buFont typeface="Wingdings" pitchFamily="2" charset="2"/>
              <a:buChar char="Ø"/>
            </a:pPr>
            <a:r>
              <a:rPr lang="cs-CZ" sz="1800" b="0" dirty="0" smtClean="0"/>
              <a:t>prodej majetku – nepotřebný majetek můžeme prodat</a:t>
            </a:r>
          </a:p>
          <a:p>
            <a:pPr>
              <a:buFont typeface="Wingdings" pitchFamily="2" charset="2"/>
              <a:buChar char="Ø"/>
            </a:pPr>
            <a:r>
              <a:rPr lang="cs-CZ" sz="1800" b="0" dirty="0"/>
              <a:t>k</a:t>
            </a:r>
            <a:r>
              <a:rPr lang="cs-CZ" sz="1800" b="0" dirty="0" smtClean="0"/>
              <a:t>apesné – děti mohou dostávat od rodičů pravidelně peníze pro svoji potřebu</a:t>
            </a:r>
          </a:p>
          <a:p>
            <a:pPr>
              <a:buFont typeface="Wingdings" pitchFamily="2" charset="2"/>
              <a:buChar char="Ø"/>
            </a:pPr>
            <a:r>
              <a:rPr lang="cs-CZ" sz="1800" b="0" dirty="0" smtClean="0"/>
              <a:t>dary </a:t>
            </a:r>
          </a:p>
          <a:p>
            <a:pPr>
              <a:buFont typeface="Wingdings" pitchFamily="2" charset="2"/>
              <a:buChar char="Ø"/>
            </a:pPr>
            <a:r>
              <a:rPr lang="cs-CZ" sz="1800" b="0" dirty="0"/>
              <a:t>o</a:t>
            </a:r>
            <a:r>
              <a:rPr lang="cs-CZ" sz="1800" b="0" dirty="0" smtClean="0"/>
              <a:t>statní – příjem z brigády, úrok v bance, výhra v loterii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5895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 descr="Zobrazit podrobnosti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672" y="4572035"/>
            <a:ext cx="1259840" cy="125984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>
                <a:solidFill>
                  <a:schemeClr val="accent2"/>
                </a:solidFill>
                <a:latin typeface="Algerian" pitchFamily="82" charset="0"/>
              </a:rPr>
              <a:t>Výdaje 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pPr algn="ctr">
              <a:spcBef>
                <a:spcPts val="0"/>
              </a:spcBef>
            </a:pPr>
            <a:r>
              <a:rPr lang="cs-CZ" sz="1800" b="1" dirty="0" smtClean="0">
                <a:solidFill>
                  <a:schemeClr val="accent2"/>
                </a:solidFill>
              </a:rPr>
              <a:t>Pevné </a:t>
            </a:r>
          </a:p>
          <a:p>
            <a:pPr algn="ctr">
              <a:spcBef>
                <a:spcPts val="0"/>
              </a:spcBef>
            </a:pPr>
            <a:r>
              <a:rPr lang="cs-CZ" sz="1800" b="1" dirty="0" smtClean="0">
                <a:solidFill>
                  <a:schemeClr val="accent2"/>
                </a:solidFill>
              </a:rPr>
              <a:t>(pravidelné)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600" b="0" dirty="0" smtClean="0"/>
              <a:t>elektřina, plyn, voda</a:t>
            </a:r>
          </a:p>
          <a:p>
            <a:pPr>
              <a:buFont typeface="Wingdings" pitchFamily="2" charset="2"/>
              <a:buChar char="Ø"/>
            </a:pPr>
            <a:r>
              <a:rPr lang="cs-CZ" sz="1600" b="0" dirty="0" smtClean="0"/>
              <a:t>televize, rozhlas, internet</a:t>
            </a:r>
          </a:p>
          <a:p>
            <a:pPr>
              <a:buFont typeface="Wingdings" pitchFamily="2" charset="2"/>
              <a:buChar char="Ø"/>
            </a:pPr>
            <a:r>
              <a:rPr lang="cs-CZ" sz="1600" b="0" dirty="0" smtClean="0"/>
              <a:t>doprava do školy nebo do práce</a:t>
            </a:r>
          </a:p>
          <a:p>
            <a:pPr>
              <a:buFont typeface="Wingdings" pitchFamily="2" charset="2"/>
              <a:buChar char="Ø"/>
            </a:pPr>
            <a:r>
              <a:rPr lang="cs-CZ" sz="1600" b="0" dirty="0" smtClean="0"/>
              <a:t>splátky úvěrů</a:t>
            </a:r>
          </a:p>
          <a:p>
            <a:pPr>
              <a:buFont typeface="Wingdings" pitchFamily="2" charset="2"/>
              <a:buChar char="Ø"/>
            </a:pPr>
            <a:r>
              <a:rPr lang="cs-CZ" sz="1600" b="0" dirty="0"/>
              <a:t>p</a:t>
            </a:r>
            <a:r>
              <a:rPr lang="cs-CZ" sz="1600" b="0" dirty="0" smtClean="0"/>
              <a:t>ravidelné spoření</a:t>
            </a:r>
          </a:p>
          <a:p>
            <a:pPr>
              <a:buFont typeface="+mj-lt"/>
              <a:buAutoNum type="arabicPeriod" startAt="2"/>
            </a:pPr>
            <a:endParaRPr lang="cs-CZ" b="0" dirty="0" smtClean="0"/>
          </a:p>
          <a:p>
            <a:pPr>
              <a:buFont typeface="Wingdings" pitchFamily="2" charset="2"/>
              <a:buChar char="Ø"/>
            </a:pPr>
            <a:endParaRPr lang="cs-CZ" b="0" dirty="0" smtClean="0"/>
          </a:p>
          <a:p>
            <a:pPr marL="285750" indent="-285750">
              <a:buFont typeface="Wingdings" pitchFamily="2" charset="2"/>
              <a:buChar char="Ø"/>
            </a:pPr>
            <a:endParaRPr lang="cs-CZ" b="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92500" lnSpcReduction="20000"/>
          </a:bodyPr>
          <a:lstStyle/>
          <a:p>
            <a:pPr algn="ctr"/>
            <a:r>
              <a:rPr lang="cs-CZ" sz="1800" b="1" dirty="0">
                <a:solidFill>
                  <a:schemeClr val="accent2"/>
                </a:solidFill>
              </a:rPr>
              <a:t>Kontrolovatelné (nepravidelné</a:t>
            </a:r>
            <a:r>
              <a:rPr lang="cs-CZ" sz="1800" dirty="0"/>
              <a:t>)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z="1600" b="0" dirty="0" smtClean="0"/>
              <a:t>potraviny</a:t>
            </a:r>
          </a:p>
          <a:p>
            <a:pPr>
              <a:buFont typeface="Wingdings" pitchFamily="2" charset="2"/>
              <a:buChar char="Ø"/>
            </a:pPr>
            <a:r>
              <a:rPr lang="cs-CZ" sz="1600" b="0" dirty="0" smtClean="0"/>
              <a:t>vzdělávání</a:t>
            </a:r>
          </a:p>
          <a:p>
            <a:pPr>
              <a:buFont typeface="Wingdings" pitchFamily="2" charset="2"/>
              <a:buChar char="Ø"/>
            </a:pPr>
            <a:r>
              <a:rPr lang="cs-CZ" sz="1600" b="0" dirty="0" smtClean="0"/>
              <a:t>kultura</a:t>
            </a:r>
          </a:p>
          <a:p>
            <a:pPr>
              <a:buFont typeface="Wingdings" pitchFamily="2" charset="2"/>
              <a:buChar char="Ø"/>
            </a:pPr>
            <a:r>
              <a:rPr lang="cs-CZ" sz="1600" b="0" dirty="0" smtClean="0"/>
              <a:t>oblečení</a:t>
            </a:r>
          </a:p>
          <a:p>
            <a:pPr>
              <a:buFont typeface="Wingdings" pitchFamily="2" charset="2"/>
              <a:buChar char="Ø"/>
            </a:pPr>
            <a:r>
              <a:rPr lang="cs-CZ" sz="1600" b="0" dirty="0" smtClean="0"/>
              <a:t>zájmová činnost</a:t>
            </a:r>
          </a:p>
          <a:p>
            <a:pPr>
              <a:buFont typeface="Wingdings" pitchFamily="2" charset="2"/>
              <a:buChar char="Ø"/>
            </a:pPr>
            <a:r>
              <a:rPr lang="cs-CZ" sz="1600" b="0" dirty="0" smtClean="0"/>
              <a:t>dovolená</a:t>
            </a:r>
          </a:p>
          <a:p>
            <a:endParaRPr lang="cs-CZ" dirty="0"/>
          </a:p>
        </p:txBody>
      </p:sp>
      <p:pic>
        <p:nvPicPr>
          <p:cNvPr id="7" name="Obrázek 6" descr="http://www.chatar-chalupar.cz/wp-content/uploads/2011/08/dodavatele_plynu_1-120x77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6676" y="4693231"/>
            <a:ext cx="1260000" cy="808500"/>
          </a:xfrm>
          <a:prstGeom prst="rect">
            <a:avLst/>
          </a:prstGeom>
          <a:noFill/>
          <a:ln>
            <a:solidFill>
              <a:schemeClr val="accent3">
                <a:alpha val="85000"/>
              </a:schemeClr>
            </a:solidFill>
          </a:ln>
        </p:spPr>
      </p:pic>
      <p:pic>
        <p:nvPicPr>
          <p:cNvPr id="8" name="Obrázek 7" descr="shutterstock_4693257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020" y="3795748"/>
            <a:ext cx="1080000" cy="1080000"/>
          </a:xfrm>
          <a:prstGeom prst="rect">
            <a:avLst/>
          </a:prstGeom>
          <a:noFill/>
          <a:ln>
            <a:solidFill>
              <a:schemeClr val="accent3">
                <a:alpha val="85000"/>
              </a:schemeClr>
            </a:solidFill>
          </a:ln>
        </p:spPr>
      </p:pic>
      <p:pic>
        <p:nvPicPr>
          <p:cNvPr id="9" name="Obrázek 8" descr="0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772302"/>
            <a:ext cx="1080000" cy="1080000"/>
          </a:xfrm>
          <a:prstGeom prst="rect">
            <a:avLst/>
          </a:prstGeom>
          <a:noFill/>
          <a:ln>
            <a:solidFill>
              <a:schemeClr val="accent3">
                <a:alpha val="85000"/>
              </a:schemeClr>
            </a:solidFill>
          </a:ln>
        </p:spPr>
      </p:pic>
      <p:pic>
        <p:nvPicPr>
          <p:cNvPr id="10" name="Obrázek 9" descr="Zobrazit podrobnosti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772302"/>
            <a:ext cx="1260000" cy="126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Obrázek 10" descr="Zobrazit podrobnosti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1449" y="3795748"/>
            <a:ext cx="1260000" cy="125941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55363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fontScale="62500" lnSpcReduction="2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600" cap="none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  <a:hlinkClick r:id="rId3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1700" cap="none" dirty="0" smtClean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3"/>
              </a:rPr>
              <a:t>http://office.microsoft.com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700" u="sng" cap="none" dirty="0" smtClean="0">
                <a:hlinkClick r:id="rId4"/>
              </a:rPr>
              <a:t>http://office.microsoft.com/cs-cz/images/results.aspx?qu=dom%c3%a1cnost&amp;ex=2#ai:mp900399688|</a:t>
            </a:r>
            <a:endParaRPr lang="cs-CZ" sz="1700" cap="none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  <a:hlinkClick r:id="rId3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700" cap="none" dirty="0" smtClean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3"/>
              </a:rPr>
              <a:t>http://zrcadlo.blogspot.cz/2008/06/maslowova-pyramida.html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700" u="sng" cap="none" dirty="0" smtClean="0">
                <a:hlinkClick r:id="rId5"/>
              </a:rPr>
              <a:t>http://www.penize.cz/spotrebitel/59408-financni-gramotnost-aneb-kdyz-si-deti-hraji-nejen-na-rodi</a:t>
            </a:r>
            <a:r>
              <a:rPr lang="cs-CZ" sz="1700" u="sng" dirty="0" smtClean="0">
                <a:hlinkClick r:id="rId5"/>
              </a:rPr>
              <a:t>ce</a:t>
            </a:r>
            <a:endParaRPr lang="cs-CZ" sz="17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1700" u="sng" cap="none" dirty="0" smtClean="0">
                <a:hlinkClick r:id="rId6"/>
              </a:rPr>
              <a:t>http://www.mediafax.cz/ekonomika/4065716-grafika-prumerna-mzda-v-prvnim-ctvrtleti-realne-poklesla-o-0-1-procenta-na-24-126-korun</a:t>
            </a:r>
            <a:endParaRPr lang="cs-CZ" sz="1700" u="sng" cap="none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700" u="sng" cap="none" dirty="0" smtClean="0">
                <a:hlinkClick r:id="rId7"/>
              </a:rPr>
              <a:t>http://www.ceskatelevize.cz/ct24/ekonomika/167891-prijmy-ceskych-domacnosti-loni-klesly/</a:t>
            </a:r>
            <a:endParaRPr lang="cs-CZ" sz="1700" u="sng" cap="none" dirty="0" smtClean="0"/>
          </a:p>
          <a:p>
            <a:endParaRPr lang="cs-CZ" sz="1700" dirty="0" smtClean="0">
              <a:ea typeface="Times New Roman"/>
            </a:endParaRPr>
          </a:p>
          <a:p>
            <a:endParaRPr lang="cs-CZ" sz="1700" dirty="0">
              <a:ea typeface="Times New Roman"/>
            </a:endParaRPr>
          </a:p>
          <a:p>
            <a:r>
              <a:rPr lang="cs-CZ" sz="1700" dirty="0" smtClean="0">
                <a:ea typeface="Times New Roman"/>
              </a:rPr>
              <a:t>„</a:t>
            </a:r>
            <a:r>
              <a:rPr lang="cs-CZ" sz="1700" dirty="0">
                <a:ea typeface="Times New Roman"/>
              </a:rPr>
              <a:t>Materiál 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1600" cap="none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sz="1600" cap="none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sz="1600" cap="none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algn="l"/>
            <a:endParaRPr lang="cs-CZ" sz="1600" cap="none" dirty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474628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Úhly">
  <a:themeElements>
    <a:clrScheme name="Úhly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Úhly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Úhl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6804</TotalTime>
  <Words>512</Words>
  <Application>Microsoft Office PowerPoint</Application>
  <PresentationFormat>Předvádění na obrazovce (4:3)</PresentationFormat>
  <Paragraphs>124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Úhly</vt:lpstr>
      <vt:lpstr>FINANČNÍ GRAMOTNOST  Příjmy a výdaje domácnosti  </vt:lpstr>
      <vt:lpstr>Prezentace aplikace PowerPoint</vt:lpstr>
      <vt:lpstr>Domácnost a její potřeby</vt:lpstr>
      <vt:lpstr>Potřeby člověka</vt:lpstr>
      <vt:lpstr>Majetek domácnosti</vt:lpstr>
      <vt:lpstr>Rodinný rozpočet </vt:lpstr>
      <vt:lpstr>příjmy</vt:lpstr>
      <vt:lpstr>Výdaje 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FINANČNÍ GRAMOTNOST  Příjmy a výdaje domácnosti  </dc:title>
  <dc:creator>Ivuška</dc:creator>
  <cp:lastModifiedBy>Iva Novotná</cp:lastModifiedBy>
  <cp:revision>24</cp:revision>
  <dcterms:created xsi:type="dcterms:W3CDTF">2011-07-10T07:34:30Z</dcterms:created>
  <dcterms:modified xsi:type="dcterms:W3CDTF">2013-02-11T19:10:50Z</dcterms:modified>
</cp:coreProperties>
</file>