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62" r:id="rId3"/>
    <p:sldId id="259" r:id="rId4"/>
    <p:sldId id="266" r:id="rId5"/>
    <p:sldId id="260" r:id="rId6"/>
    <p:sldId id="264" r:id="rId7"/>
    <p:sldId id="267" r:id="rId8"/>
    <p:sldId id="268" r:id="rId9"/>
    <p:sldId id="261" r:id="rId10"/>
    <p:sldId id="265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13A700-77C6-4DBB-9971-B049B74573C7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C366D1-DF4C-4F30-A29D-B565564388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5465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ankospol.cz/jak-nakupovat/" TargetMode="External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knihovnasobesuky.webk.cz/pages/sluzby.html" TargetMode="External"/><Relationship Id="rId5" Type="http://schemas.openxmlformats.org/officeDocument/2006/relationships/hyperlink" Target="http://www.mzv.cz/beijing/cz/obchod_a_ekonomika/archiv_obchodne_ekonomickeho_useku/podvodne_internetove_nakupy_v_clr.html" TargetMode="External"/><Relationship Id="rId4" Type="http://schemas.openxmlformats.org/officeDocument/2006/relationships/hyperlink" Target="http://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FINANČNÍ GRAMOTNOST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zboží, obchod, služby </a:t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Iva Novotná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3621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8114013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VY_3/2_INOVACE_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22_FG_07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FINANČNÍ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FRAMOTNOST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Zboží, obchod, služby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Iva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Novotná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Seznámit se se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základními pojmy v oblasti zboží, obchod služby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Porozumět základním pojmům v oblasti zboží, obchod a služby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</a:t>
                      </a:r>
                      <a:r>
                        <a:rPr lang="cs-CZ" sz="1100" baseline="0" dirty="0" err="1" smtClean="0">
                          <a:latin typeface="Arial" pitchFamily="34" charset="0"/>
                          <a:cs typeface="Arial" pitchFamily="34" charset="0"/>
                        </a:rPr>
                        <a:t>Spec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. ZŠ/6. 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- 9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17. 02. 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1206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www.frankospol.cz/img/frankospol/kosik1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400" y="1628800"/>
            <a:ext cx="3333750" cy="333375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 smtClean="0">
                <a:solidFill>
                  <a:schemeClr val="accent2"/>
                </a:solidFill>
                <a:latin typeface="Algerian" pitchFamily="82" charset="0"/>
              </a:rPr>
              <a:t>zboží</a:t>
            </a:r>
            <a:endParaRPr lang="cs-CZ" sz="3200" dirty="0">
              <a:solidFill>
                <a:schemeClr val="accent2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cs-CZ" sz="2000" b="0" dirty="0"/>
              <a:t>Zboží je </a:t>
            </a:r>
            <a:r>
              <a:rPr lang="cs-CZ" sz="2000" u="sng" dirty="0">
                <a:solidFill>
                  <a:schemeClr val="accent2"/>
                </a:solidFill>
              </a:rPr>
              <a:t>hmotný statek </a:t>
            </a:r>
            <a:r>
              <a:rPr lang="cs-CZ" sz="2000" b="0" dirty="0"/>
              <a:t>(přírodní nebo vyrobený), který je určen k prodeji. </a:t>
            </a:r>
            <a:endParaRPr lang="cs-CZ" sz="2000" b="0" dirty="0" smtClean="0"/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cs-CZ" sz="2000" b="0" dirty="0" smtClean="0"/>
              <a:t>To </a:t>
            </a:r>
            <a:r>
              <a:rPr lang="cs-CZ" sz="2000" b="0" dirty="0"/>
              <a:t>znamená, že zboží za určitých podmínek </a:t>
            </a:r>
            <a:r>
              <a:rPr lang="cs-CZ" sz="2000" u="sng" dirty="0">
                <a:solidFill>
                  <a:schemeClr val="accent2"/>
                </a:solidFill>
              </a:rPr>
              <a:t>změní svého majitele </a:t>
            </a:r>
            <a:r>
              <a:rPr lang="cs-CZ" sz="2000" b="0" dirty="0"/>
              <a:t>– vlastnictví produktu přechází z prodávajícího na </a:t>
            </a:r>
            <a:r>
              <a:rPr lang="cs-CZ" sz="2000" b="0" dirty="0" smtClean="0"/>
              <a:t>kupujícího.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cs-CZ" sz="2000" b="0" dirty="0" smtClean="0"/>
              <a:t>Nejčastější </a:t>
            </a:r>
            <a:r>
              <a:rPr lang="cs-CZ" sz="2000" b="0" dirty="0"/>
              <a:t>podmínkou pro přechod vlastnictví je zaplacení </a:t>
            </a:r>
            <a:r>
              <a:rPr lang="cs-CZ" sz="2000" u="sng" dirty="0">
                <a:solidFill>
                  <a:schemeClr val="accent2"/>
                </a:solidFill>
              </a:rPr>
              <a:t>kupní ceny.</a:t>
            </a:r>
          </a:p>
          <a:p>
            <a:pPr marL="0" indent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134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Z:\PROJEKTY\FINANČNÍ GRAMOTNOST\OBRÁZKY\MB90040376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140968"/>
            <a:ext cx="1828800" cy="18288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7520940" cy="548640"/>
          </a:xfrm>
        </p:spPr>
        <p:txBody>
          <a:bodyPr/>
          <a:lstStyle/>
          <a:p>
            <a:pPr algn="ctr"/>
            <a:r>
              <a:rPr lang="cs-CZ" sz="3200" dirty="0">
                <a:solidFill>
                  <a:schemeClr val="accent2"/>
                </a:solidFill>
                <a:latin typeface="Algerian" pitchFamily="82" charset="0"/>
              </a:rPr>
              <a:t>Druhy zboží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000" dirty="0" smtClean="0"/>
              <a:t>Zboží je produkt. </a:t>
            </a:r>
          </a:p>
          <a:p>
            <a:pPr>
              <a:buFont typeface="Wingdings" pitchFamily="2" charset="2"/>
              <a:buChar char="q"/>
            </a:pPr>
            <a:r>
              <a:rPr lang="cs-CZ" sz="2000" dirty="0" smtClean="0"/>
              <a:t>Produkt je výrobek vzniklý lidskou činností.</a:t>
            </a:r>
          </a:p>
          <a:p>
            <a:pPr>
              <a:buFont typeface="Wingdings" pitchFamily="2" charset="2"/>
              <a:buChar char="q"/>
            </a:pPr>
            <a:r>
              <a:rPr lang="cs-CZ" sz="2000" dirty="0" smtClean="0"/>
              <a:t>Může to být produkt: </a:t>
            </a:r>
          </a:p>
          <a:p>
            <a:pPr marL="0" indent="0"/>
            <a:endParaRPr lang="cs-CZ" sz="2000" b="0" dirty="0" smtClean="0"/>
          </a:p>
          <a:p>
            <a:pPr lvl="3">
              <a:buFont typeface="Wingdings" pitchFamily="2" charset="2"/>
              <a:buChar char="Ø"/>
            </a:pPr>
            <a:r>
              <a:rPr lang="cs-CZ" sz="2000" b="0" dirty="0" smtClean="0"/>
              <a:t>   zemědělský – ovoce, zelenina, mouka aj.</a:t>
            </a:r>
          </a:p>
          <a:p>
            <a:pPr marL="466344" lvl="3" indent="0">
              <a:buNone/>
            </a:pPr>
            <a:endParaRPr lang="cs-CZ" sz="2000" b="0" dirty="0" smtClean="0"/>
          </a:p>
          <a:p>
            <a:pPr lvl="3">
              <a:buFont typeface="Wingdings" pitchFamily="2" charset="2"/>
              <a:buChar char="Ø"/>
            </a:pPr>
            <a:r>
              <a:rPr lang="cs-CZ" sz="2000" b="0" dirty="0" smtClean="0"/>
              <a:t>   průmyslový – auta, nábytek, nářadí aj.</a:t>
            </a:r>
          </a:p>
          <a:p>
            <a:pPr marL="466344" lvl="3" indent="0">
              <a:buNone/>
            </a:pPr>
            <a:endParaRPr lang="cs-CZ" sz="2000" b="0" dirty="0" smtClean="0"/>
          </a:p>
          <a:p>
            <a:pPr lvl="3">
              <a:buFont typeface="Wingdings" pitchFamily="2" charset="2"/>
              <a:buChar char="Ø"/>
            </a:pPr>
            <a:r>
              <a:rPr lang="cs-CZ" sz="2000" b="0" dirty="0" smtClean="0"/>
              <a:t>   umělecký – film, obrazy, sochy aj.</a:t>
            </a:r>
            <a:endParaRPr lang="cs-CZ" sz="2000" b="0" dirty="0"/>
          </a:p>
        </p:txBody>
      </p:sp>
      <p:pic>
        <p:nvPicPr>
          <p:cNvPr id="4" name="Obrázek 3" descr="Z:\PROJEKTY\FINANČNÍ GRAMOTNOST\OBRÁZKY\MH9002277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577" y="260648"/>
            <a:ext cx="2160000" cy="216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 descr="Z:\PROJEKTY\FINANČNÍ GRAMOTNOST\OBRÁZKY\MH90043087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809768"/>
            <a:ext cx="2160000" cy="216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561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>
                <a:solidFill>
                  <a:schemeClr val="accent2"/>
                </a:solidFill>
                <a:latin typeface="Algerian" pitchFamily="82" charset="0"/>
              </a:rPr>
              <a:t>obchod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cs-CZ" sz="2000" b="0" dirty="0" smtClean="0"/>
              <a:t>Obchod </a:t>
            </a:r>
            <a:r>
              <a:rPr lang="cs-CZ" sz="2000" b="0" dirty="0"/>
              <a:t>je </a:t>
            </a:r>
            <a:r>
              <a:rPr lang="cs-CZ" sz="2000" u="sng" dirty="0">
                <a:solidFill>
                  <a:schemeClr val="accent2"/>
                </a:solidFill>
              </a:rPr>
              <a:t>lidská činnost</a:t>
            </a:r>
            <a:r>
              <a:rPr lang="cs-CZ" sz="2000" b="0" dirty="0"/>
              <a:t>, která spočívá ve směňování zboží nebo služeb za </a:t>
            </a:r>
            <a:r>
              <a:rPr lang="cs-CZ" sz="2000" b="0" dirty="0" smtClean="0"/>
              <a:t>peníze</a:t>
            </a:r>
            <a:r>
              <a:rPr lang="cs-CZ" sz="2000" b="0" dirty="0"/>
              <a:t>.</a:t>
            </a:r>
            <a:r>
              <a:rPr lang="cs-CZ" sz="2000" b="0" dirty="0" smtClean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cs-CZ" sz="2000" b="0" dirty="0" smtClean="0"/>
              <a:t>Někdy </a:t>
            </a:r>
            <a:r>
              <a:rPr lang="cs-CZ" sz="2000" b="0" dirty="0"/>
              <a:t>je </a:t>
            </a:r>
            <a:r>
              <a:rPr lang="cs-CZ" sz="2000" b="0" dirty="0" smtClean="0"/>
              <a:t>realizován </a:t>
            </a:r>
            <a:r>
              <a:rPr lang="cs-CZ" sz="2000" b="0" dirty="0"/>
              <a:t>prostředníky za účelem </a:t>
            </a:r>
            <a:r>
              <a:rPr lang="cs-CZ" sz="2000" u="sng" dirty="0">
                <a:solidFill>
                  <a:schemeClr val="accent2"/>
                </a:solidFill>
              </a:rPr>
              <a:t>dosažení zisku</a:t>
            </a:r>
            <a:r>
              <a:rPr lang="cs-CZ" sz="2000" b="0" dirty="0"/>
              <a:t>. </a:t>
            </a:r>
            <a:endParaRPr lang="cs-CZ" sz="2000" b="0" dirty="0" smtClean="0"/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cs-CZ" sz="2000" b="0" dirty="0" smtClean="0"/>
              <a:t>Prodej </a:t>
            </a:r>
            <a:r>
              <a:rPr lang="cs-CZ" sz="2000" b="0" dirty="0"/>
              <a:t>většinou probíhá </a:t>
            </a:r>
            <a:r>
              <a:rPr lang="cs-CZ" sz="2000" u="sng" dirty="0">
                <a:solidFill>
                  <a:schemeClr val="accent2"/>
                </a:solidFill>
              </a:rPr>
              <a:t>na </a:t>
            </a:r>
            <a:r>
              <a:rPr lang="cs-CZ" sz="2000" u="sng" dirty="0" smtClean="0">
                <a:solidFill>
                  <a:schemeClr val="accent2"/>
                </a:solidFill>
              </a:rPr>
              <a:t>oficiálních místech</a:t>
            </a:r>
            <a:r>
              <a:rPr lang="cs-CZ" sz="2000" b="0" dirty="0" smtClean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cs-CZ" sz="2000" b="0" dirty="0" smtClean="0"/>
              <a:t>Předmět </a:t>
            </a:r>
            <a:r>
              <a:rPr lang="cs-CZ" sz="2000" b="0" dirty="0"/>
              <a:t>prodeje má </a:t>
            </a:r>
            <a:r>
              <a:rPr lang="cs-CZ" sz="2000" u="sng" dirty="0">
                <a:solidFill>
                  <a:schemeClr val="accent2"/>
                </a:solidFill>
              </a:rPr>
              <a:t>určitou cenu</a:t>
            </a:r>
            <a:r>
              <a:rPr lang="cs-CZ" sz="2000" b="0" dirty="0"/>
              <a:t>, která se určuje dohodou prodávajícího a kupujícího.</a:t>
            </a:r>
          </a:p>
        </p:txBody>
      </p:sp>
      <p:pic>
        <p:nvPicPr>
          <p:cNvPr id="4" name="Obrázek 3" descr="http://hyper.cz/soubory/supermarke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17031"/>
            <a:ext cx="3208421" cy="2160000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6992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>
                <a:solidFill>
                  <a:schemeClr val="accent2"/>
                </a:solidFill>
                <a:latin typeface="Algerian" pitchFamily="82" charset="0"/>
              </a:rPr>
              <a:t>Členění obchodu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107504" y="1097280"/>
            <a:ext cx="4320480" cy="548640"/>
          </a:xfrm>
        </p:spPr>
        <p:txBody>
          <a:bodyPr>
            <a:noAutofit/>
          </a:bodyPr>
          <a:lstStyle/>
          <a:p>
            <a:pPr algn="ctr"/>
            <a:r>
              <a:rPr lang="cs-CZ" sz="2000" b="1" dirty="0">
                <a:solidFill>
                  <a:schemeClr val="accent3"/>
                </a:solidFill>
              </a:rPr>
              <a:t>Vnitrostátní </a:t>
            </a:r>
            <a:r>
              <a:rPr lang="cs-CZ" sz="2000" b="1" dirty="0" smtClean="0">
                <a:solidFill>
                  <a:schemeClr val="accent3"/>
                </a:solidFill>
              </a:rPr>
              <a:t>obchod</a:t>
            </a:r>
            <a:endParaRPr lang="cs-CZ" sz="2000" b="1" dirty="0">
              <a:solidFill>
                <a:schemeClr val="accent3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395536" y="1701848"/>
            <a:ext cx="3888432" cy="395940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</a:pPr>
            <a:r>
              <a:rPr lang="cs-CZ" sz="2000" dirty="0"/>
              <a:t>Vnitrostátním obchodem </a:t>
            </a:r>
            <a:r>
              <a:rPr lang="cs-CZ" sz="2000" dirty="0" smtClean="0"/>
              <a:t>se rozumí </a:t>
            </a:r>
            <a:r>
              <a:rPr lang="cs-CZ" sz="2000" dirty="0"/>
              <a:t>obchod, jehož účastníci jsou fyzicky </a:t>
            </a:r>
            <a:r>
              <a:rPr lang="cs-CZ" sz="2000" dirty="0" smtClean="0"/>
              <a:t>přítomni na </a:t>
            </a:r>
            <a:r>
              <a:rPr lang="cs-CZ" sz="2000" dirty="0"/>
              <a:t>půdě jednoho státu</a:t>
            </a:r>
            <a:r>
              <a:rPr lang="cs-CZ" sz="2000" dirty="0" smtClean="0"/>
              <a:t>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</a:pPr>
            <a:endParaRPr lang="cs-CZ" sz="20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355976" y="1097280"/>
            <a:ext cx="4536504" cy="548640"/>
          </a:xfrm>
        </p:spPr>
        <p:txBody>
          <a:bodyPr>
            <a:noAutofit/>
          </a:bodyPr>
          <a:lstStyle/>
          <a:p>
            <a:pPr algn="ctr"/>
            <a:r>
              <a:rPr lang="cs-CZ" sz="2000" b="1" dirty="0">
                <a:solidFill>
                  <a:schemeClr val="accent3"/>
                </a:solidFill>
              </a:rPr>
              <a:t>Mezinárodní</a:t>
            </a:r>
            <a:r>
              <a:rPr lang="cs-CZ" sz="2400" b="1" dirty="0">
                <a:solidFill>
                  <a:schemeClr val="accent3"/>
                </a:solidFill>
              </a:rPr>
              <a:t> </a:t>
            </a:r>
            <a:r>
              <a:rPr lang="cs-CZ" sz="2000" b="1" dirty="0">
                <a:solidFill>
                  <a:schemeClr val="accent3"/>
                </a:solidFill>
              </a:rPr>
              <a:t>obchod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788024" y="1701848"/>
            <a:ext cx="3816424" cy="4247432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</a:pPr>
            <a:r>
              <a:rPr lang="cs-CZ" sz="2000" dirty="0"/>
              <a:t>Mezinárodní obchod je obchod, při kterém jsou jeho účastníci z odlišných států. </a:t>
            </a:r>
            <a:r>
              <a:rPr lang="cs-CZ" sz="2000" dirty="0" smtClean="0"/>
              <a:t>Hlavní </a:t>
            </a:r>
            <a:r>
              <a:rPr lang="cs-CZ" sz="2000" dirty="0"/>
              <a:t>význam mezinárodního obchodu </a:t>
            </a:r>
            <a:r>
              <a:rPr lang="cs-CZ" sz="2000" dirty="0" smtClean="0"/>
              <a:t>je </a:t>
            </a:r>
            <a:r>
              <a:rPr lang="cs-CZ" sz="2000" dirty="0"/>
              <a:t>v obohacení obou obchodujících </a:t>
            </a:r>
            <a:r>
              <a:rPr lang="cs-CZ" sz="2000" dirty="0" smtClean="0"/>
              <a:t>stran.</a:t>
            </a:r>
            <a:endParaRPr lang="cs-CZ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09120"/>
            <a:ext cx="1800000" cy="180000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05064"/>
            <a:ext cx="2515814" cy="180000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325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 A3 SHOP 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772816"/>
            <a:ext cx="3745665" cy="32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>
                <a:solidFill>
                  <a:schemeClr val="accent2"/>
                </a:solidFill>
                <a:latin typeface="Algerian" pitchFamily="82" charset="0"/>
              </a:rPr>
              <a:t>Internetový obchod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</a:pPr>
            <a:r>
              <a:rPr lang="cs-CZ" sz="2000" dirty="0" smtClean="0"/>
              <a:t>Internetový obchod nebo z angličtiny e-</a:t>
            </a:r>
            <a:r>
              <a:rPr lang="cs-CZ" sz="2000" dirty="0" err="1" smtClean="0"/>
              <a:t>shop</a:t>
            </a:r>
            <a:r>
              <a:rPr lang="cs-CZ" sz="2000" dirty="0" smtClean="0"/>
              <a:t> </a:t>
            </a:r>
            <a:r>
              <a:rPr lang="cs-CZ" sz="2000" dirty="0"/>
              <a:t>slouží k nabídce a vyhledání zboží (služeb) s </a:t>
            </a:r>
            <a:r>
              <a:rPr lang="cs-CZ" sz="2000" dirty="0" smtClean="0"/>
              <a:t>možností </a:t>
            </a:r>
            <a:r>
              <a:rPr lang="cs-CZ" sz="2000" dirty="0"/>
              <a:t>si je </a:t>
            </a:r>
            <a:r>
              <a:rPr lang="cs-CZ" sz="2000" dirty="0" smtClean="0"/>
              <a:t>objednat.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04700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Tvorba www stráne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24944"/>
            <a:ext cx="3240000" cy="32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17032"/>
            <a:ext cx="404812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>
                <a:solidFill>
                  <a:schemeClr val="accent2"/>
                </a:solidFill>
                <a:latin typeface="Algerian" pitchFamily="82" charset="0"/>
              </a:rPr>
              <a:t>Internetový obchod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sz="2000" b="1" dirty="0" smtClean="0">
                <a:solidFill>
                  <a:schemeClr val="accent3"/>
                </a:solidFill>
              </a:rPr>
              <a:t>VÝHODY</a:t>
            </a:r>
            <a:r>
              <a:rPr lang="cs-CZ" b="1" dirty="0" smtClean="0"/>
              <a:t>	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23528" y="1701848"/>
            <a:ext cx="3696022" cy="310896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cs-CZ" sz="2000" spc="400" dirty="0" smtClean="0">
                <a:ea typeface="+mj-ea"/>
                <a:cs typeface="Tunga" pitchFamily="2"/>
              </a:rPr>
              <a:t>možnost nakupovat z pohodlí domova</a:t>
            </a:r>
          </a:p>
          <a:p>
            <a:pPr>
              <a:buFont typeface="Wingdings" pitchFamily="2" charset="2"/>
              <a:buChar char="ü"/>
            </a:pPr>
            <a:r>
              <a:rPr lang="cs-CZ" sz="2000" spc="400" dirty="0" smtClean="0">
                <a:ea typeface="+mj-ea"/>
                <a:cs typeface="Tunga" pitchFamily="2"/>
              </a:rPr>
              <a:t>větší výběr</a:t>
            </a:r>
          </a:p>
          <a:p>
            <a:pPr>
              <a:buFont typeface="Wingdings" pitchFamily="2" charset="2"/>
              <a:buChar char="ü"/>
            </a:pPr>
            <a:r>
              <a:rPr lang="cs-CZ" sz="2000" spc="400" dirty="0" smtClean="0">
                <a:ea typeface="+mj-ea"/>
                <a:cs typeface="Tunga" pitchFamily="2"/>
              </a:rPr>
              <a:t>nižší ceny</a:t>
            </a:r>
          </a:p>
          <a:p>
            <a:pPr>
              <a:buFont typeface="Wingdings" pitchFamily="2" charset="2"/>
              <a:buChar char="ü"/>
            </a:pPr>
            <a:r>
              <a:rPr lang="cs-CZ" sz="2000" spc="400" dirty="0">
                <a:ea typeface="+mj-ea"/>
                <a:cs typeface="Tunga" pitchFamily="2"/>
              </a:rPr>
              <a:t>n</a:t>
            </a:r>
            <a:r>
              <a:rPr lang="cs-CZ" sz="2000" spc="400" dirty="0" smtClean="0">
                <a:ea typeface="+mj-ea"/>
                <a:cs typeface="Tunga" pitchFamily="2"/>
              </a:rPr>
              <a:t>on-stop provoz</a:t>
            </a:r>
          </a:p>
          <a:p>
            <a:pPr marL="0" indent="0"/>
            <a:endParaRPr lang="cs-CZ" sz="2000" spc="400" dirty="0" smtClean="0">
              <a:ea typeface="+mj-ea"/>
              <a:cs typeface="Tunga" pitchFamily="2"/>
            </a:endParaRPr>
          </a:p>
          <a:p>
            <a:pPr>
              <a:buFont typeface="Wingdings" pitchFamily="2" charset="2"/>
              <a:buChar char="ü"/>
            </a:pPr>
            <a:endParaRPr lang="cs-CZ" sz="2000" spc="400" dirty="0">
              <a:ea typeface="+mj-ea"/>
              <a:cs typeface="Tunga" pitchFamily="2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000" b="1" dirty="0">
                <a:solidFill>
                  <a:schemeClr val="accent3"/>
                </a:solidFill>
              </a:rPr>
              <a:t>NEVÝHODY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904432" cy="310896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cs-CZ" sz="2000" spc="400" dirty="0" smtClean="0">
                <a:ea typeface="+mj-ea"/>
                <a:cs typeface="Tunga" pitchFamily="2"/>
              </a:rPr>
              <a:t>chybí možnost vyzkoušet si zboží</a:t>
            </a:r>
          </a:p>
          <a:p>
            <a:pPr>
              <a:buFont typeface="Wingdings" pitchFamily="2" charset="2"/>
              <a:buChar char="ü"/>
            </a:pPr>
            <a:r>
              <a:rPr lang="cs-CZ" sz="2000" spc="400" dirty="0" smtClean="0">
                <a:ea typeface="+mj-ea"/>
                <a:cs typeface="Tunga" pitchFamily="2"/>
              </a:rPr>
              <a:t>zákazník může obdržet špatné nebo jiné zboží</a:t>
            </a:r>
          </a:p>
          <a:p>
            <a:pPr marL="0" indent="0"/>
            <a:endParaRPr lang="cs-CZ" sz="2000" spc="400" dirty="0">
              <a:ea typeface="+mj-ea"/>
              <a:cs typeface="Tung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680047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952" y="318281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418" y="2633306"/>
            <a:ext cx="216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 descr="OBRÁZEK : sluzba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60648"/>
            <a:ext cx="1943100" cy="18669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>
                <a:solidFill>
                  <a:schemeClr val="accent2"/>
                </a:solidFill>
                <a:latin typeface="Algerian" pitchFamily="82" charset="0"/>
              </a:rPr>
              <a:t>služby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39362" y="1238235"/>
            <a:ext cx="7520940" cy="301166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cs-CZ" sz="2000" b="0" dirty="0"/>
              <a:t>Služba je </a:t>
            </a:r>
            <a:r>
              <a:rPr lang="cs-CZ" sz="2000" u="sng" dirty="0">
                <a:solidFill>
                  <a:schemeClr val="accent2"/>
                </a:solidFill>
              </a:rPr>
              <a:t>hospodářská činnost </a:t>
            </a:r>
            <a:r>
              <a:rPr lang="cs-CZ" sz="2000" b="0" dirty="0"/>
              <a:t>uspokojující určitou potřebu. </a:t>
            </a:r>
            <a:endParaRPr lang="cs-CZ" sz="2000" b="0" dirty="0" smtClean="0"/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cs-CZ" sz="2000" b="0" dirty="0" smtClean="0"/>
              <a:t>Jejím </a:t>
            </a:r>
            <a:r>
              <a:rPr lang="cs-CZ" sz="2000" b="0" dirty="0"/>
              <a:t>výsledkem je </a:t>
            </a:r>
            <a:r>
              <a:rPr lang="cs-CZ" sz="2000" u="sng" dirty="0">
                <a:solidFill>
                  <a:schemeClr val="accent2"/>
                </a:solidFill>
              </a:rPr>
              <a:t>užitečný efekt</a:t>
            </a:r>
            <a:r>
              <a:rPr lang="cs-CZ" sz="2000" b="0" dirty="0"/>
              <a:t>, ne hmotný statek (</a:t>
            </a:r>
            <a:r>
              <a:rPr lang="cs-CZ" sz="2000" b="0" dirty="0" smtClean="0"/>
              <a:t>výrobek).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cs-CZ" sz="2000" b="0" dirty="0" smtClean="0"/>
              <a:t>Služby </a:t>
            </a:r>
            <a:r>
              <a:rPr lang="cs-CZ" sz="2000" b="0" dirty="0"/>
              <a:t>se obvykle rozlišují podle toho, zda </a:t>
            </a:r>
            <a:r>
              <a:rPr lang="cs-CZ" sz="2000" u="sng" dirty="0">
                <a:solidFill>
                  <a:schemeClr val="accent2"/>
                </a:solidFill>
              </a:rPr>
              <a:t>uspokojují potřeby </a:t>
            </a:r>
            <a:r>
              <a:rPr lang="cs-CZ" sz="2000" b="0" dirty="0"/>
              <a:t>kolektivní nebo individuální</a:t>
            </a:r>
            <a:r>
              <a:rPr lang="cs-CZ" sz="2000" b="0" dirty="0" smtClean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cs-CZ" sz="2000" b="0" dirty="0" smtClean="0"/>
              <a:t>Dělí </a:t>
            </a:r>
            <a:r>
              <a:rPr lang="cs-CZ" sz="2000" b="0" dirty="0"/>
              <a:t>se na </a:t>
            </a:r>
            <a:r>
              <a:rPr lang="cs-CZ" sz="2000" u="sng" dirty="0">
                <a:solidFill>
                  <a:schemeClr val="accent2"/>
                </a:solidFill>
              </a:rPr>
              <a:t>základní a doplňkové</a:t>
            </a:r>
            <a:r>
              <a:rPr lang="cs-CZ" sz="2000" b="0" dirty="0" smtClean="0"/>
              <a:t>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</a:pPr>
            <a:endParaRPr lang="cs-CZ" sz="2000" b="0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418" y="3197213"/>
            <a:ext cx="180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529901"/>
            <a:ext cx="1440000" cy="14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8218" y="2795719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79698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9160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>
                <a:solidFill>
                  <a:schemeClr val="accent2"/>
                </a:solidFill>
                <a:latin typeface="Algerian" pitchFamily="82" charset="0"/>
              </a:rPr>
              <a:t>DĚLENÍ SLUŽEB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b="1" dirty="0" smtClean="0">
                <a:solidFill>
                  <a:schemeClr val="accent3"/>
                </a:solidFill>
              </a:rPr>
              <a:t>KOLEKTIVNÍ</a:t>
            </a:r>
            <a:endParaRPr lang="cs-CZ" sz="2400" b="1" dirty="0">
              <a:solidFill>
                <a:schemeClr val="accent3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539552" y="1701848"/>
            <a:ext cx="3960440" cy="4247432"/>
          </a:xfrm>
        </p:spPr>
        <p:txBody>
          <a:bodyPr>
            <a:normAutofit/>
          </a:bodyPr>
          <a:lstStyle/>
          <a:p>
            <a:pPr marL="0" indent="0"/>
            <a:r>
              <a:rPr lang="cs-CZ" sz="2000" dirty="0"/>
              <a:t>Služby uspokojující kolektivní potřeby jsou hrazeny z veřejných </a:t>
            </a:r>
            <a:r>
              <a:rPr lang="cs-CZ" sz="2000" dirty="0" smtClean="0"/>
              <a:t>zdrojů.</a:t>
            </a:r>
            <a:endParaRPr lang="cs-CZ" sz="2000" dirty="0"/>
          </a:p>
          <a:p>
            <a:pPr>
              <a:buFont typeface="Wingdings" pitchFamily="2" charset="2"/>
              <a:buChar char="Ø"/>
            </a:pPr>
            <a:r>
              <a:rPr lang="cs-CZ" sz="2000" b="0" dirty="0" smtClean="0"/>
              <a:t>obrana </a:t>
            </a:r>
            <a:r>
              <a:rPr lang="cs-CZ" sz="2000" b="0" dirty="0"/>
              <a:t>státu, </a:t>
            </a:r>
            <a:endParaRPr lang="cs-CZ" sz="2000" b="0" dirty="0" smtClean="0"/>
          </a:p>
          <a:p>
            <a:pPr>
              <a:buFont typeface="Wingdings" pitchFamily="2" charset="2"/>
              <a:buChar char="Ø"/>
            </a:pPr>
            <a:r>
              <a:rPr lang="cs-CZ" sz="2000" b="0" dirty="0" smtClean="0"/>
              <a:t>justice</a:t>
            </a:r>
            <a:r>
              <a:rPr lang="cs-CZ" sz="2000" b="0" dirty="0"/>
              <a:t>, </a:t>
            </a:r>
            <a:endParaRPr lang="cs-CZ" sz="2000" b="0" dirty="0" smtClean="0"/>
          </a:p>
          <a:p>
            <a:pPr>
              <a:buFont typeface="Wingdings" pitchFamily="2" charset="2"/>
              <a:buChar char="Ø"/>
            </a:pPr>
            <a:r>
              <a:rPr lang="cs-CZ" sz="2000" b="0" dirty="0" smtClean="0"/>
              <a:t>školství</a:t>
            </a:r>
            <a:r>
              <a:rPr lang="cs-CZ" sz="2000" b="0" dirty="0"/>
              <a:t>, </a:t>
            </a:r>
            <a:endParaRPr lang="cs-CZ" sz="2000" b="0" dirty="0" smtClean="0"/>
          </a:p>
          <a:p>
            <a:pPr>
              <a:buFont typeface="Wingdings" pitchFamily="2" charset="2"/>
              <a:buChar char="Ø"/>
            </a:pPr>
            <a:r>
              <a:rPr lang="cs-CZ" sz="2000" b="0" dirty="0" smtClean="0"/>
              <a:t>osvětlení </a:t>
            </a:r>
            <a:r>
              <a:rPr lang="cs-CZ" sz="2000" b="0" dirty="0"/>
              <a:t>ulic apod.</a:t>
            </a: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b="1" dirty="0">
                <a:solidFill>
                  <a:schemeClr val="accent3"/>
                </a:solidFill>
              </a:rPr>
              <a:t>INDIVIDUÁLNÍ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976440" cy="4175424"/>
          </a:xfrm>
        </p:spPr>
        <p:txBody>
          <a:bodyPr>
            <a:normAutofit/>
          </a:bodyPr>
          <a:lstStyle/>
          <a:p>
            <a:pPr marL="0" indent="0"/>
            <a:r>
              <a:rPr lang="cs-CZ" sz="2000" dirty="0" smtClean="0"/>
              <a:t>Služby </a:t>
            </a:r>
            <a:r>
              <a:rPr lang="cs-CZ" sz="2000" dirty="0"/>
              <a:t>uspokojující individuální </a:t>
            </a:r>
            <a:r>
              <a:rPr lang="cs-CZ" sz="2000" dirty="0" smtClean="0"/>
              <a:t>potřeby </a:t>
            </a:r>
            <a:r>
              <a:rPr lang="cs-CZ" sz="2000" dirty="0"/>
              <a:t>jsou hrazeny ze zdrojů soukromých.</a:t>
            </a:r>
          </a:p>
          <a:p>
            <a:pPr>
              <a:buFont typeface="Wingdings" pitchFamily="2" charset="2"/>
              <a:buChar char="Ø"/>
            </a:pPr>
            <a:r>
              <a:rPr lang="cs-CZ" sz="2000" b="0" dirty="0" smtClean="0"/>
              <a:t>cestovní ruch,</a:t>
            </a:r>
          </a:p>
          <a:p>
            <a:pPr>
              <a:buFont typeface="Wingdings" pitchFamily="2" charset="2"/>
              <a:buChar char="Ø"/>
            </a:pPr>
            <a:r>
              <a:rPr lang="cs-CZ" sz="2000" b="0" dirty="0" smtClean="0"/>
              <a:t>kadeřnictví</a:t>
            </a:r>
            <a:r>
              <a:rPr lang="cs-CZ" sz="2000" b="0" dirty="0"/>
              <a:t>, </a:t>
            </a:r>
            <a:endParaRPr lang="cs-CZ" sz="2000" b="0" dirty="0" smtClean="0"/>
          </a:p>
          <a:p>
            <a:pPr>
              <a:buFont typeface="Wingdings" pitchFamily="2" charset="2"/>
              <a:buChar char="Ø"/>
            </a:pPr>
            <a:r>
              <a:rPr lang="cs-CZ" sz="2000" b="0" dirty="0" smtClean="0"/>
              <a:t>veřejné stravování,</a:t>
            </a:r>
          </a:p>
          <a:p>
            <a:pPr>
              <a:buFont typeface="Wingdings" pitchFamily="2" charset="2"/>
              <a:buChar char="Ø"/>
            </a:pPr>
            <a:r>
              <a:rPr lang="cs-CZ" sz="2000" b="0" dirty="0" smtClean="0"/>
              <a:t>čistírny </a:t>
            </a:r>
            <a:r>
              <a:rPr lang="cs-CZ" sz="2000" b="0" dirty="0"/>
              <a:t>apod</a:t>
            </a:r>
            <a:r>
              <a:rPr lang="cs-CZ" sz="2000" b="0" dirty="0" smtClean="0"/>
              <a:t>.</a:t>
            </a:r>
          </a:p>
          <a:p>
            <a:pPr marL="0" indent="0"/>
            <a:endParaRPr lang="cs-CZ" sz="2000" b="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58112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58116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419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fontScale="40000" lnSpcReduction="2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800" u="sng" cap="none" dirty="0" smtClean="0">
                <a:hlinkClick r:id="rId3"/>
              </a:rPr>
              <a:t>http://www.frankospol.cz/jak-nakupovat/</a:t>
            </a:r>
            <a:endParaRPr lang="cs-CZ" sz="2800" u="sng" cap="none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800" cap="none" dirty="0" smtClean="0">
                <a:ln w="1905"/>
                <a:solidFill>
                  <a:srgbClr val="2A2D6C">
                    <a:shade val="55000"/>
                  </a:srgbClr>
                </a:solidFill>
                <a:ea typeface="Verdana"/>
                <a:cs typeface="Verdana"/>
                <a:hlinkClick r:id="rId4"/>
              </a:rPr>
              <a:t>http://cs.wikipedia.org/wiki/internetov%c3%bd_obchod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u="sng" cap="none" dirty="0" smtClean="0">
                <a:hlinkClick r:id="rId5"/>
              </a:rPr>
              <a:t>http://www.mzv.cz/beijing/cz/obchod_a_ekonomika/archiv_obchodne_ekonomickeho_useku/podvodne_internetove_nakupy_v_clr.html</a:t>
            </a:r>
            <a:endParaRPr lang="cs-CZ" sz="2800" cap="none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  <a:hlinkClick r:id="rId4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800" cap="none" dirty="0" smtClean="0">
                <a:ln w="1905"/>
                <a:solidFill>
                  <a:srgbClr val="2A2D6C">
                    <a:shade val="55000"/>
                  </a:srgbClr>
                </a:solidFill>
                <a:ea typeface="Verdana"/>
                <a:cs typeface="Verdana"/>
                <a:hlinkClick r:id="rId4"/>
              </a:rPr>
              <a:t>http://office.microsoft.com</a:t>
            </a:r>
            <a:endParaRPr lang="cs-CZ" sz="2800" cap="none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r>
              <a:rPr lang="cs-CZ" sz="2800" u="sng" cap="none" dirty="0" smtClean="0">
                <a:hlinkClick r:id="rId6"/>
              </a:rPr>
              <a:t>http://knihovnasobesuky.webk.cz/pages/sluzby.html</a:t>
            </a:r>
            <a:endParaRPr lang="cs-CZ" sz="2800" cap="none" dirty="0" smtClean="0"/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000" dirty="0" smtClean="0"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000" dirty="0" smtClean="0"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2800" dirty="0" smtClean="0">
                <a:ea typeface="Times New Roman"/>
              </a:rPr>
              <a:t>„Materiál </a:t>
            </a:r>
            <a:r>
              <a:rPr lang="cs-CZ" sz="2800" dirty="0"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800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000" dirty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136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203</TotalTime>
  <Words>578</Words>
  <Application>Microsoft Office PowerPoint</Application>
  <PresentationFormat>Předvádění na obrazovce (4:3)</PresentationFormat>
  <Paragraphs>101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Úhly</vt:lpstr>
      <vt:lpstr>FINANČNÍ GRAMOTNOST  zboží, obchod, služby  </vt:lpstr>
      <vt:lpstr>Prezentace aplikace PowerPoint</vt:lpstr>
      <vt:lpstr>zboží</vt:lpstr>
      <vt:lpstr>Druhy zboží</vt:lpstr>
      <vt:lpstr>obchod</vt:lpstr>
      <vt:lpstr>Členění obchodu</vt:lpstr>
      <vt:lpstr>Internetový obchod</vt:lpstr>
      <vt:lpstr>Internetový obchod</vt:lpstr>
      <vt:lpstr>služby</vt:lpstr>
      <vt:lpstr>DĚLENÍ SLUŽEB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GRAMOTNOST  Výroba, obchod, služby</dc:title>
  <dc:creator>Ivuška</dc:creator>
  <cp:lastModifiedBy>franzova</cp:lastModifiedBy>
  <cp:revision>29</cp:revision>
  <dcterms:created xsi:type="dcterms:W3CDTF">2011-07-10T07:34:34Z</dcterms:created>
  <dcterms:modified xsi:type="dcterms:W3CDTF">2013-08-20T20:33:28Z</dcterms:modified>
</cp:coreProperties>
</file>