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2" r:id="rId3"/>
    <p:sldId id="259" r:id="rId4"/>
    <p:sldId id="267" r:id="rId5"/>
    <p:sldId id="260" r:id="rId6"/>
    <p:sldId id="265" r:id="rId7"/>
    <p:sldId id="263" r:id="rId8"/>
    <p:sldId id="266" r:id="rId9"/>
    <p:sldId id="264" r:id="rId10"/>
    <p:sldId id="261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44DF21-7EA3-4DFA-97E0-6573669775F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72D2E7-85D9-431A-9A7F-7314E56A8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556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josefstepanek.cz/930/zahadna-kapsarina.html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penize.cz/nakupy/216369-osklive-penize!-jakou-bankovku-od-vas-obchodnik-musi-vzit-a-jakou-vam-banka-sebere-bez-nahrad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nb.cz/cs/platidla/bankovky/poskozene_bankovky/" TargetMode="External"/><Relationship Id="rId5" Type="http://schemas.openxmlformats.org/officeDocument/2006/relationships/hyperlink" Target="http://www.cnb.cz/cs/platidla/mince/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www.niktelreality.cz/vykup-nemovitosti-penize-ihned.html" TargetMode="External"/><Relationship Id="rId9" Type="http://schemas.openxmlformats.org/officeDocument/2006/relationships/hyperlink" Target="http://numizmatik.cz/katalog/kovove-mi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Platidla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38856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Platidla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žáků s platidly a penězi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poznat a používat současné české mince a bankovky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- 9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30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30. 12.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8668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Co jsou peníze?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V minulosti si lidé zboží vyměňovali – </a:t>
            </a:r>
            <a:r>
              <a:rPr lang="cs-CZ" sz="1800" dirty="0" smtClean="0"/>
              <a:t>výměnný obchod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Později začali lidé používat platidla – </a:t>
            </a:r>
            <a:r>
              <a:rPr lang="cs-CZ" sz="1800" dirty="0" smtClean="0"/>
              <a:t>drahé kovy, šperky, mince i bankovky.</a:t>
            </a:r>
            <a:endParaRPr lang="cs-CZ" sz="1800" b="0" dirty="0"/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Peníze daného státu se označují jako </a:t>
            </a:r>
            <a:r>
              <a:rPr lang="cs-CZ" sz="1800" dirty="0" smtClean="0"/>
              <a:t>měna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V České republice měnu nazýváme </a:t>
            </a:r>
            <a:r>
              <a:rPr lang="cs-CZ" sz="1800" dirty="0" smtClean="0"/>
              <a:t>koruna česká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Peníze vznikly jako </a:t>
            </a:r>
            <a:r>
              <a:rPr lang="cs-CZ" sz="1800" dirty="0" smtClean="0"/>
              <a:t>prostředek pro obchod.</a:t>
            </a:r>
            <a:endParaRPr lang="cs-CZ" sz="1800" dirty="0"/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Používáme je jako </a:t>
            </a:r>
            <a:r>
              <a:rPr lang="cs-CZ" sz="1800" dirty="0" smtClean="0"/>
              <a:t>prostředek k výměně zboží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Peníze určují </a:t>
            </a:r>
            <a:r>
              <a:rPr lang="cs-CZ" sz="1800" dirty="0" smtClean="0"/>
              <a:t>hodnotu zboží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b="0" dirty="0"/>
          </a:p>
        </p:txBody>
      </p:sp>
      <p:pic>
        <p:nvPicPr>
          <p:cNvPr id="4" name="Obrázek 3" descr="http://www.niktelreality.cz/images/text/peniz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396" y="2762250"/>
            <a:ext cx="1607143" cy="180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868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tsmi.republika.pl/inne/stater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3140968"/>
            <a:ext cx="2811145" cy="2879725"/>
          </a:xfrm>
          <a:prstGeom prst="rect">
            <a:avLst/>
          </a:prstGeom>
          <a:noFill/>
          <a:ln>
            <a:solidFill>
              <a:schemeClr val="accent2">
                <a:alpha val="85000"/>
              </a:scheme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Platidla na českém území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900" b="0" dirty="0"/>
              <a:t>Ž</a:t>
            </a:r>
            <a:r>
              <a:rPr lang="cs-CZ" sz="1900" b="0" dirty="0" smtClean="0"/>
              <a:t>elezné pruty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/>
              <a:t>D</a:t>
            </a:r>
            <a:r>
              <a:rPr lang="cs-CZ" sz="1900" b="0" dirty="0" smtClean="0"/>
              <a:t>obytek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err="1" smtClean="0"/>
              <a:t>Kiráty</a:t>
            </a:r>
            <a:r>
              <a:rPr lang="cs-CZ" sz="1900" b="0" dirty="0" smtClean="0"/>
              <a:t> – plátěné šátky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Statéry (duhovky) – keltské zlaté mince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Denáry – 10. – 13. století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Brakteáty – za Přemysla Otakara I. </a:t>
            </a:r>
            <a:r>
              <a:rPr lang="cs-CZ" sz="1900" b="0" dirty="0"/>
              <a:t>a</a:t>
            </a:r>
            <a:r>
              <a:rPr lang="cs-CZ" sz="1900" b="0" dirty="0" smtClean="0"/>
              <a:t> Přemysla Otakara II.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Groše – 14. – 16. století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Tolary – dal razit Jáchym </a:t>
            </a:r>
            <a:r>
              <a:rPr lang="cs-CZ" sz="1900" b="0" dirty="0" err="1" smtClean="0"/>
              <a:t>Šlik</a:t>
            </a:r>
            <a:r>
              <a:rPr lang="cs-CZ" sz="1900" b="0" dirty="0" smtClean="0"/>
              <a:t> r. 1519 - 1528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Krejcary – r. 1526 – 1892</a:t>
            </a:r>
          </a:p>
          <a:p>
            <a:pPr>
              <a:buFont typeface="Wingdings" pitchFamily="2" charset="2"/>
              <a:buChar char="Ø"/>
            </a:pPr>
            <a:r>
              <a:rPr lang="cs-CZ" sz="1900" b="0" dirty="0" smtClean="0"/>
              <a:t>Koruny – od 11. srpna 1892</a:t>
            </a:r>
          </a:p>
          <a:p>
            <a:pPr marL="0" indent="0"/>
            <a:endParaRPr lang="cs-CZ" sz="1800" b="0" dirty="0" smtClean="0"/>
          </a:p>
          <a:p>
            <a:pPr>
              <a:buFont typeface="Wingdings" pitchFamily="2" charset="2"/>
              <a:buChar char="Ø"/>
            </a:pPr>
            <a:endParaRPr lang="cs-CZ" sz="1800" b="0" dirty="0" smtClean="0"/>
          </a:p>
          <a:p>
            <a:pPr>
              <a:buFont typeface="Wingdings" pitchFamily="2" charset="2"/>
              <a:buChar char="Ø"/>
            </a:pPr>
            <a:endParaRPr lang="cs-CZ" sz="1800" b="0" dirty="0" smtClean="0"/>
          </a:p>
          <a:p>
            <a:pPr>
              <a:buFont typeface="Wingdings" pitchFamily="2" charset="2"/>
              <a:buChar char="Ø"/>
            </a:pPr>
            <a:endParaRPr lang="cs-CZ" sz="1800" b="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2802414"/>
            <a:ext cx="941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statér</a:t>
            </a:r>
            <a:endParaRPr lang="cs-CZ" sz="1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 mince české republiky 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pic>
        <p:nvPicPr>
          <p:cNvPr id="9" name="Zástupný symbol pro obsah 8" descr="1 koruna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764704"/>
            <a:ext cx="1800000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2 korun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793" y="1062262"/>
            <a:ext cx="1800000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5 korun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483" y="1062262"/>
            <a:ext cx="1800000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10 korun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50" y="3083478"/>
            <a:ext cx="1800000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20 korun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633" y="3068742"/>
            <a:ext cx="1800000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50 korun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085338"/>
            <a:ext cx="1800000" cy="180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0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9409" y="365760"/>
            <a:ext cx="6394959" cy="54864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Bankovky české republiky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pic>
        <p:nvPicPr>
          <p:cNvPr id="4" name="Obrázek 3" descr="100 K&amp;ccaron;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57" y="1334993"/>
            <a:ext cx="2191304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200 K&amp;ccaron;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96535"/>
            <a:ext cx="2285217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500 K&amp;ccaron;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070" y="1227258"/>
            <a:ext cx="2394783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1000 K&amp;ccaron;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82" y="3284984"/>
            <a:ext cx="2337534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2000 K&amp;ccaron;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561" y="3634566"/>
            <a:ext cx="2422703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5000 K&amp;ccaron;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212975"/>
            <a:ext cx="2491200" cy="108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393757" y="896635"/>
            <a:ext cx="13515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accent2"/>
                </a:solidFill>
              </a:rPr>
              <a:t>KAREL IV.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75857" y="1057981"/>
            <a:ext cx="2285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solidFill>
                  <a:schemeClr val="accent2"/>
                </a:solidFill>
              </a:rPr>
              <a:t>JAN AMOS KOMENSKÝ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03483" y="908884"/>
            <a:ext cx="21602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BOŽENA NĚMCOVÁ</a:t>
            </a:r>
            <a:endParaRPr lang="cs-CZ" sz="1600" b="1" dirty="0">
              <a:solidFill>
                <a:schemeClr val="accent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8282" y="2852936"/>
            <a:ext cx="23375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accent2"/>
                </a:solidFill>
              </a:rPr>
              <a:t>FRANTIŠEK PALACKÝ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382561" y="3212975"/>
            <a:ext cx="24227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accent2"/>
                </a:solidFill>
              </a:rPr>
              <a:t>EMA DESTINOVÁ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228183" y="2852936"/>
            <a:ext cx="29158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TOMÁŠ GARRIUE MASARYK</a:t>
            </a:r>
            <a:endParaRPr lang="cs-CZ" sz="1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37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Ochranné prvky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pic>
        <p:nvPicPr>
          <p:cNvPr id="4" name="Obrázek 3" descr="Vodoznak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103" y="1495523"/>
            <a:ext cx="2349754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Okénkový prou&amp;zcaron;ek s mikrotextem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000" y="1548000"/>
            <a:ext cx="1546027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Barevná vlákn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128" y="5038574"/>
            <a:ext cx="1430464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Soutisková zna&amp;ccaron;ka CR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620" y="5289053"/>
            <a:ext cx="2381250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Skrytý obrazec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00" y="2972187"/>
            <a:ext cx="2895600" cy="154305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/>
          <p:cNvSpPr txBox="1"/>
          <p:nvPr/>
        </p:nvSpPr>
        <p:spPr>
          <a:xfrm>
            <a:off x="108992" y="2926685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00" y="1584000"/>
            <a:ext cx="2054426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Obrázek 17" descr="Iridiscentní pruh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427" y="3758187"/>
            <a:ext cx="1924050" cy="161925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ovéPole 15"/>
          <p:cNvSpPr txBox="1"/>
          <p:nvPr/>
        </p:nvSpPr>
        <p:spPr>
          <a:xfrm>
            <a:off x="4076427" y="3434865"/>
            <a:ext cx="247419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accent2"/>
                </a:solidFill>
              </a:rPr>
              <a:t>ochranný pruh</a:t>
            </a:r>
          </a:p>
          <a:p>
            <a:endParaRPr lang="cs-CZ" dirty="0"/>
          </a:p>
        </p:txBody>
      </p:sp>
      <p:pic>
        <p:nvPicPr>
          <p:cNvPr id="20" name="Obrázek 19" descr="Mikrotext - líc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000" y="3060000"/>
            <a:ext cx="1818182" cy="180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ovéPole 20"/>
          <p:cNvSpPr txBox="1"/>
          <p:nvPr/>
        </p:nvSpPr>
        <p:spPr>
          <a:xfrm>
            <a:off x="251520" y="83671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Na bankovkách se používá řada technických prvků, které mají zabránit jejich padělání. 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318542" y="1282666"/>
            <a:ext cx="216691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b="1" dirty="0" smtClean="0">
                <a:solidFill>
                  <a:schemeClr val="accent2"/>
                </a:solidFill>
              </a:rPr>
              <a:t>proměnlivá barva</a:t>
            </a:r>
            <a:endParaRPr lang="cs-CZ" sz="1600" b="1" dirty="0">
              <a:solidFill>
                <a:schemeClr val="accent2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61195" y="1147247"/>
            <a:ext cx="2155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    </a:t>
            </a:r>
            <a:r>
              <a:rPr lang="cs-CZ" sz="1600" b="1" dirty="0">
                <a:solidFill>
                  <a:schemeClr val="accent2"/>
                </a:solidFill>
              </a:rPr>
              <a:t>vodoznak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6372200" y="1107560"/>
            <a:ext cx="29523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</a:rPr>
              <a:t>       </a:t>
            </a:r>
            <a:r>
              <a:rPr lang="cs-CZ" sz="1600" b="1" dirty="0" smtClean="0">
                <a:solidFill>
                  <a:schemeClr val="accent2"/>
                </a:solidFill>
              </a:rPr>
              <a:t>ochranný </a:t>
            </a:r>
            <a:r>
              <a:rPr lang="cs-CZ" sz="1600" b="1" dirty="0">
                <a:solidFill>
                  <a:schemeClr val="accent2"/>
                </a:solidFill>
              </a:rPr>
              <a:t>proužek</a:t>
            </a:r>
          </a:p>
        </p:txBody>
      </p:sp>
      <p:sp>
        <p:nvSpPr>
          <p:cNvPr id="3072" name="Obdélník 3071"/>
          <p:cNvSpPr/>
          <p:nvPr/>
        </p:nvSpPr>
        <p:spPr>
          <a:xfrm>
            <a:off x="6508100" y="4919721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600" b="1" dirty="0">
                <a:solidFill>
                  <a:schemeClr val="accent2"/>
                </a:solidFill>
              </a:rPr>
              <a:t>soutisková značka</a:t>
            </a:r>
            <a:r>
              <a:rPr lang="cs-CZ" dirty="0">
                <a:solidFill>
                  <a:srgbClr val="000000"/>
                </a:solidFill>
              </a:rPr>
              <a:t>	</a:t>
            </a:r>
          </a:p>
        </p:txBody>
      </p:sp>
      <p:sp>
        <p:nvSpPr>
          <p:cNvPr id="3079" name="Obdélník 3078"/>
          <p:cNvSpPr/>
          <p:nvPr/>
        </p:nvSpPr>
        <p:spPr>
          <a:xfrm>
            <a:off x="6879428" y="2506147"/>
            <a:ext cx="1548366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sz="1600" b="1" dirty="0">
                <a:solidFill>
                  <a:schemeClr val="accent2"/>
                </a:solidFill>
              </a:rPr>
              <a:t>mikrotexty</a:t>
            </a:r>
          </a:p>
        </p:txBody>
      </p:sp>
      <p:sp>
        <p:nvSpPr>
          <p:cNvPr id="3082" name="Obdélník 3081"/>
          <p:cNvSpPr/>
          <p:nvPr/>
        </p:nvSpPr>
        <p:spPr>
          <a:xfrm>
            <a:off x="251520" y="4684197"/>
            <a:ext cx="23989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b="1" dirty="0" smtClean="0">
                <a:solidFill>
                  <a:schemeClr val="accent2"/>
                </a:solidFill>
              </a:rPr>
              <a:t>  ochranná </a:t>
            </a:r>
            <a:r>
              <a:rPr lang="cs-CZ" sz="1600" b="1" dirty="0">
                <a:solidFill>
                  <a:schemeClr val="accent2"/>
                </a:solidFill>
              </a:rPr>
              <a:t>vlákna</a:t>
            </a:r>
          </a:p>
        </p:txBody>
      </p:sp>
      <p:sp>
        <p:nvSpPr>
          <p:cNvPr id="3087" name="Obdélník 3086"/>
          <p:cNvSpPr/>
          <p:nvPr/>
        </p:nvSpPr>
        <p:spPr>
          <a:xfrm>
            <a:off x="413792" y="2585522"/>
            <a:ext cx="20810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b="1" dirty="0">
                <a:solidFill>
                  <a:schemeClr val="accent2"/>
                </a:solidFill>
              </a:rPr>
              <a:t>skrytý obrazec</a:t>
            </a:r>
          </a:p>
        </p:txBody>
      </p:sp>
    </p:spTree>
    <p:extLst>
      <p:ext uri="{BB962C8B-B14F-4D97-AF65-F5344CB8AC3E}">
        <p14:creationId xmlns:p14="http://schemas.microsoft.com/office/powerpoint/2010/main" val="381080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POŠKOZENÉ BANKOVKY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Popsaná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Pomalovaná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Obarvená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Odbarvená (vypraná)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Natržená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Roztržená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Ohořelá bankovka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Necelá bankovka		</a:t>
            </a:r>
          </a:p>
          <a:p>
            <a:pPr>
              <a:buFont typeface="Wingdings" pitchFamily="2" charset="2"/>
              <a:buChar char="Ø"/>
            </a:pPr>
            <a:endParaRPr lang="cs-CZ" sz="18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338" y="2420888"/>
            <a:ext cx="3393243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P&amp;rcaron;íklad ú&amp;rcaron;edn&amp;ecaron; znehodnocené bankovky s obrazcem prod&amp;ecaron;rav&amp;ecaron;lým p&amp;ecaron;ti otvo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92696"/>
            <a:ext cx="289352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 descr="obarvena_bankovka_6_bezn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4293096"/>
            <a:ext cx="3694736" cy="180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4065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Zbylé &amp;ccaron;ásti bankovek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527" y="3068624"/>
            <a:ext cx="2710800" cy="3240000"/>
          </a:xfrm>
          <a:prstGeom prst="rect">
            <a:avLst/>
          </a:prstGeom>
          <a:noFill/>
          <a:ln>
            <a:solidFill>
              <a:schemeClr val="accent2">
                <a:alpha val="85000"/>
              </a:scheme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65760"/>
            <a:ext cx="8784976" cy="54864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Co dělat s poškozenými bankovkami?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00628"/>
            <a:ext cx="8568952" cy="357984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b="0" dirty="0"/>
              <a:t>Výše úhrady za poškozenou bankovku se řídí mírou </a:t>
            </a:r>
            <a:r>
              <a:rPr lang="cs-CZ" b="0" dirty="0" smtClean="0"/>
              <a:t>jejího poškození. S</a:t>
            </a:r>
            <a:r>
              <a:rPr lang="cs-CZ" b="0" dirty="0"/>
              <a:t> nekompletní bankovkou, které chybí nějaká část nebo části, zamiřte rovnou </a:t>
            </a:r>
            <a:r>
              <a:rPr lang="cs-CZ" b="0" dirty="0" smtClean="0"/>
              <a:t>do </a:t>
            </a:r>
            <a:r>
              <a:rPr lang="cs-CZ" b="0" dirty="0"/>
              <a:t>banky. </a:t>
            </a:r>
            <a:endParaRPr lang="cs-CZ" b="0" dirty="0" smtClean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b="0" dirty="0" smtClean="0"/>
              <a:t>Česká </a:t>
            </a:r>
            <a:r>
              <a:rPr lang="cs-CZ" b="0" dirty="0"/>
              <a:t>národní banka a obchodní banky </a:t>
            </a:r>
            <a:r>
              <a:rPr lang="cs-CZ" b="0" dirty="0" smtClean="0"/>
              <a:t>poskytují </a:t>
            </a:r>
            <a:r>
              <a:rPr lang="cs-CZ" b="0" dirty="0"/>
              <a:t>náhradu v plné výši za bankovky, jejichž plocha je větší než 50 %, jsou celistvé nebo se skládají nejvýše ze dvou částí, které zjevně patří k sobě. Pokud to vypadá, že k sobě části nepatří, posuzuje se každá z nich zvlášť. Za bankovky, z nichž zbyla méně než polovina, nedostanete nic.</a:t>
            </a:r>
            <a:endParaRPr lang="cs-CZ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1800" b="0" dirty="0"/>
          </a:p>
        </p:txBody>
      </p:sp>
      <p:pic>
        <p:nvPicPr>
          <p:cNvPr id="4" name="Obrázek 3" descr="http://js.pencdn.cz/image.aspx?itemid=216374&amp;h=100&amp;q=8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63089"/>
            <a:ext cx="3240000" cy="1800000"/>
          </a:xfrm>
          <a:prstGeom prst="rect">
            <a:avLst/>
          </a:prstGeom>
          <a:noFill/>
          <a:ln>
            <a:solidFill>
              <a:schemeClr val="accent2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7219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numizmatika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0" dirty="0"/>
              <a:t>Numizmatika (z latiny </a:t>
            </a:r>
            <a:r>
              <a:rPr lang="cs-CZ" sz="1800" b="0" dirty="0" err="1"/>
              <a:t>nummus</a:t>
            </a:r>
            <a:r>
              <a:rPr lang="cs-CZ" sz="1800" b="0" dirty="0"/>
              <a:t> = peníz, mince), je </a:t>
            </a:r>
            <a:r>
              <a:rPr lang="cs-CZ" sz="1800" b="0" dirty="0" smtClean="0"/>
              <a:t>pomocná historická věda, </a:t>
            </a:r>
            <a:r>
              <a:rPr lang="cs-CZ" sz="1800" b="0" dirty="0"/>
              <a:t>která se zabývá platebními prostředky a jejich historickou rolí. </a:t>
            </a:r>
            <a:endParaRPr lang="cs-CZ" sz="1800" b="0" dirty="0" smtClean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0" dirty="0" smtClean="0"/>
              <a:t>V </a:t>
            </a:r>
            <a:r>
              <a:rPr lang="cs-CZ" sz="1800" b="0" dirty="0"/>
              <a:t>užším pojetí se zabývá pouze kovovými penězi, tedy mincemi, a to v souvislosti s hospodářskými i sociálními jevy. </a:t>
            </a:r>
            <a:endParaRPr lang="cs-CZ" sz="1800" b="0" dirty="0" smtClean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800" b="0" dirty="0" smtClean="0"/>
              <a:t>Mince </a:t>
            </a:r>
            <a:r>
              <a:rPr lang="cs-CZ" sz="1800" b="0" dirty="0"/>
              <a:t>pak zařazuje do logických celků podle emisních zemí a období.</a:t>
            </a:r>
          </a:p>
        </p:txBody>
      </p:sp>
      <p:pic>
        <p:nvPicPr>
          <p:cNvPr id="4" name="Obrázek 3" descr="C:\Users\novotna\Desktop\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92369"/>
            <a:ext cx="1915160" cy="2879725"/>
          </a:xfrm>
          <a:prstGeom prst="rect">
            <a:avLst/>
          </a:prstGeom>
          <a:noFill/>
          <a:ln>
            <a:solidFill>
              <a:schemeClr val="accent2">
                <a:alpha val="85000"/>
              </a:schemeClr>
            </a:solidFill>
          </a:ln>
        </p:spPr>
      </p:pic>
      <p:pic>
        <p:nvPicPr>
          <p:cNvPr id="2050" name="Picture 2" descr="http://numizmatik.cz/wp-content/uploads/2010/11/Austria-300x19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786632"/>
            <a:ext cx="2880000" cy="1891200"/>
          </a:xfrm>
          <a:prstGeom prst="rect">
            <a:avLst/>
          </a:prstGeom>
          <a:noFill/>
          <a:ln>
            <a:solidFill>
              <a:schemeClr val="accent2">
                <a:alpha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47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6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7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http://cs.wikipedia.org/wiki/Numismatika</a:t>
            </a:r>
            <a:endParaRPr lang="cs-CZ" sz="17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700" u="sng" cap="none" dirty="0" smtClean="0">
                <a:hlinkClick r:id="rId4"/>
              </a:rPr>
              <a:t>http://www.niktelreality.cz/vykup-nemovitosti-penize-ihned.html</a:t>
            </a:r>
            <a:endParaRPr lang="cs-CZ" sz="1700" u="sng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 smtClean="0">
                <a:hlinkClick r:id="rId5"/>
              </a:rPr>
              <a:t>http://www.cnb.cz/cs/platidla/mince/</a:t>
            </a:r>
            <a:endParaRPr lang="cs-CZ" sz="17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 smtClean="0">
                <a:hlinkClick r:id="rId6"/>
              </a:rPr>
              <a:t>http://www.cnb.cz/cs/platidla/bankovky/poskozene_bankovky/</a:t>
            </a:r>
            <a:endParaRPr lang="cs-CZ" sz="17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>
                <a:hlinkClick r:id="rId7"/>
              </a:rPr>
              <a:t>http://www.penize.cz/nakupy/216369-osklive-penize!-</a:t>
            </a:r>
            <a:r>
              <a:rPr lang="cs-CZ" sz="1700" cap="none" dirty="0" smtClean="0">
                <a:hlinkClick r:id="rId7"/>
              </a:rPr>
              <a:t>jakou-bankovku-od-vas-obchodnik-musi-vzit-a-jakou-vam-banka-sebere-bez-nahrady</a:t>
            </a:r>
            <a:endParaRPr lang="cs-CZ" sz="17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>
                <a:hlinkClick r:id="rId8"/>
              </a:rPr>
              <a:t>http://</a:t>
            </a:r>
            <a:r>
              <a:rPr lang="cs-CZ" sz="1700" cap="none" dirty="0" smtClean="0">
                <a:hlinkClick r:id="rId8"/>
              </a:rPr>
              <a:t>josefstepanek.cz/930/zahadna-kapsarina.html</a:t>
            </a:r>
            <a:endParaRPr lang="cs-CZ" sz="17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>
                <a:hlinkClick r:id="rId9"/>
              </a:rPr>
              <a:t>http://</a:t>
            </a:r>
            <a:r>
              <a:rPr lang="cs-CZ" sz="1700" cap="none" dirty="0" smtClean="0">
                <a:hlinkClick r:id="rId9"/>
              </a:rPr>
              <a:t>numizmatik.cz/katalog/kovove-mince</a:t>
            </a:r>
            <a:endParaRPr lang="cs-CZ" sz="1700" cap="none" dirty="0" smtClean="0"/>
          </a:p>
          <a:p>
            <a:endParaRPr lang="cs-CZ" sz="1700" cap="none" dirty="0" smtClean="0"/>
          </a:p>
          <a:p>
            <a:endParaRPr lang="cs-CZ" sz="1700" cap="none" dirty="0" smtClean="0"/>
          </a:p>
          <a:p>
            <a:r>
              <a:rPr lang="cs-CZ" sz="1700" dirty="0"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/>
          </a:p>
          <a:p>
            <a:endParaRPr lang="cs-CZ" sz="1600" cap="none" dirty="0" smtClean="0"/>
          </a:p>
          <a:p>
            <a:endParaRPr lang="cs-CZ" sz="1600" cap="none" dirty="0" smtClean="0"/>
          </a:p>
          <a:p>
            <a:pPr algn="l"/>
            <a:endParaRPr lang="cs-CZ" sz="1600" cap="none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46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197</TotalTime>
  <Words>524</Words>
  <Application>Microsoft Office PowerPoint</Application>
  <PresentationFormat>Předvádění na obrazovce (4:3)</PresentationFormat>
  <Paragraphs>110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FINANČNÍ GRAMOTNOST  Platidla  </vt:lpstr>
      <vt:lpstr>Prezentace aplikace PowerPoint</vt:lpstr>
      <vt:lpstr>Co jsou peníze?</vt:lpstr>
      <vt:lpstr>Platidla na českém území</vt:lpstr>
      <vt:lpstr> mince české republiky </vt:lpstr>
      <vt:lpstr>Bankovky české republiky</vt:lpstr>
      <vt:lpstr>Ochranné prvky</vt:lpstr>
      <vt:lpstr>POŠKOZENÉ BANKOVKY</vt:lpstr>
      <vt:lpstr>Co dělat s poškozenými bankovkami?</vt:lpstr>
      <vt:lpstr>numizmatika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Platidla  </dc:title>
  <dc:creator>Ivuška</dc:creator>
  <cp:lastModifiedBy>Iva Novotná</cp:lastModifiedBy>
  <cp:revision>23</cp:revision>
  <dcterms:created xsi:type="dcterms:W3CDTF">2011-07-10T07:35:28Z</dcterms:created>
  <dcterms:modified xsi:type="dcterms:W3CDTF">2013-02-11T19:11:09Z</dcterms:modified>
</cp:coreProperties>
</file>