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2" r:id="rId3"/>
    <p:sldId id="259" r:id="rId4"/>
    <p:sldId id="260" r:id="rId5"/>
    <p:sldId id="261" r:id="rId6"/>
    <p:sldId id="264" r:id="rId7"/>
    <p:sldId id="267" r:id="rId8"/>
    <p:sldId id="265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356484-315E-4F83-9D2C-41EDB1F89575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9D50C6-D939-4C48-A72C-C654844FC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76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business.center.cz/" TargetMode="External"/><Relationship Id="rId4" Type="http://schemas.openxmlformats.org/officeDocument/2006/relationships/hyperlink" Target="http://cs.wikipedia.org/wiki/datum_minim%c3%a1ln%c3%ad_trvanlivost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NAKUPOVÁNÍ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621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248087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22_FG_09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Nakupování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novými pojmy v oblasti nakupování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pojmům a pravidlům při nakupování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 02.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115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nakupování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Všichni nakupujeme.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Potřebujeme potraviny, oblečení, hygienické zboží a další spotřební zboží, bez kterého si nedokážeme svůj život představit.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Některé výrobky nakupujeme pravidelně, jiné pouze občas a další třeba jen jednou za život.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  <p:pic>
        <p:nvPicPr>
          <p:cNvPr id="1027" name="Picture 3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88840"/>
            <a:ext cx="4320000" cy="43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4617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29000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Ceny zboží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6326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Každý zboží a výrobek má svoji </a:t>
            </a:r>
            <a:r>
              <a:rPr lang="cs-CZ" sz="2000" u="sng" dirty="0" smtClean="0">
                <a:solidFill>
                  <a:schemeClr val="accent3"/>
                </a:solidFill>
              </a:rPr>
              <a:t>cenu</a:t>
            </a:r>
            <a:r>
              <a:rPr lang="cs-CZ" sz="2000" b="0" dirty="0" smtClean="0"/>
              <a:t>, kterou za něj při nákupu musíme zaplatit.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Cena zboží je závislá na </a:t>
            </a:r>
            <a:r>
              <a:rPr lang="cs-CZ" sz="2000" u="sng" dirty="0" smtClean="0">
                <a:solidFill>
                  <a:schemeClr val="accent3"/>
                </a:solidFill>
              </a:rPr>
              <a:t>nabídce a poptávce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Nabídka</a:t>
            </a:r>
            <a:r>
              <a:rPr lang="cs-CZ" sz="2000" b="0" dirty="0" smtClean="0"/>
              <a:t> je dána množstvím a dostupností zboží na trhu. Čím je větší nabídka, tím je cena zboží nižší.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Poptávku</a:t>
            </a:r>
            <a:r>
              <a:rPr lang="cs-CZ" sz="2000" b="0" dirty="0" smtClean="0"/>
              <a:t> vyjadřuje množství zájemců. Čím větší je počet zájemců, tím je cena zboží vyšší.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Tvorbu cen ovlivňuje </a:t>
            </a:r>
            <a:r>
              <a:rPr lang="cs-CZ" sz="2000" u="sng" dirty="0" smtClean="0">
                <a:solidFill>
                  <a:schemeClr val="accent3"/>
                </a:solidFill>
              </a:rPr>
              <a:t>konkurence</a:t>
            </a:r>
            <a:r>
              <a:rPr lang="cs-CZ" sz="2000" b="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2403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048" y="30689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Trvanlivost 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13668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400" u="sng" dirty="0">
                <a:solidFill>
                  <a:schemeClr val="accent3"/>
                </a:solidFill>
              </a:rPr>
              <a:t>Datum minimální </a:t>
            </a:r>
            <a:r>
              <a:rPr lang="cs-CZ" sz="2400" u="sng" dirty="0" smtClean="0">
                <a:solidFill>
                  <a:schemeClr val="accent3"/>
                </a:solidFill>
              </a:rPr>
              <a:t>trvanlivosti </a:t>
            </a:r>
            <a:r>
              <a:rPr lang="cs-CZ" sz="2400" b="0" dirty="0"/>
              <a:t>je datum, které se povinně uvádí na všech </a:t>
            </a:r>
            <a:r>
              <a:rPr lang="cs-CZ" sz="2400" b="0" dirty="0" smtClean="0"/>
              <a:t>potravinách.</a:t>
            </a:r>
            <a:endParaRPr lang="cs-CZ" sz="2400" b="0" dirty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500" u="sng" dirty="0">
                <a:solidFill>
                  <a:schemeClr val="accent3"/>
                </a:solidFill>
              </a:rPr>
              <a:t>Vymezuje minimální dobu</a:t>
            </a:r>
            <a:r>
              <a:rPr lang="cs-CZ" sz="2400" b="0" dirty="0"/>
              <a:t>, po kterou si potravina zachovává své specifické </a:t>
            </a:r>
            <a:r>
              <a:rPr lang="cs-CZ" sz="2400" b="0" dirty="0" smtClean="0"/>
              <a:t>vlastnosti </a:t>
            </a:r>
            <a:r>
              <a:rPr lang="cs-CZ" sz="2400" b="0" dirty="0"/>
              <a:t>a splňuje požadavky na zdravotní nezávadnost. </a:t>
            </a:r>
            <a:endParaRPr lang="cs-CZ" sz="24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400" b="0" dirty="0" smtClean="0"/>
              <a:t>Na </a:t>
            </a:r>
            <a:r>
              <a:rPr lang="cs-CZ" sz="2400" b="0" dirty="0"/>
              <a:t>výrobních bývá vyznačeno nápisem „</a:t>
            </a:r>
            <a:r>
              <a:rPr lang="cs-CZ" sz="2500" u="sng" dirty="0">
                <a:solidFill>
                  <a:schemeClr val="accent3"/>
                </a:solidFill>
              </a:rPr>
              <a:t>minimální trvanlivost do </a:t>
            </a:r>
            <a:r>
              <a:rPr lang="cs-CZ" sz="2400" b="0" dirty="0"/>
              <a:t>…“. </a:t>
            </a:r>
            <a:endParaRPr lang="cs-CZ" sz="24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400" b="0" dirty="0" smtClean="0"/>
              <a:t>Datum </a:t>
            </a:r>
            <a:r>
              <a:rPr lang="cs-CZ" sz="2400" b="0" dirty="0"/>
              <a:t>minimální </a:t>
            </a:r>
            <a:r>
              <a:rPr lang="cs-CZ" sz="2500" u="sng" dirty="0">
                <a:solidFill>
                  <a:schemeClr val="accent3"/>
                </a:solidFill>
              </a:rPr>
              <a:t>trvanlivosti není třeba uvádět </a:t>
            </a:r>
            <a:r>
              <a:rPr lang="cs-CZ" sz="2400" b="0" dirty="0"/>
              <a:t>např. na lihovinách, vínech, čerstvém ovoci, zelenině a čerstvém pečivu. </a:t>
            </a:r>
            <a:endParaRPr lang="cs-CZ" sz="24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400" b="0" dirty="0" smtClean="0"/>
              <a:t>V </a:t>
            </a:r>
            <a:r>
              <a:rPr lang="cs-CZ" sz="2400" b="0" dirty="0"/>
              <a:t>některých případech </a:t>
            </a:r>
            <a:r>
              <a:rPr lang="cs-CZ" sz="2500" u="sng" dirty="0">
                <a:solidFill>
                  <a:schemeClr val="accent3"/>
                </a:solidFill>
              </a:rPr>
              <a:t>stačí </a:t>
            </a:r>
            <a:r>
              <a:rPr lang="cs-CZ" sz="2500" u="sng" dirty="0" smtClean="0">
                <a:solidFill>
                  <a:schemeClr val="accent3"/>
                </a:solidFill>
              </a:rPr>
              <a:t>uvést </a:t>
            </a:r>
            <a:r>
              <a:rPr lang="cs-CZ" sz="2500" u="sng" dirty="0">
                <a:solidFill>
                  <a:schemeClr val="accent3"/>
                </a:solidFill>
              </a:rPr>
              <a:t>rok</a:t>
            </a:r>
            <a:r>
              <a:rPr lang="cs-CZ" sz="2400" b="0" dirty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400" b="0" dirty="0"/>
              <a:t>Výrobky mohou být prodávány </a:t>
            </a:r>
            <a:r>
              <a:rPr lang="cs-CZ" sz="2500" u="sng" dirty="0">
                <a:solidFill>
                  <a:schemeClr val="accent3"/>
                </a:solidFill>
              </a:rPr>
              <a:t>i po uplynutí doby </a:t>
            </a:r>
            <a:r>
              <a:rPr lang="cs-CZ" sz="2400" b="0" dirty="0"/>
              <a:t>minimální trvanlivosti, ale musí být </a:t>
            </a:r>
            <a:r>
              <a:rPr lang="cs-CZ" sz="2500" u="sng" dirty="0">
                <a:solidFill>
                  <a:schemeClr val="accent3"/>
                </a:solidFill>
              </a:rPr>
              <a:t>nabízeny odděleně </a:t>
            </a:r>
            <a:r>
              <a:rPr lang="cs-CZ" sz="2400" b="0" dirty="0"/>
              <a:t>a tato skutečnost musí být zřetelně uvedena.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b="0" dirty="0"/>
              <a:t/>
            </a:r>
            <a:br>
              <a:rPr lang="cs-CZ" b="0" dirty="0"/>
            </a:br>
            <a:endParaRPr lang="cs-CZ" b="0" dirty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396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Záruka a záruční </a:t>
            </a:r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doba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3"/>
                </a:solidFill>
              </a:rPr>
              <a:t>ZÁRUKA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79512" y="1701848"/>
            <a:ext cx="4176464" cy="467948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Záruka je odpovědnost </a:t>
            </a:r>
            <a:r>
              <a:rPr lang="cs-CZ" sz="2000" b="0" dirty="0"/>
              <a:t>prodávajícího za vady, které se projeví </a:t>
            </a:r>
            <a:r>
              <a:rPr lang="cs-CZ" sz="2000" b="0" dirty="0" smtClean="0"/>
              <a:t>po </a:t>
            </a:r>
            <a:r>
              <a:rPr lang="cs-CZ" sz="2000" b="0" dirty="0"/>
              <a:t>převzetí věci v záruční době, nejde-li o věci, které se rychle kazí nebo o věci </a:t>
            </a:r>
            <a:r>
              <a:rPr lang="cs-CZ" sz="2000" b="0" dirty="0" smtClean="0"/>
              <a:t>použité.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Záruka se nevztahuje na opotřebení věci způsobené jejím obvyklým užíváním.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U </a:t>
            </a:r>
            <a:r>
              <a:rPr lang="cs-CZ" sz="2000" b="0" dirty="0"/>
              <a:t>věcí prodávaných za nižší cenu se záruka nevztahuje na vady, pro které byla nižší cena sjednána</a:t>
            </a:r>
            <a:r>
              <a:rPr lang="cs-CZ" sz="2000" dirty="0"/>
              <a:t>. </a:t>
            </a:r>
            <a:endParaRPr lang="cs-CZ" sz="2000" cap="all" spc="400" dirty="0">
              <a:solidFill>
                <a:schemeClr val="accent3"/>
              </a:solidFill>
              <a:ea typeface="+mj-ea"/>
              <a:cs typeface="Tunga" pitchFamily="2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b="1" dirty="0">
                <a:solidFill>
                  <a:schemeClr val="accent3"/>
                </a:solidFill>
              </a:rPr>
              <a:t>ZÁRUČNÍ DOBA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976440" cy="44634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1900" b="0" dirty="0" smtClean="0"/>
              <a:t>Zruční doba je doba</a:t>
            </a:r>
            <a:r>
              <a:rPr lang="cs-CZ" sz="1900" b="0" dirty="0"/>
              <a:t>, po kterou lze uplatnit </a:t>
            </a:r>
            <a:r>
              <a:rPr lang="cs-CZ" sz="1900" b="0" dirty="0" smtClean="0"/>
              <a:t>záruku.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1900" b="0" dirty="0"/>
              <a:t>Při prodeji spotřebního zboží je záruční doba 24 </a:t>
            </a:r>
            <a:r>
              <a:rPr lang="cs-CZ" sz="1900" b="0" dirty="0" smtClean="0"/>
              <a:t>měsíců.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1900" b="0" dirty="0"/>
              <a:t>J</a:t>
            </a:r>
            <a:r>
              <a:rPr lang="cs-CZ" sz="1900" b="0" dirty="0" smtClean="0"/>
              <a:t>de-li </a:t>
            </a:r>
            <a:r>
              <a:rPr lang="cs-CZ" sz="1900" b="0" dirty="0"/>
              <a:t>o prodej potravinářského zboží, je záruční doba osm dní, u prodeje krmiv tři týdny a u prodeje zvířat šest týdnů. </a:t>
            </a:r>
            <a:endParaRPr lang="cs-CZ" sz="1900" b="0" dirty="0" smtClean="0"/>
          </a:p>
        </p:txBody>
      </p:sp>
    </p:spTree>
    <p:extLst>
      <p:ext uri="{BB962C8B-B14F-4D97-AF65-F5344CB8AC3E}">
        <p14:creationId xmlns:p14="http://schemas.microsoft.com/office/powerpoint/2010/main" val="35220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slevy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776644"/>
          </a:xfrm>
        </p:spPr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accent3"/>
                </a:solidFill>
              </a:rPr>
              <a:t>Typy slev: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Sleva při včasném nákupu.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Sleva při nakupování na poslední chvíli.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Sleva při přiznané závadě.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Sleva při končící lhůtě trvanlivosti zboží.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Sezónní slevy a výprodeje.</a:t>
            </a:r>
          </a:p>
          <a:p>
            <a:pPr marL="0" indent="0"/>
            <a:endParaRPr lang="cs-CZ" sz="2000" b="0" dirty="0" smtClean="0"/>
          </a:p>
          <a:p>
            <a:pPr marL="0" indent="0"/>
            <a:r>
              <a:rPr lang="cs-CZ" sz="2000" dirty="0" smtClean="0"/>
              <a:t>Dnes můžeme využít mnoho odkazů na různé slevy při nakupování přes internet </a:t>
            </a:r>
          </a:p>
          <a:p>
            <a:pPr marL="0" indent="0"/>
            <a:r>
              <a:rPr lang="cs-CZ" sz="2000" u="sng" dirty="0">
                <a:solidFill>
                  <a:schemeClr val="accent2"/>
                </a:solidFill>
              </a:rPr>
              <a:t>Skrz.cz je </a:t>
            </a:r>
            <a:r>
              <a:rPr lang="cs-CZ" sz="2000" u="sng" dirty="0" smtClean="0">
                <a:solidFill>
                  <a:schemeClr val="accent2"/>
                </a:solidFill>
              </a:rPr>
              <a:t>místo, </a:t>
            </a:r>
            <a:r>
              <a:rPr lang="cs-CZ" sz="2000" u="sng" dirty="0">
                <a:solidFill>
                  <a:schemeClr val="accent2"/>
                </a:solidFill>
              </a:rPr>
              <a:t>kde </a:t>
            </a:r>
            <a:r>
              <a:rPr lang="cs-CZ" sz="2000" u="sng" dirty="0" smtClean="0">
                <a:solidFill>
                  <a:schemeClr val="accent2"/>
                </a:solidFill>
              </a:rPr>
              <a:t>lze najít </a:t>
            </a:r>
            <a:r>
              <a:rPr lang="cs-CZ" sz="2000" u="sng" dirty="0">
                <a:solidFill>
                  <a:schemeClr val="accent2"/>
                </a:solidFill>
              </a:rPr>
              <a:t>všechny slevy na </a:t>
            </a:r>
            <a:r>
              <a:rPr lang="cs-CZ" sz="2000" u="sng" dirty="0" smtClean="0">
                <a:solidFill>
                  <a:schemeClr val="accent2"/>
                </a:solidFill>
              </a:rPr>
              <a:t>internetu.</a:t>
            </a:r>
            <a:endParaRPr lang="cs-CZ" sz="2000" u="sng" dirty="0">
              <a:solidFill>
                <a:schemeClr val="accent2"/>
              </a:solidFill>
            </a:endParaRPr>
          </a:p>
          <a:p>
            <a:pPr marL="0" indent="0"/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48680"/>
            <a:ext cx="2880000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7423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612" y="-1778"/>
            <a:ext cx="18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reklamace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8070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u="sng" dirty="0">
                <a:solidFill>
                  <a:schemeClr val="accent3"/>
                </a:solidFill>
              </a:rPr>
              <a:t>Reklamace je právní úkon </a:t>
            </a:r>
            <a:r>
              <a:rPr lang="cs-CZ" sz="2000" b="0" dirty="0" smtClean="0"/>
              <a:t>na základě zjištění vady výrobku.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Reklamovat  vadný výrobek musí zákazník </a:t>
            </a:r>
            <a:r>
              <a:rPr lang="cs-CZ" sz="2000" u="sng" dirty="0" smtClean="0">
                <a:solidFill>
                  <a:schemeClr val="accent3"/>
                </a:solidFill>
              </a:rPr>
              <a:t>co nejdříve </a:t>
            </a:r>
            <a:r>
              <a:rPr lang="cs-CZ" sz="2000" b="0" dirty="0" smtClean="0"/>
              <a:t>po zjištění vady.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Při reklamaci musí zákazník předložit </a:t>
            </a:r>
            <a:r>
              <a:rPr lang="cs-CZ" sz="2000" u="sng" dirty="0">
                <a:solidFill>
                  <a:schemeClr val="accent3"/>
                </a:solidFill>
              </a:rPr>
              <a:t>doklad o zaplacení </a:t>
            </a:r>
            <a:r>
              <a:rPr lang="cs-CZ" sz="2000" b="0" dirty="0" smtClean="0"/>
              <a:t>zboží (paragon).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Reklamaci může zákazník uplatnit pouze tam, </a:t>
            </a:r>
            <a:r>
              <a:rPr lang="cs-CZ" sz="2000" u="sng" dirty="0">
                <a:solidFill>
                  <a:schemeClr val="accent3"/>
                </a:solidFill>
              </a:rPr>
              <a:t>kde zboží zakoupil</a:t>
            </a:r>
            <a:r>
              <a:rPr lang="cs-CZ" sz="2000" b="0" dirty="0" smtClean="0"/>
              <a:t>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Reklamace musí být vyřízena </a:t>
            </a:r>
            <a:r>
              <a:rPr lang="cs-CZ" sz="2000" u="sng" dirty="0">
                <a:solidFill>
                  <a:schemeClr val="accent3"/>
                </a:solidFill>
              </a:rPr>
              <a:t>do 30. dnů</a:t>
            </a:r>
            <a:r>
              <a:rPr lang="cs-CZ" sz="2000" b="0" dirty="0" smtClean="0"/>
              <a:t>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u="sng" dirty="0">
                <a:solidFill>
                  <a:schemeClr val="accent3"/>
                </a:solidFill>
              </a:rPr>
              <a:t>Reklamace se řeší </a:t>
            </a:r>
            <a:r>
              <a:rPr lang="cs-CZ" sz="2000" b="0" dirty="0"/>
              <a:t>například opravou zboží, výměnou zboží za bezvadné, odstoupením od smlouvy nebo poskytnutím slevy.</a:t>
            </a:r>
            <a:endParaRPr lang="cs-CZ" sz="2000" b="0" dirty="0" smtClean="0"/>
          </a:p>
          <a:p>
            <a:pPr marL="0" indent="0">
              <a:lnSpc>
                <a:spcPct val="160000"/>
              </a:lnSpc>
              <a:spcBef>
                <a:spcPts val="0"/>
              </a:spcBef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127227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3212976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Konkurenční prostředí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Konkurenční prostředí vytvářejí na trhu prodejci stejného druhu zboží nebo služeb.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Každý z obchodníků má zájem na co největším zisku.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Zákazník má možnost výběru při nakupování.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Důležitá je kvalita výrobku, ale také cena.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Proto musí obchodník stanovit cenu zboží tak, aby se zboží prodávalo.</a:t>
            </a:r>
          </a:p>
          <a:p>
            <a:pPr marL="0" indent="0"/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62690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6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5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500" cap="none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endParaRPr lang="cs-CZ" sz="15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spcBef>
                <a:spcPts val="0"/>
              </a:spcBef>
              <a:buFont typeface="Arial" pitchFamily="34" charset="0"/>
              <a:buChar char="•"/>
            </a:pPr>
            <a:r>
              <a:rPr lang="cs-CZ" sz="1900" cap="none" dirty="0" err="1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microsoft</a:t>
            </a:r>
            <a:r>
              <a:rPr lang="cs-CZ" sz="19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 - </a:t>
            </a:r>
            <a:r>
              <a:rPr lang="cs-CZ" sz="19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  <a:endParaRPr lang="cs-CZ" sz="19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lnSpc>
                <a:spcPct val="115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900" cap="none" dirty="0" smtClean="0">
                <a:ea typeface="Times New Roman"/>
                <a:hlinkClick r:id="rId4"/>
              </a:rPr>
              <a:t>http://cs.wikipedia.org/wiki/datum_minim%c3%a1ln%c3%ad_trvanlivosti</a:t>
            </a:r>
            <a:endParaRPr lang="cs-CZ" sz="1900" cap="none" dirty="0">
              <a:ea typeface="Times New Roman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900" u="sng" cap="none" dirty="0" smtClean="0">
                <a:hlinkClick r:id="rId5"/>
              </a:rPr>
              <a:t>http://business.center.cz/</a:t>
            </a:r>
            <a:endParaRPr lang="cs-CZ" sz="1900" cap="none" dirty="0" smtClean="0"/>
          </a:p>
          <a:p>
            <a:pPr marL="285750" indent="-28575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endParaRPr lang="cs-CZ" sz="1900" cap="none" dirty="0" smtClean="0">
              <a:ea typeface="Times New Roman"/>
            </a:endParaRP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cs-CZ" sz="1700" cap="none" dirty="0" smtClean="0">
              <a:ea typeface="Times New Roman"/>
            </a:endParaRPr>
          </a:p>
          <a:p>
            <a:pPr marL="285750" indent="-28575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Arial" pitchFamily="34" charset="0"/>
              <a:buChar char="•"/>
            </a:pPr>
            <a:endParaRPr lang="cs-CZ" sz="1700" cap="none" dirty="0">
              <a:ea typeface="Times New Roman"/>
            </a:endParaRP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cs-CZ" sz="1700" cap="none" dirty="0" smtClean="0"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700" dirty="0" smtClean="0"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700" dirty="0" smtClean="0">
                <a:ea typeface="Times New Roman"/>
              </a:rPr>
              <a:t>„Materiál </a:t>
            </a:r>
            <a:r>
              <a:rPr lang="cs-CZ" sz="17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1068</TotalTime>
  <Words>736</Words>
  <Application>Microsoft Office PowerPoint</Application>
  <PresentationFormat>Předvádění na obrazovce (4:3)</PresentationFormat>
  <Paragraphs>100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Úhly</vt:lpstr>
      <vt:lpstr>FINANČNÍ GRAMOTNOST  NAKUPOVÁNÍ </vt:lpstr>
      <vt:lpstr>Prezentace aplikace PowerPoint</vt:lpstr>
      <vt:lpstr>nakupování</vt:lpstr>
      <vt:lpstr>Ceny zboží</vt:lpstr>
      <vt:lpstr>Trvanlivost </vt:lpstr>
      <vt:lpstr>Záruka a záruční doba</vt:lpstr>
      <vt:lpstr>slevy</vt:lpstr>
      <vt:lpstr>reklamace</vt:lpstr>
      <vt:lpstr>Konkurenční prostředí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Peníze usnadňují život  </dc:title>
  <dc:creator>Ivuška</dc:creator>
  <cp:lastModifiedBy>Iva Novotná</cp:lastModifiedBy>
  <cp:revision>19</cp:revision>
  <dcterms:created xsi:type="dcterms:W3CDTF">2011-07-10T07:34:41Z</dcterms:created>
  <dcterms:modified xsi:type="dcterms:W3CDTF">2013-03-03T09:08:21Z</dcterms:modified>
</cp:coreProperties>
</file>