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2" r:id="rId3"/>
    <p:sldId id="259" r:id="rId4"/>
    <p:sldId id="260" r:id="rId5"/>
    <p:sldId id="264" r:id="rId6"/>
    <p:sldId id="268" r:id="rId7"/>
    <p:sldId id="261" r:id="rId8"/>
    <p:sldId id="265" r:id="rId9"/>
    <p:sldId id="269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7A7F9-F874-4EF0-A799-D1DE8FCAF635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51314-2FF6-44C5-BF24-0B858231E5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072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euro.e15.cz/profit/lichva-a-lichvari-863250" TargetMode="External"/><Relationship Id="rId3" Type="http://schemas.openxmlformats.org/officeDocument/2006/relationships/hyperlink" Target="http://bankovni-pujcka.eu/podvodne-pujcky-misto-penez-exekuce/" TargetMode="External"/><Relationship Id="rId7" Type="http://schemas.openxmlformats.org/officeDocument/2006/relationships/hyperlink" Target="http://www.blesk.cz/clanek/radce-penize/168395/pujcky-pro-kazdeho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android.okhelp.cz/mesicni-sporeni-financni-kalkulacka-navod/" TargetMode="External"/><Relationship Id="rId5" Type="http://schemas.openxmlformats.org/officeDocument/2006/relationships/hyperlink" Target="http://www.banky.cz/bankovni-produkty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zuno.cz/sporeni-vklady/sporeni/" TargetMode="External"/><Relationship Id="rId9" Type="http://schemas.openxmlformats.org/officeDocument/2006/relationships/hyperlink" Target="http://aktualne.centrum.cz/finance/penize/clanek.phtml?id=6741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Kam s penězi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957370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Kam s penězi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Seznámit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žáky se základními možnosti na finančním trhu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možnosti vlastních úspor a úskalí zadluženosti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10. 02.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7181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ÚSPORY A PŮJČKY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Abychom si mohli něco koupit, musíme na to mít finanční prostředky.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Naše příjmy jsou omezené, proto si nemůžeme pořídit vše, co bychom chtěli.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Něco si můžeme </a:t>
            </a:r>
            <a:r>
              <a:rPr lang="cs-CZ" sz="2000" u="sng" dirty="0" smtClean="0">
                <a:solidFill>
                  <a:schemeClr val="accent3"/>
                </a:solidFill>
              </a:rPr>
              <a:t>koupit</a:t>
            </a:r>
            <a:r>
              <a:rPr lang="cs-CZ" sz="2000" dirty="0" smtClean="0"/>
              <a:t> </a:t>
            </a:r>
            <a:r>
              <a:rPr lang="cs-CZ" sz="2000" b="0" dirty="0" smtClean="0"/>
              <a:t>hned, na jiné věci si můžeme peníze </a:t>
            </a:r>
            <a:r>
              <a:rPr lang="cs-CZ" sz="2000" u="sng" dirty="0">
                <a:solidFill>
                  <a:schemeClr val="accent3"/>
                </a:solidFill>
              </a:rPr>
              <a:t>uspořit</a:t>
            </a:r>
            <a:r>
              <a:rPr lang="cs-CZ" sz="2000" dirty="0" smtClean="0"/>
              <a:t> </a:t>
            </a:r>
            <a:r>
              <a:rPr lang="cs-CZ" sz="2000" b="0" dirty="0" smtClean="0"/>
              <a:t>a také si můžeme peníze </a:t>
            </a:r>
            <a:r>
              <a:rPr lang="cs-CZ" sz="2000" u="sng" dirty="0">
                <a:solidFill>
                  <a:schemeClr val="accent3"/>
                </a:solidFill>
              </a:rPr>
              <a:t>půjčit.</a:t>
            </a:r>
          </a:p>
          <a:p>
            <a:pPr>
              <a:buFont typeface="Wingdings" pitchFamily="2" charset="2"/>
              <a:buChar char="Ø"/>
            </a:pPr>
            <a:endParaRPr lang="cs-CZ" sz="2000" b="0" dirty="0"/>
          </a:p>
          <a:p>
            <a:pPr marL="0" indent="0"/>
            <a:endParaRPr lang="cs-CZ" sz="2000" b="0" dirty="0"/>
          </a:p>
        </p:txBody>
      </p:sp>
      <p:pic>
        <p:nvPicPr>
          <p:cNvPr id="4" name="Obrázek 3" descr="Srovnání p&amp;uring;j&amp;ccaron;ek - bankovní i nebankovní úv&amp;ecaron;r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2880000" cy="288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3066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spoření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Spoření</a:t>
            </a:r>
            <a:r>
              <a:rPr lang="cs-CZ" sz="2000" b="0" dirty="0" smtClean="0"/>
              <a:t> znamená pravidelné či nepravidelné ukládání peněz. 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Své </a:t>
            </a:r>
            <a:r>
              <a:rPr lang="cs-CZ" sz="2000" u="sng" dirty="0" smtClean="0">
                <a:solidFill>
                  <a:schemeClr val="accent3"/>
                </a:solidFill>
              </a:rPr>
              <a:t>úspory</a:t>
            </a:r>
            <a:r>
              <a:rPr lang="cs-CZ" sz="2000" b="0" dirty="0" smtClean="0"/>
              <a:t> </a:t>
            </a:r>
            <a:r>
              <a:rPr lang="cs-CZ" sz="2000" b="0" dirty="0" smtClean="0"/>
              <a:t> si </a:t>
            </a:r>
            <a:r>
              <a:rPr lang="cs-CZ" sz="2000" b="0" dirty="0" smtClean="0"/>
              <a:t>lidé mohou ukládat do banky.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Banka jim za to dá odměnu, tzv. </a:t>
            </a:r>
            <a:r>
              <a:rPr lang="cs-CZ" sz="2000" u="sng" dirty="0" smtClean="0">
                <a:solidFill>
                  <a:schemeClr val="accent3"/>
                </a:solidFill>
              </a:rPr>
              <a:t>úrok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Celková naspořená částka</a:t>
            </a:r>
            <a:r>
              <a:rPr lang="cs-CZ" sz="2000" b="0" dirty="0" smtClean="0"/>
              <a:t> se skládá </a:t>
            </a:r>
            <a:r>
              <a:rPr lang="cs-CZ" sz="2000" b="0" dirty="0" smtClean="0"/>
              <a:t>z </a:t>
            </a:r>
            <a:r>
              <a:rPr lang="cs-CZ" sz="2000" b="0" dirty="0" smtClean="0"/>
              <a:t>úspor a úroku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Některé banky mají </a:t>
            </a:r>
            <a:r>
              <a:rPr lang="cs-CZ" sz="2000" u="sng" dirty="0" smtClean="0">
                <a:solidFill>
                  <a:schemeClr val="accent3"/>
                </a:solidFill>
              </a:rPr>
              <a:t>poplatky </a:t>
            </a:r>
            <a:r>
              <a:rPr lang="cs-CZ" sz="2000" b="0" dirty="0" smtClean="0"/>
              <a:t>za vedení účtu.</a:t>
            </a:r>
          </a:p>
          <a:p>
            <a:pPr marL="0" indent="0"/>
            <a:endParaRPr lang="cs-CZ" sz="2000" b="0" dirty="0" smtClean="0"/>
          </a:p>
          <a:p>
            <a:pPr marL="0" indent="0"/>
            <a:endParaRPr lang="cs-CZ" sz="20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678" y="2780928"/>
            <a:ext cx="2775029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816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Příklad spoření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Uložím si do banky na 1 rok:	</a:t>
            </a:r>
            <a:r>
              <a:rPr lang="cs-CZ" sz="2000" u="sng" dirty="0" smtClean="0">
                <a:solidFill>
                  <a:schemeClr val="accent3"/>
                </a:solidFill>
              </a:rPr>
              <a:t>10 </a:t>
            </a:r>
            <a:r>
              <a:rPr lang="cs-CZ" sz="2000" u="sng" dirty="0">
                <a:solidFill>
                  <a:schemeClr val="accent3"/>
                </a:solidFill>
              </a:rPr>
              <a:t>000 Kč </a:t>
            </a:r>
            <a:endParaRPr lang="cs-CZ" sz="2000" u="sng" dirty="0" smtClean="0">
              <a:solidFill>
                <a:schemeClr val="accent3"/>
              </a:solidFill>
            </a:endParaRPr>
          </a:p>
          <a:p>
            <a:r>
              <a:rPr lang="cs-CZ" sz="2000" dirty="0" smtClean="0"/>
              <a:t>Úrok za rok je 4%:		4% z 10 000 = 400 Kč</a:t>
            </a:r>
          </a:p>
          <a:p>
            <a:r>
              <a:rPr lang="cs-CZ" sz="2000" dirty="0" smtClean="0"/>
              <a:t>Poplatky za vedení účtu:		0 Kč měsíčně/0 Kč ročně</a:t>
            </a:r>
          </a:p>
          <a:p>
            <a:r>
              <a:rPr lang="cs-CZ" sz="2000" dirty="0" smtClean="0"/>
              <a:t>Celkem naspořená částka:	10 000 + 400 – 0 = </a:t>
            </a:r>
            <a:r>
              <a:rPr lang="cs-CZ" sz="2000" u="sng" dirty="0" smtClean="0">
                <a:solidFill>
                  <a:schemeClr val="accent3"/>
                </a:solidFill>
              </a:rPr>
              <a:t>10 400 Kč</a:t>
            </a:r>
          </a:p>
          <a:p>
            <a:endParaRPr lang="cs-CZ" sz="2000" dirty="0"/>
          </a:p>
          <a:p>
            <a:endParaRPr lang="cs-CZ" sz="2000" b="0" dirty="0"/>
          </a:p>
        </p:txBody>
      </p:sp>
      <p:pic>
        <p:nvPicPr>
          <p:cNvPr id="4" name="Obrázek 3" descr="Mesicni sporeni - Financni kalkulack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24944"/>
            <a:ext cx="2401058" cy="360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197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Možnosti spoření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sz="2000" dirty="0" smtClean="0"/>
              <a:t>Své finanční prostředky si můžeme spořit  v různých finančních produktech: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3"/>
                </a:solidFill>
              </a:rPr>
              <a:t>Běžný účet v bance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3"/>
                </a:solidFill>
              </a:rPr>
              <a:t>Spořící účet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accent3"/>
                </a:solidFill>
              </a:rPr>
              <a:t>Stavební spoření</a:t>
            </a:r>
          </a:p>
          <a:p>
            <a:pPr marL="0" indent="0"/>
            <a:r>
              <a:rPr lang="cs-CZ" sz="2000" dirty="0" smtClean="0"/>
              <a:t>Každá banka nebo spořitelna nabízí jiný spořící úrok a požaduje jiné poplatky za své služby.</a:t>
            </a:r>
          </a:p>
          <a:p>
            <a:pPr marL="0" indent="0"/>
            <a:endParaRPr lang="cs-CZ" sz="2000" dirty="0"/>
          </a:p>
        </p:txBody>
      </p:sp>
      <p:pic>
        <p:nvPicPr>
          <p:cNvPr id="6" name="Obrázek 5" descr="stavební spo&amp;rcaron;ení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29000"/>
            <a:ext cx="3933825" cy="2771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3157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půjčky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Půjčka</a:t>
            </a:r>
            <a:r>
              <a:rPr lang="cs-CZ" sz="2000" dirty="0" smtClean="0"/>
              <a:t> </a:t>
            </a:r>
            <a:r>
              <a:rPr lang="cs-CZ" sz="2000" b="0" dirty="0" smtClean="0"/>
              <a:t>je získání peněz od jiné osoby nebo od banky.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Půjčka od banky se nazývá </a:t>
            </a:r>
            <a:r>
              <a:rPr lang="cs-CZ" sz="2000" u="sng" dirty="0" smtClean="0">
                <a:solidFill>
                  <a:schemeClr val="accent3"/>
                </a:solidFill>
              </a:rPr>
              <a:t>úvěr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poskytované služky si banka účtuje </a:t>
            </a:r>
            <a:r>
              <a:rPr lang="cs-CZ" sz="2000" u="sng" dirty="0" smtClean="0">
                <a:solidFill>
                  <a:schemeClr val="accent3"/>
                </a:solidFill>
              </a:rPr>
              <a:t>poplatky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 půjčení peněz zaplatíme předem stanovený </a:t>
            </a:r>
            <a:r>
              <a:rPr lang="cs-CZ" sz="2000" u="sng" dirty="0" smtClean="0">
                <a:solidFill>
                  <a:schemeClr val="accent3"/>
                </a:solidFill>
              </a:rPr>
              <a:t>úrok</a:t>
            </a:r>
            <a:r>
              <a:rPr lang="cs-CZ" sz="2000" b="0" dirty="0" smtClean="0"/>
              <a:t> jako odměnu bance.</a:t>
            </a:r>
          </a:p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Celkový dluh </a:t>
            </a:r>
            <a:r>
              <a:rPr lang="cs-CZ" sz="2000" b="0" dirty="0" smtClean="0"/>
              <a:t>je tedy půjčená částka, úrok a poplatky.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Pokud si koupíme zboží na </a:t>
            </a:r>
            <a:r>
              <a:rPr lang="cs-CZ" sz="2000" u="sng" dirty="0" smtClean="0">
                <a:solidFill>
                  <a:schemeClr val="accent3"/>
                </a:solidFill>
              </a:rPr>
              <a:t>splátky</a:t>
            </a:r>
            <a:r>
              <a:rPr lang="cs-CZ" sz="2000" b="0" dirty="0" smtClean="0"/>
              <a:t>, zaplatíme za zboží mnohem více peněz.</a:t>
            </a:r>
          </a:p>
          <a:p>
            <a:pPr>
              <a:buFont typeface="Wingdings" pitchFamily="2" charset="2"/>
              <a:buChar char="Ø"/>
            </a:pPr>
            <a:endParaRPr lang="cs-CZ" sz="2000" b="0" dirty="0"/>
          </a:p>
          <a:p>
            <a:pPr marL="0" indent="0"/>
            <a:endParaRPr lang="cs-CZ" sz="2000" b="0" dirty="0" smtClean="0"/>
          </a:p>
        </p:txBody>
      </p:sp>
      <p:pic>
        <p:nvPicPr>
          <p:cNvPr id="4" name="Obrázek 3" descr="http://img.blesk.cz/img/1/gallery/1171627_penize-exekuce-davky-splatk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08296"/>
            <a:ext cx="3145631" cy="216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2089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Příklad půjčky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sz="2000" dirty="0" smtClean="0"/>
              <a:t>Pokud nemám dostatek peněz na potřebnou věc, mohu si peníze </a:t>
            </a:r>
            <a:r>
              <a:rPr lang="cs-CZ" sz="2000" u="sng" dirty="0" smtClean="0">
                <a:solidFill>
                  <a:schemeClr val="accent3"/>
                </a:solidFill>
              </a:rPr>
              <a:t>půjčit </a:t>
            </a:r>
            <a:r>
              <a:rPr lang="cs-CZ" sz="2000" dirty="0" smtClean="0"/>
              <a:t>u banky, tím mi u banky vznikne </a:t>
            </a:r>
            <a:r>
              <a:rPr lang="cs-CZ" sz="2000" u="sng" dirty="0" smtClean="0">
                <a:solidFill>
                  <a:schemeClr val="accent3"/>
                </a:solidFill>
              </a:rPr>
              <a:t>dluh</a:t>
            </a:r>
            <a:r>
              <a:rPr lang="cs-CZ" sz="2000" dirty="0" smtClean="0"/>
              <a:t>.</a:t>
            </a:r>
          </a:p>
          <a:p>
            <a:pPr marL="0" indent="0"/>
            <a:r>
              <a:rPr lang="cs-CZ" sz="2000" dirty="0" smtClean="0"/>
              <a:t>Půjčená částka:			</a:t>
            </a:r>
            <a:r>
              <a:rPr lang="cs-CZ" sz="2000" u="sng" dirty="0" smtClean="0">
                <a:solidFill>
                  <a:schemeClr val="accent3"/>
                </a:solidFill>
              </a:rPr>
              <a:t>15 000 Kč</a:t>
            </a:r>
          </a:p>
          <a:p>
            <a:pPr marL="0" indent="0"/>
            <a:r>
              <a:rPr lang="cs-CZ" sz="2000" dirty="0" smtClean="0"/>
              <a:t>Úrok 7%:			1 O50 Kč</a:t>
            </a:r>
          </a:p>
          <a:p>
            <a:pPr marL="0" indent="0"/>
            <a:r>
              <a:rPr lang="cs-CZ" sz="2000" dirty="0" smtClean="0"/>
              <a:t>Splátka celkem:			15 000 + 1 050 = </a:t>
            </a:r>
            <a:r>
              <a:rPr lang="cs-CZ" sz="2000" u="sng" dirty="0" smtClean="0">
                <a:solidFill>
                  <a:schemeClr val="accent3"/>
                </a:solidFill>
              </a:rPr>
              <a:t>16 050 Kč</a:t>
            </a:r>
          </a:p>
          <a:p>
            <a:pPr marL="0" indent="0"/>
            <a:endParaRPr lang="cs-CZ" sz="2000" dirty="0"/>
          </a:p>
          <a:p>
            <a:pPr marL="0" indent="0"/>
            <a:endParaRPr lang="cs-CZ" sz="2000" dirty="0"/>
          </a:p>
        </p:txBody>
      </p:sp>
      <p:pic>
        <p:nvPicPr>
          <p:cNvPr id="4" name="Obrázek 3" descr="http://t2.gstatic.com/images?q=tbn:ANd9GcTQrDpYJFht2vPYyJUUbdEkx69WE8omKjgsknGChDQg517SuPzz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58" y="3212976"/>
            <a:ext cx="3844949" cy="288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86308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/>
                </a:solidFill>
                <a:latin typeface="Algerian" pitchFamily="82" charset="0"/>
              </a:rPr>
              <a:t>poplatky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Za služby, které nám poskytuje banka platíme </a:t>
            </a:r>
            <a:r>
              <a:rPr lang="cs-CZ" sz="2000" u="sng" dirty="0" smtClean="0">
                <a:solidFill>
                  <a:schemeClr val="accent3"/>
                </a:solidFill>
              </a:rPr>
              <a:t>poplatky</a:t>
            </a:r>
            <a:r>
              <a:rPr lang="cs-CZ" sz="2000" dirty="0" smtClean="0"/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Dnes máme možnost vybrat si banku </a:t>
            </a:r>
            <a:r>
              <a:rPr lang="cs-CZ" sz="2000" u="sng" dirty="0" smtClean="0">
                <a:solidFill>
                  <a:schemeClr val="accent3"/>
                </a:solidFill>
              </a:rPr>
              <a:t>bez poplatků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Informace o bankovních poplatcích najdeme </a:t>
            </a:r>
            <a:r>
              <a:rPr lang="cs-CZ" sz="2000" u="sng" dirty="0" smtClean="0">
                <a:solidFill>
                  <a:schemeClr val="accent3"/>
                </a:solidFill>
              </a:rPr>
              <a:t>na internetu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 marL="0" indent="0"/>
            <a:endParaRPr lang="cs-CZ" sz="2000" dirty="0"/>
          </a:p>
        </p:txBody>
      </p:sp>
      <p:pic>
        <p:nvPicPr>
          <p:cNvPr id="4" name="Obrázek 3" descr="Poplatko&amp;zcaron;rout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514" y="2924944"/>
            <a:ext cx="2476500" cy="2971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0408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lichva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Lichva </a:t>
            </a:r>
            <a:r>
              <a:rPr lang="cs-CZ" sz="2000" b="0" dirty="0"/>
              <a:t>byla známá už ve středověku</a:t>
            </a:r>
            <a:r>
              <a:rPr lang="cs-CZ" sz="2000" b="0" dirty="0" smtClean="0"/>
              <a:t>.</a:t>
            </a:r>
            <a:endParaRPr lang="cs-CZ" sz="2000" u="sng" dirty="0" smtClean="0">
              <a:solidFill>
                <a:schemeClr val="accent3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Lichva</a:t>
            </a:r>
            <a:r>
              <a:rPr lang="cs-CZ" sz="2000" b="0" dirty="0" smtClean="0"/>
              <a:t> je půjčování peněz za nadměrný úrok.</a:t>
            </a:r>
          </a:p>
          <a:p>
            <a:pPr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Lichváři</a:t>
            </a:r>
            <a:r>
              <a:rPr lang="cs-CZ" sz="2000" b="0" dirty="0" smtClean="0"/>
              <a:t> zneužívají finanční tísně a nezkušenosti lidí.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Lichva je podle českého zákona</a:t>
            </a:r>
            <a:r>
              <a:rPr lang="cs-CZ" sz="2000" u="sng" dirty="0">
                <a:solidFill>
                  <a:schemeClr val="accent3"/>
                </a:solidFill>
              </a:rPr>
              <a:t> </a:t>
            </a:r>
            <a:r>
              <a:rPr lang="cs-CZ" sz="2000" u="sng" dirty="0" smtClean="0">
                <a:solidFill>
                  <a:schemeClr val="accent3"/>
                </a:solidFill>
              </a:rPr>
              <a:t>trestný čin.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V mnoha případech je lichva </a:t>
            </a:r>
            <a:r>
              <a:rPr lang="cs-CZ" sz="2000" u="sng" dirty="0" smtClean="0">
                <a:solidFill>
                  <a:schemeClr val="accent3"/>
                </a:solidFill>
              </a:rPr>
              <a:t>příčinou bídy.</a:t>
            </a:r>
          </a:p>
          <a:p>
            <a:pPr>
              <a:buFont typeface="Wingdings" pitchFamily="2" charset="2"/>
              <a:buChar char="Ø"/>
            </a:pPr>
            <a:endParaRPr lang="cs-CZ" sz="2000" u="sng" dirty="0"/>
          </a:p>
          <a:p>
            <a:pPr>
              <a:buFont typeface="Wingdings" pitchFamily="2" charset="2"/>
              <a:buChar char="Ø"/>
            </a:pPr>
            <a:endParaRPr lang="cs-CZ" sz="2000" b="0" dirty="0"/>
          </a:p>
        </p:txBody>
      </p:sp>
      <p:pic>
        <p:nvPicPr>
          <p:cNvPr id="4" name="Obrázek 3" descr="http://img.mf.cz/829/448/2-lichva_a_lichvari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164" y="3356992"/>
            <a:ext cx="4067810" cy="287972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21348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accent3"/>
                </a:solidFill>
                <a:latin typeface="Algerian" pitchFamily="82" charset="0"/>
              </a:rPr>
              <a:t>exekuce</a:t>
            </a:r>
            <a:endParaRPr lang="cs-CZ" sz="3200" dirty="0">
              <a:solidFill>
                <a:schemeClr val="accent3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Exekuce </a:t>
            </a:r>
            <a:r>
              <a:rPr lang="cs-CZ" sz="2000" b="0" dirty="0" smtClean="0"/>
              <a:t>je úřední odebrání majetku na základě neplacení dluhů.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Zabavený majetek z exekuce se rozprodá v dražbě a takto získané peníze se použijí na zaplacení dluhů.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Exekuci vykonává </a:t>
            </a:r>
            <a:r>
              <a:rPr lang="cs-CZ" sz="2000" u="sng" dirty="0">
                <a:solidFill>
                  <a:schemeClr val="accent3"/>
                </a:solidFill>
              </a:rPr>
              <a:t>exekutor</a:t>
            </a:r>
            <a:r>
              <a:rPr lang="cs-CZ" sz="2000" b="0" dirty="0" smtClean="0"/>
              <a:t>. Je to úředník exekučního úřadu.</a:t>
            </a:r>
          </a:p>
          <a:p>
            <a:pPr marL="0" indent="0"/>
            <a:endParaRPr lang="cs-CZ" sz="2000" b="0" dirty="0"/>
          </a:p>
          <a:p>
            <a:pPr marL="0" indent="0"/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4760913" cy="310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953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608512"/>
          </a:xfrm>
        </p:spPr>
        <p:txBody>
          <a:bodyPr>
            <a:no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3"/>
              </a:rPr>
              <a:t>http://bankovni-pujcka.eu/podvodne-pujcky-misto-penez-exekuce/</a:t>
            </a:r>
            <a:endParaRPr lang="cs-CZ" sz="1000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4"/>
              </a:rPr>
              <a:t>http://www.zuno.cz/sporeni-vklady/sporeni/</a:t>
            </a:r>
            <a:endParaRPr lang="cs-CZ" sz="1000" u="sng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cap="none" dirty="0" smtClean="0">
                <a:hlinkClick r:id="rId5"/>
              </a:rPr>
              <a:t>http://www.banky.cz/bankovni-produkty</a:t>
            </a:r>
            <a:endParaRPr lang="cs-CZ" sz="1000" u="sng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6"/>
              </a:rPr>
              <a:t>http://android.okhelp.cz/mesicni-sporeni-financni-kalkulacka-navod/</a:t>
            </a:r>
            <a:endParaRPr lang="cs-CZ" sz="1000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7"/>
              </a:rPr>
              <a:t>http://www.blesk.cz/clanek/radce-penize/168395/pujcky-pro-kazdeho.html</a:t>
            </a:r>
            <a:endParaRPr lang="cs-CZ" sz="1000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8"/>
              </a:rPr>
              <a:t>http://euro.e15.cz/profit/lichva-a-lichvari-863250</a:t>
            </a:r>
            <a:endParaRPr lang="cs-CZ" sz="1000" cap="none" dirty="0" smtClean="0"/>
          </a:p>
          <a:p>
            <a:pPr marL="342900" indent="-342900"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000" u="sng" cap="none" dirty="0" smtClean="0">
                <a:hlinkClick r:id="rId9"/>
              </a:rPr>
              <a:t>http://aktualne.centrum.cz/finance/penize/clanek.phtml?id=674118</a:t>
            </a:r>
            <a:endParaRPr lang="cs-CZ" sz="1000" cap="none" dirty="0" smtClean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000" cap="none" dirty="0" smtClean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000" dirty="0" smtClean="0">
                <a:ea typeface="Times New Roman"/>
              </a:rPr>
              <a:t>„Materiál </a:t>
            </a:r>
            <a:r>
              <a:rPr lang="cs-CZ" sz="10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1518</TotalTime>
  <Words>595</Words>
  <Application>Microsoft Office PowerPoint</Application>
  <PresentationFormat>Předvádění na obrazovce (4:3)</PresentationFormat>
  <Paragraphs>100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FINANČNÍ GRAMOTNOST  Kam s penězi  </vt:lpstr>
      <vt:lpstr>Prezentace aplikace PowerPoint</vt:lpstr>
      <vt:lpstr>ÚSPORY A PŮJČKY</vt:lpstr>
      <vt:lpstr>spoření</vt:lpstr>
      <vt:lpstr>Příklad spoření</vt:lpstr>
      <vt:lpstr>Možnosti spoření</vt:lpstr>
      <vt:lpstr>půjčky</vt:lpstr>
      <vt:lpstr>Příklad půjčky</vt:lpstr>
      <vt:lpstr>poplatky</vt:lpstr>
      <vt:lpstr>lichva</vt:lpstr>
      <vt:lpstr>exekuce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Kam s penězi  </dc:title>
  <dc:creator>Ivuška</dc:creator>
  <cp:lastModifiedBy>Iva Novotná</cp:lastModifiedBy>
  <cp:revision>21</cp:revision>
  <dcterms:created xsi:type="dcterms:W3CDTF">2011-07-10T07:34:55Z</dcterms:created>
  <dcterms:modified xsi:type="dcterms:W3CDTF">2013-02-11T19:06:39Z</dcterms:modified>
</cp:coreProperties>
</file>