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2" r:id="rId3"/>
    <p:sldId id="259" r:id="rId4"/>
    <p:sldId id="260" r:id="rId5"/>
    <p:sldId id="263" r:id="rId6"/>
    <p:sldId id="264" r:id="rId7"/>
    <p:sldId id="265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7AF74-F21E-4727-AF33-EDBC090110B4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3E6876-B972-4C1A-8AC8-23DFB28B8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44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anka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baroko.org/cs/restaurace-a-vinarna/" TargetMode="External"/><Relationship Id="rId12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zpravy.ihned.cz/cesko/c1-52859730-jste-financne-gramotni-udelejte-si-test-ktery-absolvovali-zaci-a-studenti" TargetMode="External"/><Relationship Id="rId11" Type="http://schemas.openxmlformats.org/officeDocument/2006/relationships/hyperlink" Target="http://aktualne.centrum.cz/finance/penize/clanek.phtml?id=674118" TargetMode="External"/><Relationship Id="rId5" Type="http://schemas.openxmlformats.org/officeDocument/2006/relationships/hyperlink" Target="http://zena.centrum.cz/kariera/penize/fotogalerie/foto/352880/?cid=728458" TargetMode="External"/><Relationship Id="rId10" Type="http://schemas.openxmlformats.org/officeDocument/2006/relationships/hyperlink" Target="http://peniaze.pravda.sk/ucty-a-karty/clanok/21616-vypis-z-uctu-posle-banka-raz-mesacne-zadarmo/" TargetMode="External"/><Relationship Id="rId4" Type="http://schemas.openxmlformats.org/officeDocument/2006/relationships/hyperlink" Target="http://www.raabe.cz/clanky/4-rocnik-souteze-financni-gramotnost-pro-skolni-rok-20122013" TargetMode="External"/><Relationship Id="rId9" Type="http://schemas.openxmlformats.org/officeDocument/2006/relationships/hyperlink" Target="http://byznys.lidovky.cz/ekonomika-bude-podle-ceske-narodni-banky-dal-stagnovat-pps-/statni-pokladna.asp?c=a120503_154242_statni-pokladna_r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Hotovostní a bezhotovostní platby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621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548811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22_FG_11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Hotovostní a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bezhotovostní platby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Seznámit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se s novými pojmy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Uvědomit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si rozdíl mezi hotovostními a bezhotovostními transakcemi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08. 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1776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peníze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 smtClean="0"/>
              <a:t>hotovostní</a:t>
            </a:r>
            <a:endParaRPr lang="cs-CZ" sz="2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000" b="0" dirty="0" smtClean="0"/>
              <a:t>Hotovostní peníze jsou bankovky a mince, které používáme při placení v obchodech nebo za různé služby.</a:t>
            </a:r>
            <a:endParaRPr lang="cs-CZ" sz="2000" b="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 smtClean="0"/>
              <a:t>bezhotovostní</a:t>
            </a:r>
            <a:endParaRPr lang="cs-CZ" sz="2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Bezhotovostní peníze mají podobu vkladů u bank.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Na účtu jsou vyjádřeny čísly.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Můžeme je vidět na výpisu z účtu.</a:t>
            </a:r>
            <a:endParaRPr lang="cs-CZ" sz="2000" b="0" dirty="0"/>
          </a:p>
        </p:txBody>
      </p:sp>
      <p:pic>
        <p:nvPicPr>
          <p:cNvPr id="9" name="Obrázek 8" descr="Peníze hýbou sv&amp;ecaron;tem – pro n&amp;ecaron;koho jsou jediným smyslem &amp;zcaron;ivota, jiní je berou pouze jako nutné zlo. Ale pozor, peníze mají i velmi zajímavou historii… 21. STOLETÍ vám p&amp;rcaron;ipravilo procházku podivuhodným sv&amp;ecaron;tem pen&amp;ecaron;z, bez kterých si &amp;zcaron;ivot dnes u&amp;zcaron; nedoká&amp;zcaron;eme p&amp;rcaron;edstavit. 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2879725" cy="2159635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  <a:effectLst/>
        </p:spPr>
      </p:pic>
      <p:pic>
        <p:nvPicPr>
          <p:cNvPr id="11" name="Obrázek 10" descr="4. ro&amp;ccaron;ník sout&amp;ecaron;&amp;zcaron;e Finan&amp;ccaron;ní gramotnost pro školní rok 2012/20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01008"/>
            <a:ext cx="2872740" cy="2159635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039402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platba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 smtClean="0"/>
              <a:t>hotovostní</a:t>
            </a:r>
            <a:endParaRPr lang="cs-CZ" sz="2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Placení penězi a mincemi.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Placení „z ruky do ruky“.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Dostanu příjmový doklad, paragon.</a:t>
            </a:r>
            <a:endParaRPr lang="cs-CZ" sz="2000" b="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 smtClean="0"/>
              <a:t>bezhotovostní</a:t>
            </a:r>
            <a:endParaRPr lang="cs-CZ" sz="2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Placení platební kartou.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Platba se uskutečňuje odepisováním peněz z účtu.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Dostanu doklad o provedení platby z účtu.</a:t>
            </a:r>
            <a:endParaRPr lang="cs-CZ" sz="2000" b="0" dirty="0"/>
          </a:p>
        </p:txBody>
      </p:sp>
      <p:pic>
        <p:nvPicPr>
          <p:cNvPr id="9" name="Obrázek 8" descr="Peníze. Ilustrac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32" y="4005064"/>
            <a:ext cx="3833495" cy="2159635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  <p:pic>
        <p:nvPicPr>
          <p:cNvPr id="10" name="Obrázek 9" descr="Platební kart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79192"/>
            <a:ext cx="3495040" cy="2159635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007108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banka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/>
              <a:t>Banka je instituce, která poskytuje finanční služby. </a:t>
            </a:r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Její </a:t>
            </a:r>
            <a:r>
              <a:rPr lang="cs-CZ" sz="2000" b="0" dirty="0"/>
              <a:t>základní činností je shromažďování dočasně volných peněžních prostředků, které formou úvěru dává k dispozici a nastavováním úroku </a:t>
            </a:r>
            <a:r>
              <a:rPr lang="cs-CZ" sz="2000" b="0" dirty="0" smtClean="0"/>
              <a:t>zhodnocuje.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/>
              <a:t>Provozování těchto služeb je regulováno státem. </a:t>
            </a:r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Umožňuje lidem založit si účet pro bezhotovostní platby a vklady.</a:t>
            </a:r>
            <a:endParaRPr lang="cs-CZ" sz="2000" b="0" dirty="0"/>
          </a:p>
        </p:txBody>
      </p:sp>
      <p:pic>
        <p:nvPicPr>
          <p:cNvPr id="9" name="Obrázek 8" descr="&amp;Ccaron;eská národní bank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28998"/>
            <a:ext cx="4300947" cy="288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168342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pis, ú&amp;ccaron;et, pero, ruka, bank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7669122" cy="57600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účet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/>
              <a:t>Účet, zastarale konto, je v účetnictví název pro prvek, který slouží k zachycení účetních případů. </a:t>
            </a:r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Účet </a:t>
            </a:r>
            <a:r>
              <a:rPr lang="cs-CZ" sz="2000" b="0" dirty="0"/>
              <a:t>má dvě strany (má dáti a dal), číslo a název. </a:t>
            </a:r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Účetní </a:t>
            </a:r>
            <a:r>
              <a:rPr lang="cs-CZ" sz="2000" b="0" dirty="0"/>
              <a:t>případy jsou zaznamenávány na účty prostřednictvím účetních záznamů v účetních knihách: hlavní knize a (účetním) deníku. </a:t>
            </a:r>
          </a:p>
        </p:txBody>
      </p:sp>
    </p:spTree>
    <p:extLst>
      <p:ext uri="{BB962C8B-B14F-4D97-AF65-F5344CB8AC3E}">
        <p14:creationId xmlns:p14="http://schemas.microsoft.com/office/powerpoint/2010/main" val="3711939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Co nám účet umožňuje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vkládat peníze v hotovosti,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vybírat peníze v hotovosti,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přijímat platby na účet,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provádět platby na jiný účet,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provádět kontrolu svých bezhotovostních peněz,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zřídit si k účtu další služby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4" name="Obrázek 3" descr="(ilustra&amp;ccaron;ní snímek)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2976"/>
            <a:ext cx="4326034" cy="324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13338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Bankovní poplatky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sz="2000" dirty="0" smtClean="0"/>
              <a:t>Za služby, které nám banka poskytuje platíme poplatky: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za vedení účtu,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za platby na základě požadavků klienta,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za využití platební karty,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za výběry z bankomatů,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za výpisy z účtu.</a:t>
            </a:r>
          </a:p>
          <a:p>
            <a:pPr>
              <a:buFont typeface="Wingdings" pitchFamily="2" charset="2"/>
              <a:buChar char="Ø"/>
            </a:pPr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endParaRPr lang="cs-CZ" sz="2000" b="0" dirty="0"/>
          </a:p>
        </p:txBody>
      </p:sp>
      <p:pic>
        <p:nvPicPr>
          <p:cNvPr id="4" name="Obrázek 3" descr="Poplatko&amp;zcaron;rout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185" y="2564904"/>
            <a:ext cx="3000000" cy="360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002384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4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u="sng" cap="none" dirty="0" smtClean="0">
              <a:hlinkClick r:id="rId4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200" u="sng" cap="none" dirty="0" smtClean="0">
                <a:hlinkClick r:id="rId4"/>
              </a:rPr>
              <a:t>http://www.raabe.cz/clanky/4-rocnik-souteze-financni-gramotnost-pro-skolni-rok-20122013</a:t>
            </a:r>
            <a:endParaRPr lang="cs-CZ" sz="22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u="sng" cap="none" dirty="0" smtClean="0">
                <a:hlinkClick r:id="rId5"/>
              </a:rPr>
              <a:t>http://zena.centrum.cz/kariera/penize/fotogalerie/foto/352880/?cid=728458</a:t>
            </a:r>
            <a:endParaRPr lang="cs-CZ" sz="22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u="sng" cap="none" dirty="0" smtClean="0">
                <a:hlinkClick r:id="rId6"/>
              </a:rPr>
              <a:t>http://zpravy.ihned.cz/cesko/c1-52859730-jste-financne-gramotni-udelejte-si-test-ktery-absolvovali-zaci-a-studenti</a:t>
            </a:r>
            <a:endParaRPr lang="cs-CZ" sz="2200" u="sng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u="sng" cap="none" dirty="0" smtClean="0">
                <a:hlinkClick r:id="rId7"/>
              </a:rPr>
              <a:t>http://www.baroko.org/cs/restaurace-a-vinarna/</a:t>
            </a:r>
            <a:endParaRPr lang="cs-CZ" sz="2200" u="sng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cap="none" dirty="0" smtClean="0">
                <a:hlinkClick r:id="rId8"/>
              </a:rPr>
              <a:t>http://cs.wikipedia.org/wiki/banka</a:t>
            </a:r>
            <a:endParaRPr lang="cs-CZ" sz="22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u="sng" cap="none" dirty="0" smtClean="0">
                <a:hlinkClick r:id="rId9"/>
              </a:rPr>
              <a:t>http://byznys.lidovky.cz/ekonomika-bude-podle-ceske-narodni-banky-dal-stagnovat-pps-/statni-pokladna.asp?c=a120503_154242_statni-pokladna_rka</a:t>
            </a:r>
            <a:endParaRPr lang="cs-CZ" sz="2200" u="sng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u="sng" cap="none" dirty="0" smtClean="0">
                <a:hlinkClick r:id="rId10"/>
              </a:rPr>
              <a:t>http://peniaze.pravda.sk/ucty-a-karty/clanok/21616-vypis-z-uctu-posle-banka-raz-mesacne-zadarmo/</a:t>
            </a:r>
            <a:endParaRPr lang="cs-CZ" sz="2200" u="sng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u="sng" dirty="0">
                <a:hlinkClick r:id="rId11"/>
              </a:rPr>
              <a:t>http://</a:t>
            </a:r>
            <a:r>
              <a:rPr lang="cs-CZ" sz="2200" u="sng" dirty="0" smtClean="0">
                <a:hlinkClick r:id="rId11"/>
              </a:rPr>
              <a:t>aktualne.centrum.cz/finance/penize/clanek.phtml?id=674118</a:t>
            </a:r>
            <a:endParaRPr lang="cs-CZ" sz="2200" u="sng" dirty="0" smtClean="0"/>
          </a:p>
          <a:p>
            <a:r>
              <a:rPr lang="cs-CZ" sz="2400" dirty="0"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endParaRPr lang="cs-CZ" sz="2200" cap="none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400" cap="none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100" cap="none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100" cap="none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100" cap="none" dirty="0" smtClean="0"/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7462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230</TotalTime>
  <Words>522</Words>
  <Application>Microsoft Office PowerPoint</Application>
  <PresentationFormat>Předvádění na obrazovce (4:3)</PresentationFormat>
  <Paragraphs>94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Úhly</vt:lpstr>
      <vt:lpstr>FINANČNÍ GRAMOTNOST  Hotovostní a bezhotovostní platby  </vt:lpstr>
      <vt:lpstr>Prezentace aplikace PowerPoint</vt:lpstr>
      <vt:lpstr>peníze</vt:lpstr>
      <vt:lpstr>platba</vt:lpstr>
      <vt:lpstr>banka</vt:lpstr>
      <vt:lpstr>účet</vt:lpstr>
      <vt:lpstr>Co nám účet umožňuje</vt:lpstr>
      <vt:lpstr>Bankovní poplatky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Hotovostní a bezhotovostní platby  </dc:title>
  <dc:creator>Ivuška</dc:creator>
  <cp:lastModifiedBy>Iva Novotná</cp:lastModifiedBy>
  <cp:revision>18</cp:revision>
  <dcterms:created xsi:type="dcterms:W3CDTF">2011-07-10T07:34:45Z</dcterms:created>
  <dcterms:modified xsi:type="dcterms:W3CDTF">2013-02-11T19:11:35Z</dcterms:modified>
</cp:coreProperties>
</file>