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2" r:id="rId3"/>
    <p:sldId id="259" r:id="rId4"/>
    <p:sldId id="260" r:id="rId5"/>
    <p:sldId id="261" r:id="rId6"/>
    <p:sldId id="264" r:id="rId7"/>
    <p:sldId id="265" r:id="rId8"/>
    <p:sldId id="266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889EC6-5803-423E-8318-CF2668F9B84A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B7EC13-1AA6-4EDB-84C1-F1F3F7C9AE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924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p-security.cz/kontrola-zamestnancu.php" TargetMode="External"/><Relationship Id="rId3" Type="http://schemas.openxmlformats.org/officeDocument/2006/relationships/hyperlink" Target="http://cs.wikipedia.org/wiki/Mzda" TargetMode="External"/><Relationship Id="rId7" Type="http://schemas.openxmlformats.org/officeDocument/2006/relationships/hyperlink" Target="http://www.mzdy.com/mzdy/externi-zpracovani-mezd.html" TargetMode="External"/><Relationship Id="rId12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zdovapraxe.cz/archiv/casopisy-portalu/" TargetMode="External"/><Relationship Id="rId11" Type="http://schemas.openxmlformats.org/officeDocument/2006/relationships/hyperlink" Target="http://www.mesec.cz/clanky/jak-vyplnit-danove-priznani-krok-za-krokem/" TargetMode="External"/><Relationship Id="rId5" Type="http://schemas.openxmlformats.org/officeDocument/2006/relationships/hyperlink" Target="http://www.raabe.cz/clanky/4-rocnik-souteze-financni-gramotnost-pro-skolni-rok-20122013" TargetMode="External"/><Relationship Id="rId10" Type="http://schemas.openxmlformats.org/officeDocument/2006/relationships/hyperlink" Target="http://www.edb.cz/firma-145516-robert-simcik-uherske-hradiste" TargetMode="External"/><Relationship Id="rId4" Type="http://schemas.openxmlformats.org/officeDocument/2006/relationships/hyperlink" Target="http://www.novinky.cz/ekonomika/261380-prumerna-mzda-vzrostla-o-petistovku-realne-platy-ale-klesaji-vsem.html" TargetMode="External"/><Relationship Id="rId9" Type="http://schemas.openxmlformats.org/officeDocument/2006/relationships/hyperlink" Target="http://www.ceskenoviny.cz/zpravy/minimalni-mzda-pro-rok-2009/3451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Hrubá a čistá mzda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Iva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9606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415690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22_FG_12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Hrubá a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čistá mzda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základními pojmy v oblasti práce a mzdy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pojmů čistá a hrubá mzda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- 9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12. 02. 2013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03131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Mzda a plat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Mzda</a:t>
            </a:r>
            <a:r>
              <a:rPr lang="cs-CZ" sz="2000" b="0" dirty="0" smtClean="0"/>
              <a:t> je odměna za práci provedenou v pracovním poměru.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Vyplácí se zpravidla ve </a:t>
            </a:r>
            <a:r>
              <a:rPr lang="cs-CZ" sz="2000" u="sng" dirty="0" smtClean="0">
                <a:solidFill>
                  <a:schemeClr val="accent2"/>
                </a:solidFill>
              </a:rPr>
              <a:t>výplatním termínu </a:t>
            </a:r>
            <a:r>
              <a:rPr lang="cs-CZ" sz="2000" b="0" dirty="0" smtClean="0"/>
              <a:t>jednou měsíčně zpětně.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0" dirty="0" smtClean="0"/>
              <a:t>Mzda je vyplácena v soukromém sektoru a může se skládat ze </a:t>
            </a:r>
            <a:r>
              <a:rPr lang="cs-CZ" sz="2000" u="sng" dirty="0" smtClean="0">
                <a:solidFill>
                  <a:schemeClr val="accent2"/>
                </a:solidFill>
              </a:rPr>
              <a:t>základní mzdy, </a:t>
            </a:r>
            <a:r>
              <a:rPr lang="cs-CZ" sz="2000" u="sng" dirty="0">
                <a:solidFill>
                  <a:schemeClr val="accent2"/>
                </a:solidFill>
              </a:rPr>
              <a:t>náhrady mzdy a výkonnostní složky mzdy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Plat</a:t>
            </a:r>
            <a:r>
              <a:rPr lang="cs-CZ" sz="2000" b="0" dirty="0" smtClean="0"/>
              <a:t> náleží pouze zaměstnancům zákonem určených institucí, především státním zaměstnancům.</a:t>
            </a:r>
            <a:endParaRPr lang="cs-CZ" sz="2000" b="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21088"/>
            <a:ext cx="4145304" cy="2520000"/>
          </a:xfrm>
          <a:prstGeom prst="rect">
            <a:avLst/>
          </a:prstGeom>
          <a:noFill/>
          <a:ln w="9525">
            <a:solidFill>
              <a:schemeClr val="accent3">
                <a:alpha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8410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Složky mzdy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accent3"/>
                </a:solidFill>
              </a:rPr>
              <a:t>pevná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Základní mzda</a:t>
            </a:r>
          </a:p>
          <a:p>
            <a:endParaRPr lang="cs-CZ" sz="2000" u="sng" dirty="0">
              <a:solidFill>
                <a:schemeClr val="accent2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>
                <a:solidFill>
                  <a:schemeClr val="accent3"/>
                </a:solidFill>
              </a:rPr>
              <a:t>pohyblivá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139952" y="1701848"/>
            <a:ext cx="4608512" cy="44634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Příplatky </a:t>
            </a:r>
            <a:r>
              <a:rPr lang="cs-CZ" sz="2000" b="0" dirty="0" smtClean="0"/>
              <a:t>– práce přesčas, ve svátek, v noci, ve ztíženém pracovním prostředí </a:t>
            </a:r>
            <a:endParaRPr lang="cs-CZ" sz="2000" b="0" dirty="0"/>
          </a:p>
          <a:p>
            <a:pPr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Osobní ohodnocení </a:t>
            </a:r>
            <a:r>
              <a:rPr lang="cs-CZ" sz="2000" b="0" dirty="0" smtClean="0"/>
              <a:t>– vyjadřuje kvality zaměstnance</a:t>
            </a:r>
            <a:endParaRPr lang="cs-CZ" sz="2000" b="0" dirty="0"/>
          </a:p>
          <a:p>
            <a:pPr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Náhrady mzdy </a:t>
            </a:r>
            <a:r>
              <a:rPr lang="cs-CZ" sz="2000" b="0" dirty="0" smtClean="0"/>
              <a:t>– dovolená, svátek</a:t>
            </a:r>
            <a:endParaRPr lang="cs-CZ" sz="2000" b="0" dirty="0"/>
          </a:p>
          <a:p>
            <a:pPr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Odměny</a:t>
            </a:r>
            <a:r>
              <a:rPr lang="cs-CZ" sz="2000" b="0" dirty="0" smtClean="0"/>
              <a:t> - jednorázové</a:t>
            </a:r>
            <a:endParaRPr lang="cs-CZ" sz="2000" b="0" dirty="0"/>
          </a:p>
          <a:p>
            <a:pPr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Prémie</a:t>
            </a:r>
            <a:r>
              <a:rPr lang="cs-CZ" sz="2000" b="0" dirty="0" smtClean="0"/>
              <a:t> – slouží ke zvýšení motivace</a:t>
            </a:r>
            <a:endParaRPr lang="cs-CZ" sz="2000" b="0" dirty="0"/>
          </a:p>
          <a:p>
            <a:pPr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Dávky nemocenského </a:t>
            </a:r>
            <a:r>
              <a:rPr lang="cs-CZ" sz="2000" u="sng" dirty="0" smtClean="0">
                <a:solidFill>
                  <a:schemeClr val="accent2"/>
                </a:solidFill>
              </a:rPr>
              <a:t>pojištění </a:t>
            </a:r>
            <a:r>
              <a:rPr lang="cs-CZ" sz="2000" b="0" dirty="0" smtClean="0"/>
              <a:t>– vyplácejí se jako náhrada mzdy při nemoci </a:t>
            </a:r>
            <a:endParaRPr lang="cs-CZ" sz="2000" u="sng" dirty="0">
              <a:solidFill>
                <a:schemeClr val="accent2"/>
              </a:solidFill>
            </a:endParaRPr>
          </a:p>
          <a:p>
            <a:endParaRPr lang="cs-CZ" sz="2000" u="sng" dirty="0">
              <a:solidFill>
                <a:schemeClr val="accent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36" y="2564904"/>
            <a:ext cx="3833641" cy="2880000"/>
          </a:xfrm>
          <a:prstGeom prst="rect">
            <a:avLst/>
          </a:prstGeom>
          <a:noFill/>
          <a:ln w="9525">
            <a:solidFill>
              <a:schemeClr val="accent3">
                <a:alpha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907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2041348" cy="2880000"/>
          </a:xfrm>
          <a:prstGeom prst="rect">
            <a:avLst/>
          </a:prstGeom>
          <a:noFill/>
          <a:ln w="9525">
            <a:solidFill>
              <a:schemeClr val="accent3">
                <a:alpha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Druhy mezd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Časová mzda </a:t>
            </a:r>
            <a:r>
              <a:rPr lang="cs-CZ" sz="2000" b="0" dirty="0" smtClean="0"/>
              <a:t>- </a:t>
            </a:r>
            <a:r>
              <a:rPr lang="cs-CZ" sz="2000" b="0" dirty="0"/>
              <a:t>výdělek pracovníka závislý na množství odpracovaného </a:t>
            </a:r>
            <a:r>
              <a:rPr lang="cs-CZ" sz="2000" b="0" dirty="0" smtClean="0"/>
              <a:t>času. </a:t>
            </a:r>
            <a:endParaRPr lang="cs-CZ" sz="2000" b="0" dirty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Úkolová </a:t>
            </a:r>
            <a:r>
              <a:rPr lang="cs-CZ" sz="2000" u="sng" dirty="0">
                <a:solidFill>
                  <a:schemeClr val="accent2"/>
                </a:solidFill>
              </a:rPr>
              <a:t>mzda </a:t>
            </a:r>
            <a:r>
              <a:rPr lang="cs-CZ" sz="2000" b="0" dirty="0" smtClean="0"/>
              <a:t>- </a:t>
            </a:r>
            <a:r>
              <a:rPr lang="cs-CZ" sz="2000" b="0" dirty="0"/>
              <a:t>výdělek </a:t>
            </a:r>
            <a:r>
              <a:rPr lang="cs-CZ" sz="2000" b="0" dirty="0" smtClean="0"/>
              <a:t>je závislý </a:t>
            </a:r>
            <a:r>
              <a:rPr lang="cs-CZ" sz="2000" b="0" dirty="0"/>
              <a:t>na počtu jednotek vykonané práce.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Podílová mzda </a:t>
            </a:r>
            <a:r>
              <a:rPr lang="cs-CZ" sz="2000" b="0" dirty="0"/>
              <a:t>- </a:t>
            </a:r>
            <a:r>
              <a:rPr lang="cs-CZ" sz="2000" b="0" dirty="0" smtClean="0"/>
              <a:t>se </a:t>
            </a:r>
            <a:r>
              <a:rPr lang="cs-CZ" sz="2000" b="0" dirty="0"/>
              <a:t>uplatňuje v obchodních činnostech a některých službách. Podílová mzda je </a:t>
            </a:r>
            <a:r>
              <a:rPr lang="cs-CZ" sz="2000" b="0" dirty="0" smtClean="0"/>
              <a:t>závislá </a:t>
            </a:r>
            <a:r>
              <a:rPr lang="cs-CZ" sz="2000" b="0" dirty="0"/>
              <a:t>na obratu nebo dosaženém zisku </a:t>
            </a:r>
            <a:r>
              <a:rPr lang="cs-CZ" sz="2000" b="0" dirty="0" smtClean="0"/>
              <a:t>zaměstnavatele.</a:t>
            </a:r>
            <a:endParaRPr lang="cs-CZ" sz="2000" b="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77072"/>
            <a:ext cx="3386371" cy="2520000"/>
          </a:xfrm>
          <a:prstGeom prst="rect">
            <a:avLst/>
          </a:prstGeom>
          <a:noFill/>
          <a:ln w="9525">
            <a:solidFill>
              <a:schemeClr val="accent3">
                <a:alpha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375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60848"/>
            <a:ext cx="45720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Podklady pro výpočet </a:t>
            </a:r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mezd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b="0" dirty="0"/>
              <a:t>Podklady pro výpočet měsíční mzdy </a:t>
            </a:r>
            <a:r>
              <a:rPr lang="cs-CZ" sz="2000" b="0" dirty="0" smtClean="0"/>
              <a:t>jsou docházky </a:t>
            </a:r>
            <a:r>
              <a:rPr lang="cs-CZ" sz="2000" b="0" dirty="0"/>
              <a:t>pracovníků, neschopenky, potvrzení o ošetření člena </a:t>
            </a:r>
            <a:r>
              <a:rPr lang="cs-CZ" sz="2000" b="0" dirty="0" smtClean="0"/>
              <a:t>rodiny a dovolenky.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b="0" dirty="0" smtClean="0"/>
              <a:t>Tyto podklady se dávají </a:t>
            </a:r>
            <a:r>
              <a:rPr lang="cs-CZ" sz="2000" b="0" dirty="0"/>
              <a:t>ke zpracování do mzdové účtárny nejpozději poslední pracovní den příslušného měsíce</a:t>
            </a:r>
            <a:r>
              <a:rPr lang="cs-CZ" sz="2000" b="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289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01008"/>
            <a:ext cx="2548811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520940" cy="548640"/>
          </a:xfrm>
        </p:spPr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Výpočet mzdy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err="1">
                <a:solidFill>
                  <a:schemeClr val="accent2"/>
                </a:solidFill>
              </a:rPr>
              <a:t>Superhrubá</a:t>
            </a:r>
            <a:r>
              <a:rPr lang="cs-CZ" sz="2000" u="sng" dirty="0">
                <a:solidFill>
                  <a:schemeClr val="accent2"/>
                </a:solidFill>
              </a:rPr>
              <a:t> mzda </a:t>
            </a:r>
            <a:r>
              <a:rPr lang="cs-CZ" sz="2000" b="0" dirty="0" smtClean="0"/>
              <a:t>- je </a:t>
            </a:r>
            <a:r>
              <a:rPr lang="cs-CZ" sz="2000" b="0" dirty="0"/>
              <a:t>hrubá mzda spolu s pojistným placeným zaměstnavatelem (9 % zdravotní a 25% sociální). Z této mzdy se vypočítává daňový základ.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Hrubá </a:t>
            </a:r>
            <a:r>
              <a:rPr lang="cs-CZ" sz="2000" u="sng" dirty="0">
                <a:solidFill>
                  <a:schemeClr val="accent2"/>
                </a:solidFill>
              </a:rPr>
              <a:t>mzda </a:t>
            </a:r>
            <a:r>
              <a:rPr lang="cs-CZ" sz="2000" b="0" dirty="0"/>
              <a:t>- sociální zabezpečení 6,5 % (2009 - 6,5 %) - zdravotní pojištění 4,5 % - daň po slevě.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Čistá mzda </a:t>
            </a:r>
            <a:r>
              <a:rPr lang="cs-CZ" sz="2000" b="0" dirty="0"/>
              <a:t>- je oproštěna od všech srážek ze mzdy (dna z příjmu, sociální zabezpečení, zdravotní pojištění).</a:t>
            </a:r>
          </a:p>
          <a:p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88560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Druhy </a:t>
            </a:r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mezd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63262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Hrubá mzda </a:t>
            </a:r>
            <a:r>
              <a:rPr lang="cs-CZ" sz="2000" b="0" dirty="0"/>
              <a:t>= základní mzda + osobní ohodnocení, příplatky, prémie a odměny + náhrada mzdy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Čistá mzda </a:t>
            </a:r>
            <a:r>
              <a:rPr lang="cs-CZ" sz="2000" b="0" dirty="0"/>
              <a:t>= hrubá mzda - zákonné srážky (záloha na daň z příjmu, zdravotní a sociální pojištění)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Částka k výplatě </a:t>
            </a:r>
            <a:r>
              <a:rPr lang="cs-CZ" sz="2000" b="0" dirty="0"/>
              <a:t>= čistá mzda - ostatní srážky (např. výživné, spoření) + náhrada mzdy za nemoc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Průměrná </a:t>
            </a:r>
            <a:r>
              <a:rPr lang="cs-CZ" sz="2000" u="sng" dirty="0">
                <a:solidFill>
                  <a:schemeClr val="accent2"/>
                </a:solidFill>
              </a:rPr>
              <a:t>mzda </a:t>
            </a:r>
            <a:r>
              <a:rPr lang="cs-CZ" sz="2000" b="0" dirty="0" smtClean="0"/>
              <a:t>= </a:t>
            </a:r>
            <a:r>
              <a:rPr lang="cs-CZ" sz="2000" b="0" dirty="0"/>
              <a:t>průměrný plat v daném oboru nebo oblasti.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u="sng" dirty="0">
                <a:solidFill>
                  <a:schemeClr val="accent2"/>
                </a:solidFill>
              </a:rPr>
              <a:t>Minimální </a:t>
            </a:r>
            <a:r>
              <a:rPr lang="cs-CZ" sz="2000" u="sng" dirty="0">
                <a:solidFill>
                  <a:schemeClr val="accent2"/>
                </a:solidFill>
              </a:rPr>
              <a:t>mzda </a:t>
            </a:r>
            <a:r>
              <a:rPr lang="cs-CZ" sz="2000" b="0" dirty="0" smtClean="0"/>
              <a:t> = od </a:t>
            </a:r>
            <a:r>
              <a:rPr lang="cs-CZ" sz="2000" b="0" dirty="0"/>
              <a:t>1. 1. 2007 činí 8.000 Kč, tj. 48,10 Kč na hodinu</a:t>
            </a:r>
            <a:r>
              <a:rPr lang="cs-CZ" sz="2000" b="0" dirty="0" smtClean="0"/>
              <a:t>.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271109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Daňové </a:t>
            </a:r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přiznání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b="0" dirty="0" smtClean="0"/>
              <a:t>Daňové přiznání je roční </a:t>
            </a:r>
            <a:r>
              <a:rPr lang="cs-CZ" sz="2000" b="0" dirty="0"/>
              <a:t>zúčtování daně z příjmu fyzických </a:t>
            </a:r>
            <a:r>
              <a:rPr lang="cs-CZ" sz="2000" b="0" dirty="0" smtClean="0"/>
              <a:t>osob. Provádí ho zaměstnavatel </a:t>
            </a:r>
            <a:r>
              <a:rPr lang="cs-CZ" sz="2000" b="0" dirty="0"/>
              <a:t>při splnění zákonných podmínek.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b="0" dirty="0" smtClean="0"/>
              <a:t>Někdy podává </a:t>
            </a:r>
            <a:r>
              <a:rPr lang="cs-CZ" sz="2000" b="0" dirty="0"/>
              <a:t>daňového </a:t>
            </a:r>
            <a:r>
              <a:rPr lang="cs-CZ" sz="2000" b="0" dirty="0" smtClean="0"/>
              <a:t>přiznání sám zaměstnanec</a:t>
            </a:r>
            <a:r>
              <a:rPr lang="cs-CZ" sz="2000" b="0" dirty="0"/>
              <a:t>.</a:t>
            </a:r>
            <a:r>
              <a:rPr lang="cs-CZ" sz="2000" b="0" dirty="0" smtClean="0"/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2000" b="0" dirty="0" smtClean="0"/>
              <a:t>Uvádí v něm </a:t>
            </a:r>
            <a:r>
              <a:rPr lang="cs-CZ" sz="2000" b="0" dirty="0"/>
              <a:t>příjem ze závislé činnosti, příjem z podnikání, příjem z kapitálového majetku, příjem z pronájmu a ostatní příjem</a:t>
            </a:r>
            <a:r>
              <a:rPr lang="cs-CZ" sz="2000" b="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29000"/>
            <a:ext cx="3089340" cy="2880000"/>
          </a:xfrm>
          <a:prstGeom prst="rect">
            <a:avLst/>
          </a:prstGeom>
          <a:noFill/>
          <a:ln w="9525">
            <a:solidFill>
              <a:schemeClr val="accent3">
                <a:alpha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818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11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100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algn="l"/>
            <a:endParaRPr lang="cs-CZ" sz="1100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algn="l"/>
            <a:endParaRPr lang="cs-CZ" sz="11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cap="none" dirty="0" smtClean="0">
                <a:ea typeface="Times New Roman"/>
                <a:hlinkClick r:id="rId3"/>
              </a:rPr>
              <a:t>http://cs.wikipedia.org/wiki/mzda</a:t>
            </a:r>
            <a:endParaRPr lang="cs-CZ" sz="1100" cap="none" dirty="0" smtClean="0">
              <a:ea typeface="Times New Roman"/>
            </a:endParaRPr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4"/>
              </a:rPr>
              <a:t>http://www.novinky.cz/ekonomika/261380-prumerna-mzda</a:t>
            </a:r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4"/>
              </a:rPr>
              <a:t>vzrostla-o-petistovku-realne-platy-ale-klesaji-vsem.html</a:t>
            </a:r>
            <a:endParaRPr lang="cs-CZ" sz="1100" u="sng" cap="none" dirty="0" smtClean="0"/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5"/>
              </a:rPr>
              <a:t>http://www.raabe.cz/clanky/4-rocnik-souteze-financni-gramotnost-pro-skolni-rok-20122013</a:t>
            </a:r>
            <a:endParaRPr lang="cs-CZ" sz="1100" cap="none" dirty="0" smtClean="0"/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6"/>
              </a:rPr>
              <a:t>http://www.mzdovapraxe.cz/archiv/casopisy-portalu/#</a:t>
            </a:r>
            <a:endParaRPr lang="cs-CZ" sz="1100" u="sng" cap="none" dirty="0" smtClean="0"/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7"/>
              </a:rPr>
              <a:t>http://www.mzdy.com/mzdy/externi-zpracovani-mezd.html</a:t>
            </a:r>
            <a:endParaRPr lang="cs-CZ" sz="1100" cap="none" dirty="0" smtClean="0"/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8"/>
              </a:rPr>
              <a:t>http://www.rp-security.cz/kontrola-zamestnancu.php</a:t>
            </a:r>
            <a:endParaRPr lang="cs-CZ" sz="1100" u="sng" cap="none" dirty="0" smtClean="0"/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9"/>
              </a:rPr>
              <a:t>http://www.ceskenoviny.cz/zpravy/minimalni-mzda-pro-rok-2009/345137</a:t>
            </a:r>
            <a:endParaRPr lang="cs-CZ" sz="1100" u="sng" cap="none" dirty="0" smtClean="0"/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10"/>
              </a:rPr>
              <a:t>http://www.edb.cz/firma-145516-robert-simcik-uherske-hradiste</a:t>
            </a:r>
            <a:endParaRPr lang="cs-CZ" sz="1100" u="sng" cap="none" dirty="0" smtClean="0"/>
          </a:p>
          <a:p>
            <a:pPr marL="171450" indent="-171450">
              <a:spcBef>
                <a:spcPts val="0"/>
              </a:spcBef>
              <a:buFont typeface="Arial" pitchFamily="34" charset="0"/>
              <a:buChar char="•"/>
            </a:pPr>
            <a:r>
              <a:rPr lang="cs-CZ" sz="1100" u="sng" cap="none" dirty="0" smtClean="0">
                <a:hlinkClick r:id="rId11"/>
              </a:rPr>
              <a:t>http://www.mesec.cz/clanky/jak-vyplnit-danove-priznani-krok-za-krokem/</a:t>
            </a:r>
            <a:endParaRPr lang="cs-CZ" sz="1100" cap="none" dirty="0" smtClean="0"/>
          </a:p>
          <a:p>
            <a:pPr>
              <a:spcBef>
                <a:spcPts val="0"/>
              </a:spcBef>
            </a:pPr>
            <a:endParaRPr lang="cs-CZ" sz="1100" dirty="0" smtClean="0"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100" dirty="0" smtClean="0">
                <a:ea typeface="Times New Roman"/>
              </a:rPr>
              <a:t>„Materiál </a:t>
            </a:r>
            <a:r>
              <a:rPr lang="cs-CZ" sz="11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1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100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98</TotalTime>
  <Words>614</Words>
  <Application>Microsoft Office PowerPoint</Application>
  <PresentationFormat>Předvádění na obrazovce (4:3)</PresentationFormat>
  <Paragraphs>88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Úhly</vt:lpstr>
      <vt:lpstr>FINANČNÍ GRAMOTNOST  Hrubá a čistá mzda  </vt:lpstr>
      <vt:lpstr>Prezentace aplikace PowerPoint</vt:lpstr>
      <vt:lpstr>Mzda a plat</vt:lpstr>
      <vt:lpstr>Složky mzdy</vt:lpstr>
      <vt:lpstr>Druhy mezd</vt:lpstr>
      <vt:lpstr>Podklady pro výpočet mezd</vt:lpstr>
      <vt:lpstr>Výpočet mzdy</vt:lpstr>
      <vt:lpstr>Druhy mezd</vt:lpstr>
      <vt:lpstr>Daňové přiznání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Hrubá a čistá mzda  </dc:title>
  <dc:creator>Ivuška</dc:creator>
  <cp:lastModifiedBy>Iva Novotná</cp:lastModifiedBy>
  <cp:revision>13</cp:revision>
  <dcterms:created xsi:type="dcterms:W3CDTF">2011-07-10T07:35:24Z</dcterms:created>
  <dcterms:modified xsi:type="dcterms:W3CDTF">2013-02-12T19:43:54Z</dcterms:modified>
</cp:coreProperties>
</file>