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2" r:id="rId3"/>
    <p:sldId id="259" r:id="rId4"/>
    <p:sldId id="264" r:id="rId5"/>
    <p:sldId id="260" r:id="rId6"/>
    <p:sldId id="261" r:id="rId7"/>
    <p:sldId id="267" r:id="rId8"/>
    <p:sldId id="268" r:id="rId9"/>
    <p:sldId id="269" r:id="rId10"/>
    <p:sldId id="265" r:id="rId11"/>
    <p:sldId id="266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1BB4B9-132D-4508-972C-7E81018BF4A4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3FFF7F-B5A1-4D0D-88BB-149C690CF7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280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www.penize.cz/18017-rpsn-urokova-sazba-a-koeficient-navyseni-aneb-jak-vybrat-nejvyhodnejsi-uver" TargetMode="External"/><Relationship Id="rId4" Type="http://schemas.openxmlformats.org/officeDocument/2006/relationships/hyperlink" Target="http://www.vachtova.cz/ucetnictvi/vyklady/195-rozvaha-jak-porozumet-aktivum-a-pasiv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Aktiva a pasiva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96066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84700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Aktiva a pasiva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pojmy aktiva a pasiva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pojmům aktiva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pasiva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 02.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0982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55679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AKTIVA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42471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</a:pPr>
            <a:r>
              <a:rPr lang="cs-CZ" sz="2400" dirty="0" smtClean="0"/>
              <a:t>Aktivum je výraz pro majetek</a:t>
            </a:r>
            <a:r>
              <a:rPr lang="cs-CZ" sz="2400" dirty="0" smtClean="0">
                <a:solidFill>
                  <a:schemeClr val="accent3"/>
                </a:solidFill>
              </a:rPr>
              <a:t>.</a:t>
            </a:r>
            <a:r>
              <a:rPr lang="cs-CZ" sz="2400" dirty="0">
                <a:solidFill>
                  <a:schemeClr val="accent3"/>
                </a:solidFill>
              </a:rPr>
              <a:t> </a:t>
            </a:r>
            <a:r>
              <a:rPr lang="cs-CZ" sz="2400" b="0" dirty="0" smtClean="0"/>
              <a:t>Je to něco, co vlastním a můžu používat.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</a:pPr>
            <a:r>
              <a:rPr lang="cs-CZ" sz="2400" b="0" dirty="0" smtClean="0"/>
              <a:t>Aktivum je i potvrzení, že jsem někomu něco půjčil, je to </a:t>
            </a:r>
            <a:r>
              <a:rPr lang="cs-CZ" sz="2400" u="sng" dirty="0" smtClean="0">
                <a:solidFill>
                  <a:schemeClr val="accent3"/>
                </a:solidFill>
              </a:rPr>
              <a:t>pohledávka</a:t>
            </a:r>
            <a:r>
              <a:rPr lang="cs-CZ" sz="2400" b="0" dirty="0" smtClean="0"/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</a:pPr>
            <a:r>
              <a:rPr lang="cs-CZ" sz="2400" b="0" dirty="0" smtClean="0"/>
              <a:t>Typy aktiv:</a:t>
            </a:r>
          </a:p>
          <a:p>
            <a:pPr>
              <a:lnSpc>
                <a:spcPct val="160000"/>
              </a:lnSpc>
              <a:buFont typeface="Wingdings" pitchFamily="2" charset="2"/>
              <a:buChar char="ü"/>
            </a:pPr>
            <a:r>
              <a:rPr lang="cs-CZ" sz="2400" b="0" dirty="0" smtClean="0"/>
              <a:t>peněžní hotovost</a:t>
            </a:r>
          </a:p>
          <a:p>
            <a:pPr>
              <a:lnSpc>
                <a:spcPct val="160000"/>
              </a:lnSpc>
              <a:buFont typeface="Wingdings" pitchFamily="2" charset="2"/>
              <a:buChar char="ü"/>
            </a:pPr>
            <a:r>
              <a:rPr lang="cs-CZ" sz="2400" b="0" dirty="0" smtClean="0"/>
              <a:t>automobil</a:t>
            </a:r>
          </a:p>
          <a:p>
            <a:pPr>
              <a:lnSpc>
                <a:spcPct val="160000"/>
              </a:lnSpc>
              <a:buFont typeface="Wingdings" pitchFamily="2" charset="2"/>
              <a:buChar char="ü"/>
            </a:pPr>
            <a:r>
              <a:rPr lang="cs-CZ" sz="2400" b="0" dirty="0" smtClean="0"/>
              <a:t>stavební spoření</a:t>
            </a:r>
          </a:p>
          <a:p>
            <a:pPr>
              <a:lnSpc>
                <a:spcPct val="160000"/>
              </a:lnSpc>
              <a:buFont typeface="Wingdings" pitchFamily="2" charset="2"/>
              <a:buChar char="ü"/>
            </a:pPr>
            <a:r>
              <a:rPr lang="cs-CZ" sz="2400" b="0" dirty="0" smtClean="0"/>
              <a:t>pojištění</a:t>
            </a:r>
          </a:p>
          <a:p>
            <a:pPr>
              <a:lnSpc>
                <a:spcPct val="160000"/>
              </a:lnSpc>
              <a:buFont typeface="Wingdings" pitchFamily="2" charset="2"/>
              <a:buChar char="ü"/>
            </a:pPr>
            <a:r>
              <a:rPr lang="cs-CZ" sz="2400" b="0" dirty="0" smtClean="0"/>
              <a:t>starožitnosti</a:t>
            </a:r>
          </a:p>
          <a:p>
            <a:pPr>
              <a:lnSpc>
                <a:spcPct val="160000"/>
              </a:lnSpc>
              <a:buFont typeface="Wingdings" pitchFamily="2" charset="2"/>
              <a:buChar char="ü"/>
            </a:pPr>
            <a:r>
              <a:rPr lang="cs-CZ" sz="2400" b="0" dirty="0" smtClean="0"/>
              <a:t>akcie</a:t>
            </a:r>
          </a:p>
          <a:p>
            <a:pPr marL="0" indent="0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213" y="2780928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91" y="2439597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91" y="4293096"/>
            <a:ext cx="1828800" cy="18288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013" y="4287488"/>
            <a:ext cx="1828800" cy="18288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979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AKTIVA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Aktiva </a:t>
            </a:r>
            <a:r>
              <a:rPr lang="cs-CZ" sz="2000" b="0" dirty="0" smtClean="0"/>
              <a:t>nám po naší investici přinášejí peníze.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Cokoliv co </a:t>
            </a:r>
            <a:r>
              <a:rPr lang="cs-CZ" sz="2000" b="0" dirty="0"/>
              <a:t>má cenu, </a:t>
            </a:r>
            <a:r>
              <a:rPr lang="cs-CZ" sz="2000" u="sng" dirty="0">
                <a:solidFill>
                  <a:schemeClr val="accent3"/>
                </a:solidFill>
              </a:rPr>
              <a:t>vytváří příjem </a:t>
            </a:r>
            <a:r>
              <a:rPr lang="cs-CZ" sz="2000" b="0" dirty="0"/>
              <a:t>nebo stoupá na ceně a lze to hned </a:t>
            </a:r>
            <a:r>
              <a:rPr lang="cs-CZ" sz="2000" b="0" dirty="0" smtClean="0"/>
              <a:t>prodat.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/>
              <a:t>Aktiva mají různé vlastnosti. Mohou být výhodná i nevýhodná.</a:t>
            </a:r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Aktivum v podobě hotovosti nebo bankovního vkladu = </a:t>
            </a:r>
            <a:r>
              <a:rPr lang="cs-CZ" sz="2000" u="sng" dirty="0">
                <a:solidFill>
                  <a:schemeClr val="accent3"/>
                </a:solidFill>
              </a:rPr>
              <a:t>úspory.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Aktivum v podobě jiné = </a:t>
            </a:r>
            <a:r>
              <a:rPr lang="cs-CZ" sz="2000" u="sng" dirty="0" smtClean="0">
                <a:solidFill>
                  <a:schemeClr val="accent3"/>
                </a:solidFill>
              </a:rPr>
              <a:t>investice</a:t>
            </a:r>
            <a:r>
              <a:rPr lang="cs-CZ" sz="20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2000" b="0" dirty="0" smtClean="0"/>
          </a:p>
          <a:p>
            <a:pPr marL="0" indent="0"/>
            <a:endParaRPr lang="cs-CZ" sz="2000" b="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8164" y="3140968"/>
            <a:ext cx="3095625" cy="3095625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720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PASIVA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807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Pasiva jsou to většinou věci neuchopitelné, abstraktní</a:t>
            </a:r>
            <a:r>
              <a:rPr lang="cs-CZ" sz="2000" b="0" dirty="0" smtClean="0"/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000" b="0" dirty="0" smtClean="0"/>
              <a:t>Znamenají, jak jsme k majetku přišli, jak jsme ho získali.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000" b="0" dirty="0"/>
              <a:t>Pasiva jsou položky, které ekonomicky zatěžují náš rodinný rozpočet</a:t>
            </a:r>
            <a:r>
              <a:rPr lang="cs-CZ" sz="2000" b="0" dirty="0" smtClean="0"/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000" b="0" dirty="0" smtClean="0"/>
              <a:t>Z hlediska rodiny je pasivum: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výdělek – pravidelná výplata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dědictví – zdědili jsme majetek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dary – hmotné i nehmotné dary 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dluhy – půjčka, hypotéka, úvěr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76872"/>
            <a:ext cx="3095625" cy="3095625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8409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826" y="1090881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PASIVA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2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</a:t>
            </a:r>
            <a:r>
              <a:rPr lang="it-IT" sz="2000" b="0" dirty="0" smtClean="0"/>
              <a:t>asiva </a:t>
            </a:r>
            <a:r>
              <a:rPr lang="it-IT" sz="2000" b="0" dirty="0"/>
              <a:t>nám po naší investici </a:t>
            </a:r>
            <a:r>
              <a:rPr lang="it-IT" sz="2000" u="sng" dirty="0">
                <a:solidFill>
                  <a:schemeClr val="accent3"/>
                </a:solidFill>
              </a:rPr>
              <a:t>peníze </a:t>
            </a:r>
            <a:r>
              <a:rPr lang="it-IT" sz="2000" u="sng" dirty="0" smtClean="0">
                <a:solidFill>
                  <a:schemeClr val="accent3"/>
                </a:solidFill>
              </a:rPr>
              <a:t>berou</a:t>
            </a:r>
            <a:r>
              <a:rPr lang="cs-CZ" sz="2000" b="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/>
              <a:t>Různá pasiva mají různé vlastnosti, mají </a:t>
            </a:r>
            <a:r>
              <a:rPr lang="cs-CZ" sz="2000" u="sng" dirty="0">
                <a:solidFill>
                  <a:schemeClr val="accent3"/>
                </a:solidFill>
              </a:rPr>
              <a:t>výhody i nevýhody.</a:t>
            </a:r>
          </a:p>
          <a:p>
            <a:pPr>
              <a:buFont typeface="Wingdings" pitchFamily="2" charset="2"/>
              <a:buChar char="Ø"/>
            </a:pPr>
            <a:r>
              <a:rPr lang="cs-CZ" sz="2000" b="0" dirty="0" smtClean="0"/>
              <a:t>Pasiva: 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dům </a:t>
            </a:r>
            <a:r>
              <a:rPr lang="cs-CZ" sz="2000" b="0" dirty="0"/>
              <a:t>na hypotéku, </a:t>
            </a:r>
            <a:endParaRPr lang="cs-CZ" sz="2000" b="0" dirty="0" smtClean="0"/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byt </a:t>
            </a:r>
            <a:r>
              <a:rPr lang="cs-CZ" sz="2000" b="0" dirty="0"/>
              <a:t>v podnájmu, </a:t>
            </a:r>
            <a:endParaRPr lang="cs-CZ" sz="2000" b="0" dirty="0" smtClean="0"/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rodinné auto, 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kreditní karta, 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leasing, </a:t>
            </a:r>
          </a:p>
          <a:p>
            <a:pPr lvl="6" indent="-720000">
              <a:lnSpc>
                <a:spcPct val="16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zastavárna.</a:t>
            </a:r>
          </a:p>
          <a:p>
            <a:pPr>
              <a:buFont typeface="Wingdings" pitchFamily="2" charset="2"/>
              <a:buChar char="Ø"/>
            </a:pPr>
            <a:endParaRPr lang="cs-CZ" sz="2000" b="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352" y="200831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360" y="3284984"/>
            <a:ext cx="1828800" cy="18288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055368"/>
            <a:ext cx="1828800" cy="18288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9435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Půjčky/úvěry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0" dirty="0" smtClean="0"/>
              <a:t>Půjčky nebo-</a:t>
            </a:r>
            <a:r>
              <a:rPr lang="cs-CZ" sz="2000" b="0" dirty="0" err="1" smtClean="0"/>
              <a:t>li</a:t>
            </a:r>
            <a:r>
              <a:rPr lang="cs-CZ" sz="2000" b="0" dirty="0" smtClean="0"/>
              <a:t> úvěry patří mezi pasiva.</a:t>
            </a:r>
          </a:p>
          <a:p>
            <a:r>
              <a:rPr lang="cs-CZ" sz="2000" b="0" dirty="0" smtClean="0"/>
              <a:t>Základními údaji o úvěru je: 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jistina – je částka, kterou si půjčíme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úrok – je odměna za půjčení peněz (převyšuje jistinu)</a:t>
            </a:r>
          </a:p>
          <a:p>
            <a:pPr>
              <a:buFont typeface="Wingdings" pitchFamily="2" charset="2"/>
              <a:buChar char="ü"/>
            </a:pPr>
            <a:r>
              <a:rPr lang="cs-CZ" sz="2000" b="0" dirty="0" smtClean="0"/>
              <a:t>splatnost – je časový údaj, do kdy musím úvěr splatit</a:t>
            </a:r>
            <a:endParaRPr lang="cs-CZ" sz="2000" b="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733" y="3284984"/>
            <a:ext cx="2880000" cy="2880000"/>
          </a:xfrm>
          <a:prstGeom prst="rect">
            <a:avLst/>
          </a:prstGeom>
          <a:noFill/>
          <a:ln>
            <a:noFill/>
          </a:ln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5852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34" y="0"/>
            <a:ext cx="1828800" cy="18288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Roční úroková míra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92668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</a:pPr>
            <a:r>
              <a:rPr lang="cs-CZ" sz="2000" dirty="0" smtClean="0"/>
              <a:t>Úroková míra vyjadřuje: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hodnotu</a:t>
            </a:r>
            <a:r>
              <a:rPr lang="cs-CZ" sz="2000" b="0" dirty="0"/>
              <a:t>, kterou budete muset zaplatit navíc nad částku </a:t>
            </a:r>
            <a:r>
              <a:rPr lang="cs-CZ" sz="2000" b="0" dirty="0" smtClean="0"/>
              <a:t>úvěru,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nelze </a:t>
            </a:r>
            <a:r>
              <a:rPr lang="cs-CZ" sz="2000" b="0" dirty="0"/>
              <a:t>s její pomocí jednoduše odvodit absolutní výši úroků pro úvěr s více než 1 </a:t>
            </a:r>
            <a:r>
              <a:rPr lang="cs-CZ" sz="2000" b="0" dirty="0" smtClean="0"/>
              <a:t>splátkou,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nezahrnuje </a:t>
            </a:r>
            <a:r>
              <a:rPr lang="cs-CZ" sz="2000" b="0" dirty="0"/>
              <a:t>související </a:t>
            </a:r>
            <a:r>
              <a:rPr lang="cs-CZ" sz="2000" b="0" dirty="0" smtClean="0"/>
              <a:t>poplatky,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může být stanovena </a:t>
            </a:r>
            <a:r>
              <a:rPr lang="cs-CZ" sz="2000" b="0" dirty="0"/>
              <a:t>na různé časové </a:t>
            </a:r>
            <a:r>
              <a:rPr lang="cs-CZ" sz="2000" b="0" dirty="0" smtClean="0"/>
              <a:t>období </a:t>
            </a:r>
            <a:r>
              <a:rPr lang="cs-CZ" sz="2000" b="0" dirty="0"/>
              <a:t>(roční, měsíční, týdenní apod</a:t>
            </a:r>
            <a:r>
              <a:rPr lang="cs-CZ" sz="2000" b="0" dirty="0" smtClean="0"/>
              <a:t>.).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337674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65760"/>
            <a:ext cx="8352928" cy="548640"/>
          </a:xfrm>
        </p:spPr>
        <p:txBody>
          <a:bodyPr/>
          <a:lstStyle/>
          <a:p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Roční procentní sazba nákladů - </a:t>
            </a:r>
            <a:r>
              <a:rPr lang="cs-CZ" sz="3200" dirty="0" err="1" smtClean="0">
                <a:solidFill>
                  <a:schemeClr val="accent2"/>
                </a:solidFill>
                <a:latin typeface="Algerian" pitchFamily="82" charset="0"/>
              </a:rPr>
              <a:t>rpsn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56062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RPSN </a:t>
            </a:r>
            <a:r>
              <a:rPr lang="cs-CZ" sz="2000" dirty="0" smtClean="0"/>
              <a:t>zahrnuje </a:t>
            </a:r>
            <a:r>
              <a:rPr lang="cs-CZ" sz="2000" dirty="0"/>
              <a:t>veškeré náklady spojené s úvěrem, tzn. úrokovou sazbu, poplatky, pojištění atd.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úroková </a:t>
            </a:r>
            <a:r>
              <a:rPr lang="cs-CZ" sz="2000" b="0" dirty="0"/>
              <a:t>sazba úvěru, která by měla zahrnovat veškeré náklady spojené s úvěrem (tzn. poplatky, pojištění atd.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s její pomocí lze posuzovat výhodnost úvěru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řekne vám, jak je úvěr drahý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nelze od ní odvozovat </a:t>
            </a:r>
            <a:r>
              <a:rPr lang="cs-CZ" sz="2000" b="0" dirty="0" smtClean="0"/>
              <a:t>navýšení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Mělo by platit, že čím je RPSN vyšší, tím je úvěr </a:t>
            </a:r>
            <a:r>
              <a:rPr lang="cs-CZ" sz="2000" dirty="0" smtClean="0"/>
              <a:t>dražší</a:t>
            </a:r>
            <a:r>
              <a:rPr lang="cs-CZ" sz="2000" dirty="0"/>
              <a:t>.</a:t>
            </a:r>
            <a:endParaRPr lang="cs-CZ" sz="2000" b="0" dirty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  <p:pic>
        <p:nvPicPr>
          <p:cNvPr id="4099" name="Picture 3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996952"/>
            <a:ext cx="2369620" cy="14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958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7576" y="12540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rozvaha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4886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Rozvaha je pojem z účetnictví.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Rozvaha je výkaz o majetku a dá se aplikovat i na majetek rodiny.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Rozvaha má dvě strany, aktiva a pasiva.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Rozvaha vypovídá o tom, jak rodinu její majetek zatěžuje nebo jí přináší zisk.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Rozvaha je obdoba rodinného rozpočtu, v němž můžeme porovnat příjmy a výdaje domácnosti.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44077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Ukázka rozvahy</a:t>
            </a:r>
            <a:endParaRPr lang="cs-CZ" sz="3200" dirty="0"/>
          </a:p>
        </p:txBody>
      </p:sp>
      <p:pic>
        <p:nvPicPr>
          <p:cNvPr id="4" name="Zástupný symbol pro obsah 3" descr="C:\Users\novotna\Desktop\a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80728"/>
            <a:ext cx="7498106" cy="5040000"/>
          </a:xfrm>
          <a:prstGeom prst="rect">
            <a:avLst/>
          </a:prstGeom>
          <a:noFill/>
          <a:ln>
            <a:solidFill>
              <a:schemeClr val="accent3">
                <a:alpha val="85000"/>
              </a:schemeClr>
            </a:solidFill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974801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4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70000"/>
              </a:lnSpc>
              <a:spcBef>
                <a:spcPts val="0"/>
              </a:spcBef>
            </a:pPr>
            <a:endParaRPr lang="cs-CZ" sz="22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 algn="l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300" cap="none" dirty="0" err="1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microsoft</a:t>
            </a:r>
            <a:r>
              <a:rPr lang="cs-CZ" sz="2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 - </a:t>
            </a:r>
            <a:r>
              <a:rPr lang="cs-CZ" sz="23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  <a:endParaRPr lang="cs-CZ" sz="23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300" u="sng" cap="none" dirty="0" smtClean="0">
                <a:hlinkClick r:id="rId4"/>
              </a:rPr>
              <a:t>http://www.vachtova.cz/ucetnictvi/vyklady/195-rozvaha-jak-porozumet-aktivum-a-pasivum</a:t>
            </a:r>
            <a:endParaRPr lang="cs-CZ" sz="2300" u="sng" cap="none" dirty="0" smtClean="0"/>
          </a:p>
          <a:p>
            <a:pPr marL="342900" indent="-342900">
              <a:lnSpc>
                <a:spcPct val="170000"/>
              </a:lnSpc>
              <a:spcBef>
                <a:spcPts val="0"/>
              </a:spcBef>
              <a:buFont typeface="Arial" pitchFamily="34" charset="0"/>
              <a:buChar char="•"/>
            </a:pPr>
            <a:r>
              <a:rPr lang="cs-CZ" sz="2300" cap="none" dirty="0" smtClean="0">
                <a:hlinkClick r:id="rId5"/>
              </a:rPr>
              <a:t>http://www.penize.cz/18017-rpsn-urokova-sazba-a-koeficient-navyseni-aneb-jak-vybrat-nejvyhodnejsi-uver</a:t>
            </a:r>
            <a:endParaRPr lang="cs-CZ" sz="2300" cap="none" dirty="0" smtClean="0"/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cs-CZ" sz="2300" cap="none" dirty="0" smtClean="0"/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cs-CZ" sz="2300" cap="none" dirty="0" smtClean="0"/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300" dirty="0" smtClean="0"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300" dirty="0" smtClean="0">
                <a:ea typeface="Times New Roman"/>
              </a:rPr>
              <a:t>„Materiál </a:t>
            </a:r>
            <a:r>
              <a:rPr lang="cs-CZ" sz="23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3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3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255</TotalTime>
  <Words>673</Words>
  <Application>Microsoft Office PowerPoint</Application>
  <PresentationFormat>Předvádění na obrazovce (4:3)</PresentationFormat>
  <Paragraphs>111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Úhly</vt:lpstr>
      <vt:lpstr>FINANČNÍ GRAMOTNOST  Aktiva a pasiva  </vt:lpstr>
      <vt:lpstr>Prezentace aplikace PowerPoint</vt:lpstr>
      <vt:lpstr>AKTIVA</vt:lpstr>
      <vt:lpstr>AKTIVA</vt:lpstr>
      <vt:lpstr>PASIVA</vt:lpstr>
      <vt:lpstr>PASIVA</vt:lpstr>
      <vt:lpstr>Půjčky/úvěry</vt:lpstr>
      <vt:lpstr>Roční úroková míra</vt:lpstr>
      <vt:lpstr>Roční procentní sazba nákladů - rpsn</vt:lpstr>
      <vt:lpstr>rozvaha</vt:lpstr>
      <vt:lpstr>Ukázka rozvahy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Aktiva a pasiva  </dc:title>
  <dc:creator>Ivuška</dc:creator>
  <cp:lastModifiedBy>Iva Novotná</cp:lastModifiedBy>
  <cp:revision>26</cp:revision>
  <dcterms:created xsi:type="dcterms:W3CDTF">2011-07-10T07:35:03Z</dcterms:created>
  <dcterms:modified xsi:type="dcterms:W3CDTF">2013-02-21T10:21:19Z</dcterms:modified>
</cp:coreProperties>
</file>