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2" r:id="rId3"/>
    <p:sldId id="259" r:id="rId4"/>
    <p:sldId id="265" r:id="rId5"/>
    <p:sldId id="266" r:id="rId6"/>
    <p:sldId id="260" r:id="rId7"/>
    <p:sldId id="261" r:id="rId8"/>
    <p:sldId id="264" r:id="rId9"/>
    <p:sldId id="267" r:id="rId10"/>
    <p:sldId id="268" r:id="rId11"/>
    <p:sldId id="269" r:id="rId12"/>
    <p:sldId id="270" r:id="rId13"/>
    <p:sldId id="263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8EEBD7A-0066-433E-B850-0BE61EDE33B1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D156973-D356-46C3-BE16-74736723F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srgbClr val="000000"/>
                </a:solidFill>
                <a:cs typeface="Arial" charset="0"/>
              </a:rPr>
              <a:t>Speciální základní škola, Česká Kamenice, Jakubské nám. 113, příspěvková organizace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8675" name="Zástupný symbol pro záhlaví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solidFill>
                  <a:srgbClr val="000000"/>
                </a:solidFill>
                <a:cs typeface="Arial" charset="0"/>
              </a:rPr>
              <a:t>Speciální základní škola, Česká Kamenice, Jakubské nám. 113, příspěvková organizace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0C1F7-85C7-4607-89FC-6B91276BDB64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4904E-7D94-4357-8232-FCDEE94C88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424CD-5F1F-4F2F-AD79-F0B511A8AF0F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52C0D-20FE-4A93-8196-5323DCB89C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0E234-5CC6-4F0C-AF48-53471032592A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1D0DD-CDA8-4B00-B211-574244FED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A9DB1-A065-49B1-AF2D-5E8EB649B604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1465C-0EB7-40D2-B5EF-8020729669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7A6FB-3C0B-4EA8-9E46-76BAE70BB3DC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37DD8-5BDB-4744-BFA4-4402D36A7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04A1F-FC9F-4908-B492-ACEFD23EAB11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04871-8D34-4E8D-96E8-579AE07C0C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D1389-3F86-4331-9E1F-3EBA5A803AF2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37314-F5DD-4144-9D88-E505502E6D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7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CA5C4-99DA-4D00-B4E8-3190A98FA454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A8F5014-C768-4287-B1AC-03AA985A9A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D546E-D1C2-4712-BD5F-CA927A279E0C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438B-FCE3-47CA-AA45-B9426B8F77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87A45-FD42-4DB1-BD2E-1AC40B461432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C31D6-10CF-44BD-998B-EC64D9ACA0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24A6B4-DE99-4C7E-8029-6EDFB5C569D4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FAD6B-D909-40D9-AE0C-FB4639D53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9DEFBF-E964-434C-AAF1-4E316758C1C5}" type="datetimeFigureOut">
              <a:rPr lang="cs-CZ"/>
              <a:pPr>
                <a:defRPr/>
              </a:pPr>
              <a:t>21.8.2013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BF54C3-870F-4C03-9467-F1C6410842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pujcky-bez-overeni.cz/pojisteni-online/zivotni-pojisteni" TargetMode="External"/><Relationship Id="rId3" Type="http://schemas.openxmlformats.org/officeDocument/2006/relationships/hyperlink" Target="http://www.zafinancujeme.cz/zivotni-pojisteni" TargetMode="External"/><Relationship Id="rId7" Type="http://schemas.openxmlformats.org/officeDocument/2006/relationships/hyperlink" Target="http://www.vyplnto.cz/realizovane-pruzkumy/17486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pojistenicz.cz/about/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://www.pojistovnacs.cz/zivotni-pojisteni/slovnicek/" TargetMode="External"/><Relationship Id="rId10" Type="http://schemas.openxmlformats.org/officeDocument/2006/relationships/hyperlink" Target="http://www.csobpoj.cz/cs/produkty/pojisteni-odpovednosti-za-skodu/Stranky/Pojisteni-odpovednosti-za-skodu.aspx" TargetMode="External"/><Relationship Id="rId4" Type="http://schemas.openxmlformats.org/officeDocument/2006/relationships/hyperlink" Target="http://gakl-sims.blog.cz/en/0812/necekane-udalosti-3-dil" TargetMode="External"/><Relationship Id="rId9" Type="http://schemas.openxmlformats.org/officeDocument/2006/relationships/hyperlink" Target="http://www.iptrust.cz/produkty/2-12-21-pojisteni-motorovych-vozid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425"/>
            <a:ext cx="7772400" cy="2089150"/>
          </a:xfrm>
        </p:spPr>
        <p:txBody>
          <a:bodyPr>
            <a:normAutofit/>
          </a:bodyPr>
          <a:lstStyle/>
          <a:p>
            <a:pPr marL="182880" algn="ctr" fontAlgn="auto">
              <a:spcAft>
                <a:spcPts val="0"/>
              </a:spcAft>
              <a:defRPr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FINANČNÍ GRAMOTNOST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Základní druhy pojištění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2963"/>
            <a:ext cx="6400800" cy="409575"/>
          </a:xfrm>
        </p:spPr>
        <p:txBody>
          <a:bodyPr rtlCol="0"/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Iva Novotná</a:t>
            </a:r>
            <a:endParaRPr lang="cs-CZ" sz="200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600" y="6308725"/>
            <a:ext cx="7924800" cy="3651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79425" y="1773238"/>
          <a:ext cx="8229600" cy="4440237"/>
        </p:xfrm>
        <a:graphic>
          <a:graphicData uri="http://schemas.openxmlformats.org/drawingml/2006/table">
            <a:tbl>
              <a:tblPr/>
              <a:tblGrid>
                <a:gridCol w="2386013"/>
                <a:gridCol w="5843587"/>
              </a:tblGrid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Moderní škola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CZ.1.07/1.4.00/21.3202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Označení klíčové 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VY_3/2_INOVACE_ 22_FG_14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FINANČNÍ FRAMOTNOST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druhy pojištění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 Novotná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Seznámení se základními druhy pojištění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Očekávané výstupy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Orientovat se v základním pojištění osob a majetku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čeština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Druh učebního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POWER POINT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Cílová skupina/ročník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žák Spec. ZŠ/6. - 9.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 prezentace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Získání nových informací a prohloubení znalostí žáků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Časová dotace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 minut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F1EE"/>
                    </a:solidFill>
                  </a:tcPr>
                </a:tc>
              </a:tr>
              <a:tr h="373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 (škola, dne)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Speciální základní škola, Česká Kamenice, Jakubské nám. 113, p. o.,  13. 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2AD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3DB"/>
                    </a:solidFill>
                  </a:tcPr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6375" y="6381750"/>
            <a:ext cx="6191250" cy="365125"/>
          </a:xfrm>
        </p:spPr>
        <p:txBody>
          <a:bodyPr/>
          <a:lstStyle/>
          <a:p>
            <a:pPr algn="ctr">
              <a:defRPr/>
            </a:pPr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pojištění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000" smtClean="0"/>
              <a:t>Pojištění je hlavním předmětem činností pojišťoven.</a:t>
            </a:r>
          </a:p>
          <a:p>
            <a:pPr>
              <a:buFont typeface="Wingdings" pitchFamily="2" charset="2"/>
              <a:buChar char="Ø"/>
            </a:pPr>
            <a:r>
              <a:rPr lang="cs-CZ" sz="2000" smtClean="0"/>
              <a:t>Pojištění vzniká na základě uzavření pojistné smlouvy </a:t>
            </a:r>
            <a:r>
              <a:rPr lang="cs-CZ" sz="2000" smtClean="0">
                <a:latin typeface="Arial" charset="0"/>
              </a:rPr>
              <a:t>                         </a:t>
            </a:r>
            <a:r>
              <a:rPr lang="cs-CZ" sz="2000" smtClean="0"/>
              <a:t>s pojišťovnou.</a:t>
            </a:r>
          </a:p>
          <a:p>
            <a:pPr>
              <a:buFont typeface="Wingdings" pitchFamily="2" charset="2"/>
              <a:buChar char="Ø"/>
            </a:pPr>
            <a:r>
              <a:rPr lang="cs-CZ" sz="2000" smtClean="0"/>
              <a:t>Pojištění se sjednáváme za účelem zmírnění finančních důsledků neočekávaných událostí.</a:t>
            </a:r>
          </a:p>
        </p:txBody>
      </p:sp>
      <p:pic>
        <p:nvPicPr>
          <p:cNvPr id="4" name="Obrázek 3" descr="http://www.zafinancujeme.cz/images/bigimg/1314963477pojisteni-zivotn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3284538"/>
            <a:ext cx="4708525" cy="3240087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err="1" smtClean="0">
                <a:solidFill>
                  <a:schemeClr val="accent2"/>
                </a:solidFill>
                <a:latin typeface="Algerian" pitchFamily="82" charset="0"/>
              </a:rPr>
              <a:t>NeočekÁVané</a:t>
            </a: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 události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18434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2000" b="0" smtClean="0"/>
              <a:t>Smrt živitele rodiny</a:t>
            </a:r>
          </a:p>
          <a:p>
            <a:pPr>
              <a:buFont typeface="Wingdings" pitchFamily="2" charset="2"/>
              <a:buChar char="Ø"/>
            </a:pPr>
            <a:r>
              <a:rPr lang="cs-CZ" sz="2000" b="0" smtClean="0"/>
              <a:t>Trvalá invalidita</a:t>
            </a:r>
          </a:p>
          <a:p>
            <a:pPr>
              <a:buFont typeface="Wingdings" pitchFamily="2" charset="2"/>
              <a:buChar char="Ø"/>
            </a:pPr>
            <a:r>
              <a:rPr lang="cs-CZ" sz="2000" b="0" smtClean="0"/>
              <a:t>Dlouhodobá pracovní neschopnost</a:t>
            </a:r>
          </a:p>
          <a:p>
            <a:pPr>
              <a:buFont typeface="Wingdings" pitchFamily="2" charset="2"/>
              <a:buChar char="Ø"/>
            </a:pPr>
            <a:r>
              <a:rPr lang="cs-CZ" sz="2000" b="0" smtClean="0"/>
              <a:t>Poškození majetku</a:t>
            </a:r>
          </a:p>
          <a:p>
            <a:pPr>
              <a:buFont typeface="Wingdings" pitchFamily="2" charset="2"/>
              <a:buChar char="Ø"/>
            </a:pPr>
            <a:r>
              <a:rPr lang="cs-CZ" sz="2000" b="0" smtClean="0"/>
              <a:t>Ztráta majetku</a:t>
            </a:r>
          </a:p>
        </p:txBody>
      </p:sp>
      <p:pic>
        <p:nvPicPr>
          <p:cNvPr id="6" name="Obrázek 5" descr="gakl-sims.blog.cz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6425" y="3105150"/>
            <a:ext cx="5399088" cy="3238500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Základní pojmy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822325" y="1100138"/>
            <a:ext cx="7521575" cy="5065712"/>
          </a:xfrm>
        </p:spPr>
        <p:txBody>
          <a:bodyPr/>
          <a:lstStyle/>
          <a:p>
            <a:pPr marL="0" indent="0"/>
            <a:r>
              <a:rPr lang="cs-CZ" sz="1800" smtClean="0"/>
              <a:t>Pojistitel </a:t>
            </a:r>
            <a:r>
              <a:rPr lang="cs-CZ" sz="1800" b="0" smtClean="0"/>
              <a:t>– pojišťovna, u které si pojištění sjednáváte.</a:t>
            </a:r>
          </a:p>
          <a:p>
            <a:pPr marL="0" indent="0"/>
            <a:r>
              <a:rPr lang="cs-CZ" sz="1800" smtClean="0"/>
              <a:t>Pojistné</a:t>
            </a:r>
            <a:r>
              <a:rPr lang="cs-CZ" sz="1800" b="0" smtClean="0"/>
              <a:t> – peníze, které platíte pojišťovně za poskytování pojišťovacích služeb.</a:t>
            </a:r>
          </a:p>
          <a:p>
            <a:pPr marL="0" indent="0"/>
            <a:r>
              <a:rPr lang="cs-CZ" sz="1800" smtClean="0"/>
              <a:t>Pojistná částka </a:t>
            </a:r>
            <a:r>
              <a:rPr lang="cs-CZ" sz="1800" b="0" smtClean="0"/>
              <a:t>– částka pojistného plnění splatná pojišťovnou při splnění podmínek a okolností stanovených v pojistné smlouvě. </a:t>
            </a:r>
          </a:p>
          <a:p>
            <a:pPr marL="0" indent="0"/>
            <a:r>
              <a:rPr lang="cs-CZ" sz="1800" smtClean="0"/>
              <a:t>Pojistné plnění </a:t>
            </a:r>
            <a:r>
              <a:rPr lang="cs-CZ" sz="1800" b="0" smtClean="0"/>
              <a:t>– jednorázová částka nebo důchod, které vám podle pojistné smlouvy poskytne pojišťovna v případě vzniku pojistné události.</a:t>
            </a:r>
          </a:p>
          <a:p>
            <a:pPr marL="0" indent="0"/>
            <a:r>
              <a:rPr lang="cs-CZ" sz="1800" smtClean="0"/>
              <a:t>Pojistník</a:t>
            </a:r>
            <a:r>
              <a:rPr lang="cs-CZ" sz="1800" b="0" smtClean="0"/>
              <a:t> – je ten, kdo uzavřel s pojistitelem pojistnou smlouvu a je povinen platit pojistné. Často je pojištěný a pojistník tatáž osoba. V případě dětského pojištění je pojištěným dítě a pojistníkem rodič.</a:t>
            </a:r>
          </a:p>
          <a:p>
            <a:pPr marL="0" indent="0"/>
            <a:r>
              <a:rPr lang="cs-CZ" sz="1800" smtClean="0"/>
              <a:t>Pojištěný</a:t>
            </a:r>
            <a:r>
              <a:rPr lang="cs-CZ" sz="1800" b="0" smtClean="0"/>
              <a:t> – ten, na jehož majetek, život, zdraví nebo na jehož odpovědnost za škody se pojistná ochrana vztahuje.</a:t>
            </a:r>
          </a:p>
          <a:p>
            <a:pPr marL="0" indent="0"/>
            <a:r>
              <a:rPr lang="cs-CZ" sz="1800" smtClean="0"/>
              <a:t>Pojistné podmínky </a:t>
            </a:r>
            <a:r>
              <a:rPr lang="cs-CZ" sz="1800" b="0" smtClean="0"/>
              <a:t>– podmínky obsahující zejména vymezení vzniku, trvání a zániku pojištění, vymezení pojistné události, stanovení podmínek, za kterých nevzniká pojistiteli povinnost poskytnout pojistné plnění, způsob určení rozsahu pojistného plnění a jeho splatnost.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Základní druhy pojištění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Životní pojištění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Úrazové pojištění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Cestovní pojištění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Pojištění občanů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Pojištění vozidel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smtClean="0"/>
              <a:t>Pojištění odpovědnosti</a:t>
            </a:r>
          </a:p>
        </p:txBody>
      </p:sp>
      <p:pic>
        <p:nvPicPr>
          <p:cNvPr id="4" name="Obrázek 3" descr="Gra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2125663"/>
            <a:ext cx="4572000" cy="3600450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pujcky-bez-overeni.cz/wp-content/uploads/%C5%BEivotn%C3%AD-poji%C5%A1t%C4%9Bn%C3%AD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133600"/>
            <a:ext cx="3441700" cy="4319588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Životní pojištění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325" y="1100138"/>
            <a:ext cx="7521575" cy="4705350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Životní pojištění je smlouva mezi vlastníkem a pojišťovnou, ve které se pojistitel zavazuje zaplatit určenou peněžní částku pojištěné osobě v </a:t>
            </a:r>
            <a:r>
              <a:rPr lang="cs-CZ" sz="2000" dirty="0" smtClean="0"/>
              <a:t>případě: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doby </a:t>
            </a:r>
            <a:r>
              <a:rPr lang="cs-CZ" sz="2000" b="0" dirty="0"/>
              <a:t>nezbytného léčení,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za </a:t>
            </a:r>
            <a:r>
              <a:rPr lang="cs-CZ" sz="2000" b="0" dirty="0"/>
              <a:t>trvalé následky úrazu,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za </a:t>
            </a:r>
            <a:r>
              <a:rPr lang="cs-CZ" sz="2000" b="0" dirty="0"/>
              <a:t>hospitalizaci následkem úrazu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nebo </a:t>
            </a:r>
            <a:r>
              <a:rPr lang="cs-CZ" sz="2000" b="0" dirty="0"/>
              <a:t>tuto částku zaplatit oprávněné osobě v případě úmrtí pojištěného.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http://pujcky-bez-overeni.cz/wp-content/uploads/urazove-pojisteni-300x2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2060575"/>
            <a:ext cx="5226050" cy="4319588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Úrazové pojištění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Úrazové pojištění je druh pojištění, který zahrnuje výplatu pojistného plnění v případě, že v důsledku úrazu dojde </a:t>
            </a:r>
            <a:r>
              <a:rPr lang="cs-CZ" sz="2000" dirty="0" smtClean="0"/>
              <a:t>k: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přechodnému </a:t>
            </a:r>
            <a:r>
              <a:rPr lang="cs-CZ" sz="2000" b="0" dirty="0"/>
              <a:t>tělesnému poškození,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trvalému </a:t>
            </a:r>
            <a:r>
              <a:rPr lang="cs-CZ" sz="2000" b="0" dirty="0"/>
              <a:t>tělesnému poškození,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smrti </a:t>
            </a:r>
            <a:r>
              <a:rPr lang="cs-CZ" sz="2000" b="0" dirty="0"/>
              <a:t>pojištěného.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Cestovní pojištění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Cestovní pojištění je nepovinné pojištění, uzavírané mezi zákazníkem a jím vybranou pojišťovnou před </a:t>
            </a:r>
            <a:r>
              <a:rPr lang="cs-CZ" sz="2000" dirty="0" smtClean="0"/>
              <a:t>cestou  </a:t>
            </a:r>
            <a:r>
              <a:rPr lang="cs-CZ" sz="2000" dirty="0"/>
              <a:t>do </a:t>
            </a:r>
            <a:r>
              <a:rPr lang="cs-CZ" sz="2000" dirty="0" smtClean="0"/>
              <a:t>zahraničí</a:t>
            </a:r>
            <a:r>
              <a:rPr lang="cs-CZ" sz="2000" dirty="0"/>
              <a:t> </a:t>
            </a:r>
            <a:r>
              <a:rPr lang="cs-CZ" sz="2000" dirty="0" smtClean="0"/>
              <a:t>a zahrnuje pojištění: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léčebných výloh,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asistence,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odpovědnosti,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zavazadel.</a:t>
            </a: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</p:txBody>
      </p:sp>
      <p:pic>
        <p:nvPicPr>
          <p:cNvPr id="4" name="Obrázek 3" descr="http://pujcky-bez-overeni.cz/wp-content/uploads/cestovn%C3%AD-poji%C5%A1t%C4%9Bn%C3%A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205038"/>
            <a:ext cx="3500437" cy="4319587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Pojištění občanů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Pojištění nemovitosti/domů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Pojistnou událostí je zničení nebo poškození stavby v důsledku živelní události (požár, povodeň, blesk, vichřice) nebo vloupání.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Pojištění bytu/domácnosti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Pojistnou </a:t>
            </a:r>
            <a:r>
              <a:rPr lang="cs-CZ" sz="2000" b="0" dirty="0"/>
              <a:t>u</a:t>
            </a:r>
            <a:r>
              <a:rPr lang="cs-CZ" sz="2000" b="0" dirty="0" smtClean="0"/>
              <a:t>dálostí je zničení nebo poškození zařízení domácnosti v důsledku živelní události nebo vloupání.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</p:txBody>
      </p:sp>
      <p:pic>
        <p:nvPicPr>
          <p:cNvPr id="4" name="Obrázek 3" descr="nemovitos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400" y="3429000"/>
            <a:ext cx="7731125" cy="3240088"/>
          </a:xfrm>
          <a:prstGeom prst="rect">
            <a:avLst/>
          </a:prstGeom>
          <a:noFill/>
          <a:ln>
            <a:solidFill>
              <a:schemeClr val="accent3">
                <a:alpha val="85000"/>
              </a:schemeClr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Obrázek 3" descr="http://www.iptrust.cz/img/produkty/titul/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1052513"/>
            <a:ext cx="5116513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Pojištění vozidel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Povinné ručení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/>
              <a:t>pojištění čelního </a:t>
            </a:r>
            <a:r>
              <a:rPr lang="cs-CZ" sz="2000" b="0" dirty="0" smtClean="0"/>
              <a:t>skla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pojištění </a:t>
            </a:r>
            <a:r>
              <a:rPr lang="cs-CZ" sz="2000" b="0" dirty="0"/>
              <a:t>všech </a:t>
            </a:r>
            <a:r>
              <a:rPr lang="cs-CZ" sz="2000" b="0" dirty="0" smtClean="0"/>
              <a:t>skel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úrazové pojištění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asistenční </a:t>
            </a:r>
            <a:r>
              <a:rPr lang="cs-CZ" sz="2000" b="0" dirty="0"/>
              <a:t>služby</a:t>
            </a:r>
            <a:endParaRPr lang="cs-CZ" sz="2000" b="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Havarijní pojištění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/>
              <a:t>h</a:t>
            </a:r>
            <a:r>
              <a:rPr lang="cs-CZ" sz="2000" b="0" dirty="0" smtClean="0"/>
              <a:t>avárie vozidla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/>
              <a:t>p</a:t>
            </a:r>
            <a:r>
              <a:rPr lang="cs-CZ" sz="2000" b="0" dirty="0" smtClean="0"/>
              <a:t>oškození vozidla živelnou událostí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Obrázek 3" descr="http://www.csobpoj.cz/Style%20Library/CSOBpoj/Images/vizualy/odpovedno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1768475"/>
            <a:ext cx="3238500" cy="455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dirty="0">
                <a:solidFill>
                  <a:schemeClr val="accent2"/>
                </a:solidFill>
                <a:latin typeface="Algerian" pitchFamily="82" charset="0"/>
              </a:rPr>
              <a:t>Pojištění </a:t>
            </a:r>
            <a:r>
              <a:rPr lang="cs-CZ" sz="3200" dirty="0" smtClean="0">
                <a:solidFill>
                  <a:schemeClr val="accent2"/>
                </a:solidFill>
                <a:latin typeface="Algerian" pitchFamily="82" charset="0"/>
              </a:rPr>
              <a:t>odpovědnosti za škodu</a:t>
            </a:r>
            <a:endParaRPr lang="cs-CZ" sz="3200" dirty="0">
              <a:solidFill>
                <a:schemeClr val="accent2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325" y="1100138"/>
            <a:ext cx="7521575" cy="4992687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Pojištění odpovědnosti za škodu je typ pojištění vztahujícího se na škodu, kterou pojištěný způsobil přímo nebo nepřímo </a:t>
            </a:r>
            <a:r>
              <a:rPr lang="cs-CZ" sz="2000" dirty="0" smtClean="0"/>
              <a:t>na: 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zdraví </a:t>
            </a:r>
            <a:r>
              <a:rPr lang="cs-CZ" sz="2000" b="0" dirty="0"/>
              <a:t>jiné osoby (úraz, způsobení nemoci),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poškozením </a:t>
            </a:r>
            <a:r>
              <a:rPr lang="cs-CZ" sz="2000" b="0" dirty="0"/>
              <a:t>nebo zničením věci, </a:t>
            </a:r>
            <a:endParaRPr lang="cs-CZ" sz="2000" b="0" dirty="0" smtClean="0"/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 smtClean="0"/>
              <a:t>případně </a:t>
            </a:r>
            <a:r>
              <a:rPr lang="cs-CZ" sz="2000" b="0" dirty="0"/>
              <a:t>i za jinou škodu, za kterou pojištěný podle určitého právního předpisu (zákona) </a:t>
            </a:r>
            <a:r>
              <a:rPr lang="cs-CZ" sz="2000" b="0" dirty="0" smtClean="0"/>
              <a:t>odpovídá,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/>
              <a:t>p</a:t>
            </a:r>
            <a:r>
              <a:rPr lang="cs-CZ" sz="2000" b="0" dirty="0" smtClean="0"/>
              <a:t>ři výkonu povolání,</a:t>
            </a:r>
          </a:p>
          <a:p>
            <a:pPr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000" b="0" dirty="0"/>
              <a:t>p</a:t>
            </a:r>
            <a:r>
              <a:rPr lang="cs-CZ" sz="2000" b="0" dirty="0" smtClean="0"/>
              <a:t>rovozem motorového vozidla.</a:t>
            </a:r>
            <a:endParaRPr lang="cs-CZ" sz="2000" b="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813" y="1773238"/>
            <a:ext cx="7772400" cy="5762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188" y="1557338"/>
            <a:ext cx="7705725" cy="4319587"/>
          </a:xfrm>
        </p:spPr>
        <p:txBody>
          <a:bodyPr rtlCol="0">
            <a:normAutofit fontScale="25000" lnSpcReduction="20000"/>
          </a:bodyPr>
          <a:lstStyle/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3"/>
              </a:rPr>
              <a:t>http://www.zafinancujeme.cz/zivotni-pojisteni</a:t>
            </a:r>
            <a:endParaRPr lang="cs-CZ" sz="4400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4"/>
              </a:rPr>
              <a:t>http://gakl-sims.blog.cz/en/0812/necekane-udalosti-3-dil</a:t>
            </a:r>
            <a:endParaRPr lang="cs-CZ" sz="4400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cap="none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5"/>
              </a:rPr>
              <a:t>http://www.pojistovnacs.cz/zivotni-pojisteni/slovnicek/</a:t>
            </a:r>
            <a:endParaRPr lang="cs-CZ" sz="4400" cap="none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cap="none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6"/>
              </a:rPr>
              <a:t>http://pojistenicz.cz/about/</a:t>
            </a:r>
            <a:endParaRPr lang="cs-CZ" sz="4400" cap="none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7"/>
              </a:rPr>
              <a:t>http://www.vyplnto.cz/realizovane-pruzkumy/17486/</a:t>
            </a:r>
            <a:endParaRPr lang="cs-CZ" sz="4400" u="sng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8"/>
              </a:rPr>
              <a:t>http://pujcky-bez-overeni.cz/pojisteni-online/zivotni-pojisteni</a:t>
            </a:r>
            <a:endParaRPr lang="cs-CZ" sz="4400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9"/>
              </a:rPr>
              <a:t>http://www.iptrust.cz/produkty/2-12-21-pojisteni-motorovych-vozidel</a:t>
            </a:r>
            <a:endParaRPr lang="cs-CZ" sz="4400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u="sng" cap="none">
                <a:hlinkClick r:id="rId10"/>
              </a:rPr>
              <a:t>http://www.csobpoj.cz/cs/produkty/pojisteni-odpovednosti-za-skodu/stranky/pojisteni-odpovednosti-za-skodu.aspx</a:t>
            </a:r>
            <a:endParaRPr lang="cs-CZ" sz="4400" cap="none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400" cap="none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fontAlgn="auto">
              <a:lnSpc>
                <a:spcPct val="115000"/>
              </a:lnSpc>
              <a:spcAft>
                <a:spcPts val="1000"/>
              </a:spcAft>
              <a:buFont typeface="Arial" pitchFamily="34" charset="0"/>
              <a:buNone/>
              <a:defRPr/>
            </a:pPr>
            <a:endParaRPr lang="cs-CZ" sz="4400">
              <a:ea typeface="Times New Roman"/>
            </a:endParaRPr>
          </a:p>
          <a:p>
            <a:pPr algn="just" fontAlgn="auto">
              <a:lnSpc>
                <a:spcPct val="115000"/>
              </a:lnSpc>
              <a:spcAft>
                <a:spcPts val="1000"/>
              </a:spcAft>
              <a:buFont typeface="Arial" pitchFamily="34" charset="0"/>
              <a:buNone/>
              <a:defRPr/>
            </a:pPr>
            <a:r>
              <a:rPr lang="cs-CZ" sz="4400">
                <a:ea typeface="Times New Roman"/>
              </a:rPr>
              <a:t>„Materiál </a:t>
            </a:r>
            <a:r>
              <a:rPr lang="cs-CZ" sz="4400"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</a:endParaRPr>
          </a:p>
          <a:p>
            <a:pPr marL="285750" indent="-28575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4313" y="6381750"/>
            <a:ext cx="6119812" cy="365125"/>
          </a:xfrm>
        </p:spPr>
        <p:txBody>
          <a:bodyPr/>
          <a:lstStyle/>
          <a:p>
            <a:pPr algn="ctr">
              <a:defRPr/>
            </a:pPr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291</TotalTime>
  <Words>596</Words>
  <Application>Microsoft Office PowerPoint</Application>
  <PresentationFormat>On-screen Show (4:3)</PresentationFormat>
  <Paragraphs>116</Paragraphs>
  <Slides>13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13</vt:i4>
      </vt:variant>
    </vt:vector>
  </HeadingPairs>
  <TitlesOfParts>
    <vt:vector size="27" baseType="lpstr">
      <vt:lpstr>Franklin Gothic Book</vt:lpstr>
      <vt:lpstr>Arial</vt:lpstr>
      <vt:lpstr>Franklin Gothic Medium</vt:lpstr>
      <vt:lpstr>Wingdings</vt:lpstr>
      <vt:lpstr>Calibri</vt:lpstr>
      <vt:lpstr>Times New Roman</vt:lpstr>
      <vt:lpstr>Algerian</vt:lpstr>
      <vt:lpstr>Verdana</vt:lpstr>
      <vt:lpstr>Tunga</vt:lpstr>
      <vt:lpstr>Úhly</vt:lpstr>
      <vt:lpstr>Úhly</vt:lpstr>
      <vt:lpstr>Úhly</vt:lpstr>
      <vt:lpstr>Úhly</vt:lpstr>
      <vt:lpstr>Úhly</vt:lpstr>
      <vt:lpstr>FINANČNÍ GRAMOTNOST  ZÁKLADNÍ DRUHY POJIŠTĚNÍ  </vt:lpstr>
      <vt:lpstr>Snímek 2</vt:lpstr>
      <vt:lpstr>POJIŠTĚNÍ</vt:lpstr>
      <vt:lpstr>NEOČEKÁVANÉ UDÁLOSTI</vt:lpstr>
      <vt:lpstr>ZÁKLADNÍ POJMY</vt:lpstr>
      <vt:lpstr>ZÁKLADNÍ DRUHY POJIŠTĚNÍ</vt:lpstr>
      <vt:lpstr>ŽIVOTNÍ POJIŠTĚNÍ</vt:lpstr>
      <vt:lpstr>ÚRAZOVÉ POJIŠTĚNÍ</vt:lpstr>
      <vt:lpstr>CESTOVNÍ POJIŠTĚNÍ</vt:lpstr>
      <vt:lpstr>POJIŠTĚNÍ OBČANŮ</vt:lpstr>
      <vt:lpstr>POJIŠTĚNÍ VOZIDEL</vt:lpstr>
      <vt:lpstr>POJIŠTĚNÍ ODPOVĚDNOSTI ZA ŠKODU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 Základní druhy pojištění  </dc:title>
  <dc:creator>Ivuška</dc:creator>
  <cp:lastModifiedBy>DUM</cp:lastModifiedBy>
  <cp:revision>18</cp:revision>
  <dcterms:created xsi:type="dcterms:W3CDTF">2011-07-10T07:34:59Z</dcterms:created>
  <dcterms:modified xsi:type="dcterms:W3CDTF">2013-08-21T16:19:02Z</dcterms:modified>
</cp:coreProperties>
</file>