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2" r:id="rId3"/>
    <p:sldId id="267" r:id="rId4"/>
    <p:sldId id="259" r:id="rId5"/>
    <p:sldId id="265" r:id="rId6"/>
    <p:sldId id="266" r:id="rId7"/>
    <p:sldId id="260" r:id="rId8"/>
    <p:sldId id="261" r:id="rId9"/>
    <p:sldId id="264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287A9D-89C6-457C-BDF0-D950A6A9B9F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022D7D-6437-4A39-A510-797336E6B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571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cs.wikiquote.org/wiki/Pen%C3%ADze" TargetMode="External"/><Relationship Id="rId4" Type="http://schemas.openxmlformats.org/officeDocument/2006/relationships/hyperlink" Target="http://www.penize.cz/18017-rpsn-urokova-sazba-a-koeficient-navyseni-aneb-jak-vybrat-nejvyhodnejsi-uv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Splátka nebo úvěr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9606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739794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Splátka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nebo úvěr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Seznámit se novými pojmy splátka a úvěr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pojmům splátka a úvěr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24.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02. 2012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6548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dluhy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560620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Vydělej, co můžeš; investuj, co můžeš; uspoř, co můžeš</a:t>
            </a:r>
            <a:r>
              <a:rPr lang="cs-CZ" sz="2000" dirty="0" smtClean="0"/>
              <a:t>.</a:t>
            </a:r>
          </a:p>
          <a:p>
            <a:pPr algn="r"/>
            <a:r>
              <a:rPr lang="cs-CZ" sz="2000" b="0" dirty="0" smtClean="0"/>
              <a:t>(</a:t>
            </a:r>
            <a:r>
              <a:rPr lang="cs-CZ" sz="2000" b="0" dirty="0"/>
              <a:t>J</a:t>
            </a:r>
            <a:r>
              <a:rPr lang="cs-CZ" sz="2000" b="0" dirty="0" smtClean="0"/>
              <a:t>ohn </a:t>
            </a:r>
            <a:r>
              <a:rPr lang="cs-CZ" sz="2000" b="0" dirty="0" err="1" smtClean="0"/>
              <a:t>Wesley</a:t>
            </a:r>
            <a:r>
              <a:rPr lang="cs-CZ" sz="2000" b="0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Každý zodpovědný člověk by se měl tímto příslovím řídit.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Jakýkoliv dluh člověka zbavuje svobody.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Někdy však nemáme jinou možnost, než si peníze půjčit.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Měli bychom však znát všechna pro i proti.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Dluhy jsou pro nás velkým břemenem.</a:t>
            </a:r>
            <a:endParaRPr lang="cs-CZ" sz="2000" b="0" dirty="0"/>
          </a:p>
        </p:txBody>
      </p:sp>
      <p:pic>
        <p:nvPicPr>
          <p:cNvPr id="1026" name="Picture 2" descr="C:\Users\novotna\AppData\Local\Microsoft\Windows\Temporary Internet Files\Content.IE5\QINHYZEW\MC9002999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40968"/>
            <a:ext cx="1858061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04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000" y="2852936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Splátka v obchodě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086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Pokud nemáme potřebnou částku na </a:t>
            </a:r>
            <a:r>
              <a:rPr lang="cs-CZ" sz="2000" u="sng" dirty="0" smtClean="0">
                <a:solidFill>
                  <a:schemeClr val="accent3"/>
                </a:solidFill>
              </a:rPr>
              <a:t>nákup zboží</a:t>
            </a:r>
            <a:r>
              <a:rPr lang="cs-CZ" sz="2000" b="0" dirty="0" smtClean="0"/>
              <a:t>, můžeme si ho koupit na splátky přímo v obchodu.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Splátka</a:t>
            </a:r>
            <a:r>
              <a:rPr lang="cs-CZ" sz="2000" b="0" dirty="0" smtClean="0"/>
              <a:t> </a:t>
            </a:r>
            <a:r>
              <a:rPr lang="cs-CZ" sz="2000" b="0" dirty="0"/>
              <a:t>je pravidelná </a:t>
            </a:r>
            <a:r>
              <a:rPr lang="cs-CZ" sz="2000" b="0" dirty="0" smtClean="0"/>
              <a:t>platba </a:t>
            </a:r>
            <a:r>
              <a:rPr lang="cs-CZ" sz="2000" b="0" dirty="0"/>
              <a:t>v předem stanovené </a:t>
            </a:r>
            <a:r>
              <a:rPr lang="cs-CZ" sz="2000" b="0" dirty="0" smtClean="0"/>
              <a:t>výši na </a:t>
            </a:r>
            <a:r>
              <a:rPr lang="cs-CZ" sz="2000" b="0" dirty="0" smtClean="0"/>
              <a:t>předem stanovenou</a:t>
            </a:r>
            <a:r>
              <a:rPr lang="cs-CZ" sz="2000" b="0" dirty="0" smtClean="0"/>
              <a:t> </a:t>
            </a:r>
            <a:r>
              <a:rPr lang="cs-CZ" sz="2000" b="0" dirty="0" smtClean="0"/>
              <a:t>dobu.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Placení </a:t>
            </a:r>
            <a:r>
              <a:rPr lang="cs-CZ" sz="2000" b="0" dirty="0"/>
              <a:t>ve </a:t>
            </a:r>
            <a:r>
              <a:rPr lang="cs-CZ" sz="2000" b="0" dirty="0" smtClean="0"/>
              <a:t>splátkách </a:t>
            </a:r>
            <a:r>
              <a:rPr lang="cs-CZ" sz="2000" b="0" dirty="0"/>
              <a:t>znamená nutnost </a:t>
            </a:r>
            <a:r>
              <a:rPr lang="cs-CZ" sz="2000" b="0" dirty="0" smtClean="0"/>
              <a:t>platit </a:t>
            </a:r>
            <a:r>
              <a:rPr lang="cs-CZ" sz="2000" b="0" dirty="0"/>
              <a:t>také </a:t>
            </a:r>
            <a:r>
              <a:rPr lang="cs-CZ" sz="2000" u="sng" dirty="0">
                <a:solidFill>
                  <a:schemeClr val="accent3"/>
                </a:solidFill>
              </a:rPr>
              <a:t>úrok</a:t>
            </a:r>
            <a:r>
              <a:rPr lang="cs-CZ" sz="2000" u="sng" dirty="0" smtClean="0">
                <a:solidFill>
                  <a:schemeClr val="accent3"/>
                </a:solidFill>
              </a:rPr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To znamená, že zaplatíme víc, než jsme si půjčili.</a:t>
            </a:r>
            <a:endParaRPr lang="cs-CZ" sz="2000" u="sng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67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825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Splátka v bance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926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Pokud nechceme přijmout nabídku obchodu na splátkový prodej, můžeme si peněžní částku půjčit v bance v podobě </a:t>
            </a:r>
            <a:r>
              <a:rPr lang="cs-CZ" sz="2000" u="sng" dirty="0">
                <a:solidFill>
                  <a:schemeClr val="accent3"/>
                </a:solidFill>
              </a:rPr>
              <a:t>spotřebitelského úvěru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V obchodu tak zaplatíme celou částku a </a:t>
            </a:r>
            <a:r>
              <a:rPr lang="cs-CZ" sz="2000" u="sng" dirty="0">
                <a:solidFill>
                  <a:schemeClr val="accent3"/>
                </a:solidFill>
              </a:rPr>
              <a:t>splácíme</a:t>
            </a:r>
            <a:r>
              <a:rPr lang="cs-CZ" sz="2000" b="0" dirty="0" smtClean="0"/>
              <a:t> spotřebitelský úvěr bance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Za půjčené peníze </a:t>
            </a:r>
            <a:r>
              <a:rPr lang="cs-CZ" sz="2000" u="sng" dirty="0" smtClean="0">
                <a:solidFill>
                  <a:schemeClr val="accent3"/>
                </a:solidFill>
              </a:rPr>
              <a:t>zaplatíme vždy více</a:t>
            </a:r>
            <a:r>
              <a:rPr lang="cs-CZ" sz="2000" b="0" dirty="0" smtClean="0"/>
              <a:t>. Navýšení tvoří úrok a RPSN.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Pro správné rozhodnutí je nutné </a:t>
            </a:r>
            <a:r>
              <a:rPr lang="cs-CZ" sz="2000" u="sng" dirty="0">
                <a:solidFill>
                  <a:schemeClr val="accent3"/>
                </a:solidFill>
              </a:rPr>
              <a:t>porovnat úrok a RPSN </a:t>
            </a:r>
            <a:r>
              <a:rPr lang="cs-CZ" sz="2000" b="0" dirty="0" smtClean="0"/>
              <a:t>obou možností.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362663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Další </a:t>
            </a:r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možnosti splátek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u="sng" dirty="0">
                <a:solidFill>
                  <a:schemeClr val="accent3"/>
                </a:solidFill>
              </a:rPr>
              <a:t>Příklady splátek: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hypotéka</a:t>
            </a:r>
            <a:endParaRPr lang="cs-CZ" sz="2000" b="0" dirty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úvěr </a:t>
            </a:r>
            <a:r>
              <a:rPr lang="cs-CZ" sz="2000" b="0" dirty="0"/>
              <a:t>ze stavebního </a:t>
            </a:r>
            <a:r>
              <a:rPr lang="cs-CZ" sz="2000" b="0" dirty="0" smtClean="0"/>
              <a:t>spoření</a:t>
            </a:r>
            <a:endParaRPr lang="cs-CZ" sz="2000" b="0" dirty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P</a:t>
            </a:r>
            <a:r>
              <a:rPr lang="cs-CZ" sz="2000" dirty="0" smtClean="0"/>
              <a:t>odobný </a:t>
            </a:r>
            <a:r>
              <a:rPr lang="cs-CZ" sz="2000" dirty="0"/>
              <a:t>charakter </a:t>
            </a:r>
            <a:r>
              <a:rPr lang="cs-CZ" sz="2000" dirty="0" smtClean="0"/>
              <a:t>má i </a:t>
            </a:r>
            <a:r>
              <a:rPr lang="cs-CZ" sz="2000" dirty="0"/>
              <a:t>leasingová splátka.</a:t>
            </a:r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80728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C:\Users\novotna\AppData\Local\Microsoft\Windows\Temporary Internet Files\Content.IE5\GA3QDLC7\MC900053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080" y="3550573"/>
            <a:ext cx="2911304" cy="1800000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93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733" y="3284984"/>
            <a:ext cx="2880000" cy="288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Půjčky/úvěry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Pomocí </a:t>
            </a:r>
            <a:r>
              <a:rPr lang="cs-CZ" sz="2000" dirty="0" smtClean="0"/>
              <a:t>půjčky nebo úvěru financujeme svůj majetek.</a:t>
            </a:r>
            <a:endParaRPr lang="cs-CZ" sz="2000" dirty="0"/>
          </a:p>
          <a:p>
            <a:r>
              <a:rPr lang="cs-CZ" sz="2000" b="0" dirty="0"/>
              <a:t>Základními údaji o úvěru je: 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/>
              <a:t>jistina – je částka, kterou si půjčíme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/>
              <a:t>úrok – je odměna za půjčení peněz (převyšuje jistinu)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/>
              <a:t>splatnost – je časový údaj, do kdy musím úvěr splatit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6163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4" y="0"/>
            <a:ext cx="1828800" cy="18288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Roční úroková míra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</a:pPr>
            <a:r>
              <a:rPr lang="cs-CZ" sz="2000" dirty="0"/>
              <a:t>Úroková míra vyjadřuje: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hodnotu, kterou budete muset zaplatit navíc nad částku úvěru,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nelze s její pomocí jednoduše odvodit absolutní výši úroků pro úvěr s více než 1 splátkou,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nezahrnuje související poplatky,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může být stanovena na různé časové období (roční, měsíční, týdenní apod.).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7230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65760"/>
            <a:ext cx="8784976" cy="548640"/>
          </a:xfrm>
        </p:spPr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Roční procentní sazba nákladů - </a:t>
            </a:r>
            <a:r>
              <a:rPr lang="cs-CZ" sz="3200" dirty="0" err="1">
                <a:solidFill>
                  <a:schemeClr val="accent2"/>
                </a:solidFill>
                <a:latin typeface="Algerian" pitchFamily="82" charset="0"/>
              </a:rPr>
              <a:t>rpsn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12857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RPSN zahrnuje veškeré náklady spojené s úvěrem, tzn. úrokovou sazbu, poplatky, pojištění atd.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úroková sazba úvěru, která by měla zahrnovat veškeré náklady spojené s úvěrem (tzn. poplatky, pojištění atd.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s její pomocí lze posuzovat výhodnost úvěru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řekne vám, jak je úvěr drahý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nelze od ní odvozovat navýšení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Mělo by platit, že čím je RPSN vyšší, tím je úvěr dražší.</a:t>
            </a:r>
            <a:endParaRPr lang="cs-CZ" sz="2000" b="0" dirty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6952"/>
            <a:ext cx="2369620" cy="14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850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000" y="1844824"/>
            <a:ext cx="2160000" cy="21600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65760"/>
            <a:ext cx="8424936" cy="548640"/>
          </a:xfrm>
        </p:spPr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Nejlepší věci v životě jsou </a:t>
            </a:r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zadarmo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Nejkrásnější </a:t>
            </a:r>
            <a:r>
              <a:rPr lang="cs-CZ" sz="2000" b="0" dirty="0"/>
              <a:t>co nám život dává je přátelství, rodinu a lásku.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K </a:t>
            </a:r>
            <a:r>
              <a:rPr lang="cs-CZ" sz="2000" b="0" dirty="0"/>
              <a:t>tomu také patří polibek, objetí, </a:t>
            </a:r>
            <a:r>
              <a:rPr lang="cs-CZ" sz="2000" b="0" dirty="0" smtClean="0"/>
              <a:t>úsměv</a:t>
            </a:r>
            <a:r>
              <a:rPr lang="cs-CZ" sz="2000" b="0" dirty="0"/>
              <a:t>, smích, vzpomínky a spánek.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Je </a:t>
            </a:r>
            <a:r>
              <a:rPr lang="cs-CZ" sz="2000" b="0" dirty="0"/>
              <a:t>to jediné co nám život dá zadarmo.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Někdy </a:t>
            </a:r>
            <a:r>
              <a:rPr lang="cs-CZ" sz="2000" b="0" dirty="0"/>
              <a:t>nám přinese i </a:t>
            </a:r>
            <a:r>
              <a:rPr lang="cs-CZ" sz="2000" b="0" dirty="0" smtClean="0"/>
              <a:t>spoustu </a:t>
            </a:r>
            <a:r>
              <a:rPr lang="cs-CZ" sz="2000" b="0" dirty="0"/>
              <a:t>smůly jako smutek, pláč, křik, žárlivost atd....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Ale </a:t>
            </a:r>
            <a:r>
              <a:rPr lang="cs-CZ" sz="2000" b="0" dirty="0"/>
              <a:t>většinou si </a:t>
            </a:r>
            <a:r>
              <a:rPr lang="cs-CZ" sz="2000" b="0" dirty="0" smtClean="0"/>
              <a:t>vzpomínáme </a:t>
            </a:r>
            <a:r>
              <a:rPr lang="cs-CZ" sz="2000" b="0" dirty="0"/>
              <a:t>jen na to dobré a radostné.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A </a:t>
            </a:r>
            <a:r>
              <a:rPr lang="cs-CZ" sz="2000" b="0" dirty="0"/>
              <a:t>když je nám nejhůř, většinou tu máme lidi, kteří nás podrží.</a:t>
            </a:r>
          </a:p>
        </p:txBody>
      </p:sp>
    </p:spTree>
    <p:extLst>
      <p:ext uri="{BB962C8B-B14F-4D97-AF65-F5344CB8AC3E}">
        <p14:creationId xmlns:p14="http://schemas.microsoft.com/office/powerpoint/2010/main" val="1047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200" cap="none" dirty="0" err="1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microsoft</a:t>
            </a:r>
            <a:r>
              <a:rPr lang="cs-CZ" sz="22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 - </a:t>
            </a:r>
            <a:r>
              <a:rPr lang="cs-CZ" sz="22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  <a:endParaRPr lang="cs-CZ" sz="22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400" cap="none" dirty="0" smtClean="0">
                <a:hlinkClick r:id="rId4"/>
              </a:rPr>
              <a:t>http://www.penize.cz/18017-rpsn-urokova-sazba-a-koeficient-navyseni-aneb-jak-vybrat-nejvyhodnejsi-uver</a:t>
            </a:r>
            <a:endParaRPr lang="cs-CZ" sz="2400" cap="none" dirty="0" smtClean="0"/>
          </a:p>
          <a:p>
            <a:pPr marL="342900" indent="-3429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400" cap="none" dirty="0" smtClean="0">
                <a:hlinkClick r:id="rId5"/>
              </a:rPr>
              <a:t>http://cs.wikiquote.org/wiki/pen%c3%adze</a:t>
            </a:r>
            <a:endParaRPr lang="cs-CZ" sz="2400" cap="none" dirty="0" smtClean="0"/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cap="none" dirty="0"/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ea typeface="Times New Roman"/>
              </a:rPr>
              <a:t>„Materiál </a:t>
            </a:r>
            <a:r>
              <a:rPr lang="cs-CZ" sz="12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95</TotalTime>
  <Words>695</Words>
  <Application>Microsoft Office PowerPoint</Application>
  <PresentationFormat>Předvádění na obrazovce (4:3)</PresentationFormat>
  <Paragraphs>97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FINANČNÍ GRAMOTNOST  Splátka nebo úvěr  </vt:lpstr>
      <vt:lpstr>Prezentace aplikace PowerPoint</vt:lpstr>
      <vt:lpstr>dluhy</vt:lpstr>
      <vt:lpstr>Splátka v obchodě</vt:lpstr>
      <vt:lpstr>Splátka v bance</vt:lpstr>
      <vt:lpstr>Další možnosti splátek</vt:lpstr>
      <vt:lpstr>Půjčky/úvěry</vt:lpstr>
      <vt:lpstr>Roční úroková míra</vt:lpstr>
      <vt:lpstr>Roční procentní sazba nákladů - rpsn</vt:lpstr>
      <vt:lpstr>Nejlepší věci v životě jsou zadarmo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Splátka nebo úvěr  </dc:title>
  <dc:creator>Ivuška</dc:creator>
  <cp:lastModifiedBy>Iva Novotná</cp:lastModifiedBy>
  <cp:revision>14</cp:revision>
  <dcterms:created xsi:type="dcterms:W3CDTF">2011-07-10T07:35:06Z</dcterms:created>
  <dcterms:modified xsi:type="dcterms:W3CDTF">2013-02-24T16:39:55Z</dcterms:modified>
</cp:coreProperties>
</file>