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62" r:id="rId3"/>
    <p:sldId id="259" r:id="rId4"/>
    <p:sldId id="260" r:id="rId5"/>
    <p:sldId id="261" r:id="rId6"/>
    <p:sldId id="268" r:id="rId7"/>
    <p:sldId id="267" r:id="rId8"/>
    <p:sldId id="264" r:id="rId9"/>
    <p:sldId id="266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465C7A-01B4-434C-B758-99E97E356A2B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31E1BF-E891-449E-97BA-0C0220D777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77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wiki.aktualne.centrum.cz/finance/podpora-v-nezamestnanosti-2013/" TargetMode="External"/><Relationship Id="rId4" Type="http://schemas.openxmlformats.org/officeDocument/2006/relationships/hyperlink" Target="http://portal.mpsv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FINANČNÍ GRAMOTNOST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Úřad práce  </a:t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Iva Novotná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162305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294986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VY_3/2_INOVACE_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22_FG_17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FINANČNÍ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FRAMOTNOST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Úřad práce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Iva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Novotná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funkcí Úřadu práce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Porozumět funkci Úřadu práce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Spec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. ZŠ/6. - 9.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40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22. 02.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4601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0648"/>
            <a:ext cx="3095625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ÚŘAD PRÁCE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6467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Úřad práce je státní instituce, </a:t>
            </a:r>
            <a:r>
              <a:rPr lang="cs-CZ" sz="2000" dirty="0" smtClean="0"/>
              <a:t>která spadá </a:t>
            </a:r>
            <a:r>
              <a:rPr lang="cs-CZ" sz="2000" dirty="0"/>
              <a:t>pod správu Ministerstva práce a sociálních věcí České </a:t>
            </a:r>
            <a:r>
              <a:rPr lang="cs-CZ" sz="2000" dirty="0" smtClean="0"/>
              <a:t>republiky. Její </a:t>
            </a:r>
            <a:r>
              <a:rPr lang="cs-CZ" sz="2000" dirty="0"/>
              <a:t>hlavní činností </a:t>
            </a:r>
            <a:r>
              <a:rPr lang="cs-CZ" sz="2000" dirty="0" smtClean="0"/>
              <a:t>je: 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poskytovat informace </a:t>
            </a:r>
            <a:r>
              <a:rPr lang="cs-CZ" sz="2000" b="0" dirty="0"/>
              <a:t>z oblasti pracovního trhu nejen v České republice, ale i v Evropské </a:t>
            </a:r>
            <a:r>
              <a:rPr lang="cs-CZ" sz="2000" b="0" dirty="0" smtClean="0"/>
              <a:t>unii,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evidovat uchazeče </a:t>
            </a:r>
            <a:r>
              <a:rPr lang="cs-CZ" sz="2000" b="0" dirty="0"/>
              <a:t>o zaměstnání a </a:t>
            </a:r>
            <a:r>
              <a:rPr lang="cs-CZ" sz="2000" b="0" dirty="0" smtClean="0"/>
              <a:t>volná pracovní </a:t>
            </a:r>
            <a:r>
              <a:rPr lang="cs-CZ" sz="2000" b="0" dirty="0" smtClean="0"/>
              <a:t>místa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z</a:t>
            </a:r>
            <a:r>
              <a:rPr lang="cs-CZ" sz="2000" b="0" dirty="0" smtClean="0"/>
              <a:t>prostředkovávají vhodné zaměstnání uchazečům,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o</a:t>
            </a:r>
            <a:r>
              <a:rPr lang="cs-CZ" sz="2000" b="0" dirty="0" smtClean="0"/>
              <a:t>rganizují rekvalifikace uchazečů,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p</a:t>
            </a:r>
            <a:r>
              <a:rPr lang="cs-CZ" sz="2000" b="0" dirty="0" smtClean="0"/>
              <a:t>odporují tvorbu nových pracovních míst,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Kontrolují dodržování právních předpisů aj.</a:t>
            </a:r>
            <a:endParaRPr lang="cs-CZ" sz="2000" b="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127540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9511" y="1212359"/>
            <a:ext cx="2160000" cy="2160000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Dávky v nezaměstnanosti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4886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/>
              <a:t>Uchazeči o zaměstnání mají nárok na </a:t>
            </a:r>
            <a:r>
              <a:rPr lang="cs-CZ" sz="2000" u="sng" dirty="0">
                <a:solidFill>
                  <a:schemeClr val="accent3"/>
                </a:solidFill>
              </a:rPr>
              <a:t>podporu v nezaměstnanosti. </a:t>
            </a:r>
            <a:endParaRPr lang="cs-CZ" sz="2000" u="sng" dirty="0" smtClean="0">
              <a:solidFill>
                <a:schemeClr val="accent3"/>
              </a:solidFill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Cílem </a:t>
            </a:r>
            <a:r>
              <a:rPr lang="cs-CZ" sz="2000" b="0" dirty="0"/>
              <a:t>je dočasné </a:t>
            </a:r>
            <a:r>
              <a:rPr lang="cs-CZ" sz="2000" u="sng" dirty="0">
                <a:solidFill>
                  <a:schemeClr val="accent3"/>
                </a:solidFill>
              </a:rPr>
              <a:t>zmírnění výpadku příjmů</a:t>
            </a:r>
            <a:r>
              <a:rPr lang="cs-CZ" sz="2000" b="0" dirty="0"/>
              <a:t>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b="0" dirty="0" smtClean="0"/>
              <a:t>Přesné </a:t>
            </a:r>
            <a:r>
              <a:rPr lang="cs-CZ" sz="2000" b="0" dirty="0"/>
              <a:t>podmínky stanoví </a:t>
            </a:r>
            <a:r>
              <a:rPr lang="cs-CZ" sz="2000" u="sng" dirty="0">
                <a:solidFill>
                  <a:schemeClr val="accent3"/>
                </a:solidFill>
              </a:rPr>
              <a:t>zákon o zaměstnanosti</a:t>
            </a:r>
            <a:r>
              <a:rPr lang="cs-CZ" sz="2000" b="0" dirty="0"/>
              <a:t>. </a:t>
            </a:r>
            <a:endParaRPr lang="cs-CZ" sz="2000" b="0" dirty="0" smtClean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Lidé do 50 let </a:t>
            </a:r>
            <a:r>
              <a:rPr lang="cs-CZ" sz="2000" b="0" dirty="0"/>
              <a:t>věku mohou dostávat podporu po dobu pěti </a:t>
            </a:r>
            <a:r>
              <a:rPr lang="cs-CZ" sz="2000" b="0" dirty="0" smtClean="0"/>
              <a:t>měsíců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L</a:t>
            </a:r>
            <a:r>
              <a:rPr lang="cs-CZ" sz="2000" u="sng" dirty="0">
                <a:solidFill>
                  <a:schemeClr val="accent3"/>
                </a:solidFill>
              </a:rPr>
              <a:t>idé </a:t>
            </a:r>
            <a:r>
              <a:rPr lang="cs-CZ" sz="2000" u="sng" dirty="0">
                <a:solidFill>
                  <a:schemeClr val="accent3"/>
                </a:solidFill>
              </a:rPr>
              <a:t>od 50 do 55 let </a:t>
            </a:r>
            <a:r>
              <a:rPr lang="cs-CZ" sz="2000" b="0" dirty="0"/>
              <a:t>ji mohou pobírat osm </a:t>
            </a:r>
            <a:r>
              <a:rPr lang="cs-CZ" sz="2000" b="0" dirty="0" smtClean="0"/>
              <a:t>měsíců. </a:t>
            </a:r>
            <a:endParaRPr lang="cs-CZ" sz="2000" b="0" dirty="0"/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L</a:t>
            </a:r>
            <a:r>
              <a:rPr lang="cs-CZ" sz="2000" u="sng" dirty="0">
                <a:solidFill>
                  <a:schemeClr val="accent3"/>
                </a:solidFill>
              </a:rPr>
              <a:t>idé </a:t>
            </a:r>
            <a:r>
              <a:rPr lang="cs-CZ" sz="2000" u="sng" dirty="0">
                <a:solidFill>
                  <a:schemeClr val="accent3"/>
                </a:solidFill>
              </a:rPr>
              <a:t>nad 55 let </a:t>
            </a:r>
            <a:r>
              <a:rPr lang="cs-CZ" sz="2000" b="0" dirty="0"/>
              <a:t>až jedenáct měsíců. </a:t>
            </a: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3020207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663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err="1" smtClean="0">
                <a:solidFill>
                  <a:schemeClr val="accent2"/>
                </a:solidFill>
                <a:latin typeface="Algerian" pitchFamily="82" charset="0"/>
              </a:rPr>
              <a:t>RekvalifikaCE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4992668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 smtClean="0"/>
              <a:t>Rekvalifikací </a:t>
            </a:r>
            <a:r>
              <a:rPr lang="cs-CZ" sz="2000" dirty="0"/>
              <a:t>se </a:t>
            </a:r>
            <a:r>
              <a:rPr lang="cs-CZ" sz="2000" dirty="0" smtClean="0"/>
              <a:t>rozumí: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získání </a:t>
            </a:r>
            <a:r>
              <a:rPr lang="cs-CZ" sz="2000" b="0" dirty="0"/>
              <a:t>nové kvalifikace a zvýšení, rozšíření nebo prohloubení dosavadní </a:t>
            </a:r>
            <a:r>
              <a:rPr lang="cs-CZ" sz="2000" b="0" dirty="0" smtClean="0"/>
              <a:t>kvalifikace,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získání </a:t>
            </a:r>
            <a:r>
              <a:rPr lang="cs-CZ" sz="2000" b="0" dirty="0"/>
              <a:t>kvalifikace pro pracovní uplatnění fyzické osoby, která dosud žádnou kvalifikaci </a:t>
            </a:r>
            <a:r>
              <a:rPr lang="cs-CZ" sz="2000" b="0" dirty="0" smtClean="0"/>
              <a:t>nezískala.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endParaRPr lang="cs-CZ" sz="2000" b="0" dirty="0" smtClean="0"/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 smtClean="0"/>
              <a:t>Při </a:t>
            </a:r>
            <a:r>
              <a:rPr lang="cs-CZ" sz="2000" dirty="0"/>
              <a:t>určování obsahu a rozsahu rekvalifikace se vychází z dosavadní kvalifikace, zdravotního stavu, schopností a zkušeností fyzické </a:t>
            </a:r>
            <a:r>
              <a:rPr lang="cs-CZ" sz="2000" dirty="0" smtClean="0"/>
              <a:t>osoby</a:t>
            </a:r>
            <a:r>
              <a:rPr lang="cs-CZ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1917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65" y="6025"/>
            <a:ext cx="18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REKVALIFIKAČNÍ KURZY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280700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3200" dirty="0"/>
              <a:t>Podmínky pro zařazení fyzické osoby do rekvalifikačního </a:t>
            </a:r>
            <a:r>
              <a:rPr lang="cs-CZ" sz="3200" dirty="0" smtClean="0"/>
              <a:t>kurzu:</a:t>
            </a:r>
            <a:endParaRPr lang="cs-CZ" sz="320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3200" b="0" dirty="0" smtClean="0"/>
              <a:t>být </a:t>
            </a:r>
            <a:r>
              <a:rPr lang="cs-CZ" sz="3200" b="0" dirty="0"/>
              <a:t>v evidenci Úřadu práce jako uchazeč nebo zájemce o zaměstnání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3200" b="0" dirty="0" smtClean="0"/>
              <a:t>mít </a:t>
            </a:r>
            <a:r>
              <a:rPr lang="cs-CZ" sz="3200" b="0" dirty="0"/>
              <a:t>odpovídající vstupní kvalifikační předpoklady pro daný rekvalifikační kurz a pro výkon profese, 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3200" b="0" dirty="0" smtClean="0"/>
              <a:t>být </a:t>
            </a:r>
            <a:r>
              <a:rPr lang="cs-CZ" sz="3200" b="0" dirty="0"/>
              <a:t>zdravotně způsobilý/</a:t>
            </a:r>
            <a:r>
              <a:rPr lang="cs-CZ" sz="3200" b="0" dirty="0" err="1"/>
              <a:t>lá</a:t>
            </a:r>
            <a:r>
              <a:rPr lang="cs-CZ" sz="3200" b="0" dirty="0"/>
              <a:t> pro absolvování rekvalifikačního kurzu a pro výkon nové profese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3200" b="0" dirty="0" smtClean="0"/>
              <a:t>rekvalifikace </a:t>
            </a:r>
            <a:r>
              <a:rPr lang="cs-CZ" sz="3200" b="0" dirty="0"/>
              <a:t>musí být potřebná – dosavadní kvalifikace uchazeče nebo zájemce o zaměstnání neumožňuje získání vhodného pracovního </a:t>
            </a:r>
            <a:r>
              <a:rPr lang="cs-CZ" sz="3200" b="0" dirty="0" smtClean="0"/>
              <a:t>místa,</a:t>
            </a:r>
            <a:endParaRPr lang="cs-CZ" sz="3200" b="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3200" b="0" dirty="0" smtClean="0"/>
              <a:t>rekvalifikace </a:t>
            </a:r>
            <a:r>
              <a:rPr lang="cs-CZ" sz="3200" b="0" dirty="0"/>
              <a:t>musí být účelná - po ukončení rekvalifikace je reálná šance získat zaměstnání.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6342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Oddělení státní sociální podpory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064676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Systém státní sociální podpory je upraven zákonem č. 117/1995 Sb., o státní sociální podpoře, ve znění pozdějších předpisů. Podle tohoto zákona se poskytují následující dávky</a:t>
            </a:r>
            <a:r>
              <a:rPr lang="cs-CZ" sz="2000" dirty="0" smtClean="0"/>
              <a:t>:</a:t>
            </a:r>
            <a:endParaRPr lang="cs-CZ" sz="2000" dirty="0"/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přídavek na dítě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rodičovský příspěvek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příspěvek na bydlení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porodné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/>
              <a:t>    pohřebné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dirty="0"/>
              <a:t>Nárok na dávky má pouze fyzická osoba, </a:t>
            </a:r>
            <a:r>
              <a:rPr lang="cs-CZ" sz="2000" dirty="0" smtClean="0"/>
              <a:t>která je </a:t>
            </a:r>
            <a:r>
              <a:rPr lang="cs-CZ" sz="2000" dirty="0"/>
              <a:t>spolu s posuzovanou osobou </a:t>
            </a:r>
            <a:r>
              <a:rPr lang="cs-CZ" sz="2000" dirty="0" smtClean="0"/>
              <a:t>hlášena k trvalému pobytu na území ČR.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420888"/>
            <a:ext cx="2160000" cy="216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0519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7504" y="116632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Sociální dávky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352708"/>
          </a:xfrm>
        </p:spPr>
        <p:txBody>
          <a:bodyPr>
            <a:noAutofit/>
          </a:bodyPr>
          <a:lstStyle/>
          <a:p>
            <a:pPr>
              <a:lnSpc>
                <a:spcPct val="14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Přídavek </a:t>
            </a:r>
            <a:r>
              <a:rPr lang="cs-CZ" sz="2000" u="sng" dirty="0">
                <a:solidFill>
                  <a:schemeClr val="accent3"/>
                </a:solidFill>
              </a:rPr>
              <a:t>na dítě </a:t>
            </a:r>
            <a:r>
              <a:rPr lang="cs-CZ" sz="2000" b="0" dirty="0"/>
              <a:t>je základní dlouhodobou dávkou poskytovanou rodinám s dětmi, která jim pomáhá krýt náklady, spojené s výchovou a výživou nezaopatřených dětí. </a:t>
            </a:r>
            <a:endParaRPr lang="cs-CZ" sz="2000" b="0" dirty="0" smtClean="0"/>
          </a:p>
          <a:p>
            <a:pPr>
              <a:lnSpc>
                <a:spcPct val="14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Na </a:t>
            </a:r>
            <a:r>
              <a:rPr lang="cs-CZ" sz="2000" u="sng" dirty="0">
                <a:solidFill>
                  <a:schemeClr val="accent3"/>
                </a:solidFill>
              </a:rPr>
              <a:t>rodičovský příspěvek </a:t>
            </a:r>
            <a:r>
              <a:rPr lang="cs-CZ" sz="2000" b="0" dirty="0"/>
              <a:t>má rodič nárok, jestliže po celý kalendářní měsíc osobně celodenně a řádně pečuje o nejmladší dítě v rodině. </a:t>
            </a:r>
            <a:endParaRPr lang="cs-CZ" sz="2000" b="0" dirty="0" smtClean="0"/>
          </a:p>
          <a:p>
            <a:pPr>
              <a:lnSpc>
                <a:spcPct val="14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Příspěvek na bydlení </a:t>
            </a:r>
            <a:r>
              <a:rPr lang="cs-CZ" sz="2000" b="0" dirty="0"/>
              <a:t>přispívá na krytí nákladů na bydlení rodinám či jednotlivcům s nízkými příjmy. </a:t>
            </a:r>
          </a:p>
          <a:p>
            <a:pPr>
              <a:lnSpc>
                <a:spcPct val="14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Porodné</a:t>
            </a:r>
            <a:r>
              <a:rPr lang="cs-CZ" sz="2000" b="0" dirty="0"/>
              <a:t> je dávka, kterou se jednorázově přispívá na náklady související s narozením prvního dítěte. </a:t>
            </a:r>
          </a:p>
          <a:p>
            <a:pPr>
              <a:lnSpc>
                <a:spcPct val="140000"/>
              </a:lnSpc>
              <a:spcBef>
                <a:spcPts val="0"/>
              </a:spcBef>
              <a:buFont typeface="Wingdings" pitchFamily="2" charset="2"/>
              <a:buChar char="Ø"/>
            </a:pPr>
            <a:endParaRPr lang="cs-CZ" sz="2000" b="0" dirty="0"/>
          </a:p>
        </p:txBody>
      </p:sp>
    </p:spTree>
    <p:extLst>
      <p:ext uri="{BB962C8B-B14F-4D97-AF65-F5344CB8AC3E}">
        <p14:creationId xmlns:p14="http://schemas.microsoft.com/office/powerpoint/2010/main" val="2156726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7558" y="3269377"/>
            <a:ext cx="1800000" cy="180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>
                <a:solidFill>
                  <a:schemeClr val="accent2"/>
                </a:solidFill>
                <a:latin typeface="Algerian" pitchFamily="82" charset="0"/>
              </a:rPr>
              <a:t>Sociální dávky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2960" y="1100628"/>
            <a:ext cx="7520940" cy="5136684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 smtClean="0">
                <a:solidFill>
                  <a:schemeClr val="accent3"/>
                </a:solidFill>
              </a:rPr>
              <a:t>Pohřebné </a:t>
            </a:r>
            <a:r>
              <a:rPr lang="cs-CZ" sz="2000" b="0" dirty="0" smtClean="0"/>
              <a:t>se </a:t>
            </a:r>
            <a:r>
              <a:rPr lang="cs-CZ" sz="2000" b="0" dirty="0"/>
              <a:t>přispívá na náklady spojené s vypravením pohřbu</a:t>
            </a:r>
            <a:r>
              <a:rPr lang="cs-CZ" sz="2000" b="0" dirty="0" smtClean="0"/>
              <a:t>.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Dávky pěstounské péče </a:t>
            </a:r>
            <a:r>
              <a:rPr lang="cs-CZ" sz="2000" b="0" dirty="0"/>
              <a:t>jsou od 1. ledna 2013 upraveny zákonem č. 359/1999 Sb., o sociálně-právní ochraně dětí, ve znění pozdějších předpisů</a:t>
            </a:r>
            <a:r>
              <a:rPr lang="cs-CZ" sz="2000" b="0" dirty="0" smtClean="0"/>
              <a:t>. </a:t>
            </a:r>
          </a:p>
          <a:p>
            <a:pPr marL="285750" indent="-28575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Ø"/>
            </a:pPr>
            <a:r>
              <a:rPr lang="cs-CZ" sz="2000" u="sng" dirty="0">
                <a:solidFill>
                  <a:schemeClr val="accent3"/>
                </a:solidFill>
              </a:rPr>
              <a:t>Životní minimum </a:t>
            </a:r>
            <a:r>
              <a:rPr lang="cs-CZ" sz="2000" b="0" dirty="0"/>
              <a:t>je minimální společensky uznaná hranice peněžních příjmů k zajištění výživy a ostatních základních osobních potřeb. </a:t>
            </a:r>
            <a:r>
              <a:rPr lang="cs-CZ" sz="2000" b="0" dirty="0" smtClean="0"/>
              <a:t>Životní </a:t>
            </a:r>
            <a:r>
              <a:rPr lang="cs-CZ" sz="2000" b="0" dirty="0"/>
              <a:t>minimum upravuje zákon č. 110/2006 Sb., o životním a existenčním minimu.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202341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17032"/>
            <a:ext cx="2160000" cy="2160000"/>
          </a:xfrm>
          <a:prstGeom prst="rect">
            <a:avLst/>
          </a:prstGeom>
          <a:noFill/>
          <a:ln>
            <a:noFill/>
          </a:ln>
          <a:effectLst>
            <a:softEdge rad="63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400" y="1517119"/>
            <a:ext cx="182880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132856"/>
            <a:ext cx="3888432" cy="345638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cs-CZ" sz="2000" u="sng" dirty="0" smtClean="0">
                <a:solidFill>
                  <a:schemeClr val="accent3"/>
                </a:solidFill>
              </a:rPr>
              <a:t>Druhy </a:t>
            </a:r>
            <a:r>
              <a:rPr lang="cs-CZ" sz="2000" u="sng" dirty="0">
                <a:solidFill>
                  <a:schemeClr val="accent3"/>
                </a:solidFill>
              </a:rPr>
              <a:t>důchodů</a:t>
            </a:r>
            <a:r>
              <a:rPr lang="cs-CZ" sz="2000" u="sng" dirty="0" smtClean="0">
                <a:solidFill>
                  <a:schemeClr val="accent3"/>
                </a:solidFill>
              </a:rPr>
              <a:t>:</a:t>
            </a:r>
            <a:endParaRPr lang="cs-CZ" sz="2000" u="sng" dirty="0">
              <a:solidFill>
                <a:schemeClr val="accent3"/>
              </a:solidFill>
            </a:endParaRPr>
          </a:p>
          <a:p>
            <a:pPr lvl="4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starobní důchod</a:t>
            </a:r>
          </a:p>
          <a:p>
            <a:pPr lvl="4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invalidní důchod</a:t>
            </a:r>
          </a:p>
          <a:p>
            <a:pPr lvl="4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vdovský důchod</a:t>
            </a:r>
          </a:p>
          <a:p>
            <a:pPr lvl="4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b="0" dirty="0" smtClean="0"/>
              <a:t>sirotčí důchod</a:t>
            </a: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00016" y="2132856"/>
            <a:ext cx="4336480" cy="4104456"/>
          </a:xfrm>
        </p:spPr>
        <p:txBody>
          <a:bodyPr>
            <a:normAutofit/>
          </a:bodyPr>
          <a:lstStyle/>
          <a:p>
            <a:pPr marL="0" lvl="4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2000" b="1" u="sng" dirty="0">
                <a:solidFill>
                  <a:schemeClr val="accent3"/>
                </a:solidFill>
              </a:rPr>
              <a:t>Nemocenské dávky: </a:t>
            </a:r>
          </a:p>
          <a:p>
            <a:pPr marL="1065276" lvl="7" indent="-34290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dirty="0"/>
              <a:t>nemocenské </a:t>
            </a:r>
          </a:p>
          <a:p>
            <a:pPr marL="1065276" lvl="7" indent="-34290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dirty="0"/>
              <a:t>ošetřovné</a:t>
            </a:r>
          </a:p>
          <a:p>
            <a:pPr marL="1065276" lvl="7" indent="-34290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dirty="0"/>
              <a:t>vyrovnávací příspěvek v těhotenství a mateřství </a:t>
            </a:r>
          </a:p>
          <a:p>
            <a:pPr marL="1065276" lvl="7" indent="-342900">
              <a:lnSpc>
                <a:spcPct val="150000"/>
              </a:lnSpc>
              <a:spcBef>
                <a:spcPts val="0"/>
              </a:spcBef>
              <a:buFont typeface="Wingdings" pitchFamily="2" charset="2"/>
              <a:buChar char="ü"/>
            </a:pPr>
            <a:r>
              <a:rPr lang="cs-CZ" sz="2000" dirty="0"/>
              <a:t>peněžitá pomoc v mateřství.</a:t>
            </a:r>
          </a:p>
          <a:p>
            <a:endParaRPr lang="cs-CZ" sz="20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790" y="476672"/>
            <a:ext cx="8618698" cy="548640"/>
          </a:xfrm>
        </p:spPr>
        <p:txBody>
          <a:bodyPr/>
          <a:lstStyle/>
          <a:p>
            <a:pPr algn="ctr"/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česká</a:t>
            </a:r>
            <a:r>
              <a:rPr lang="cs-CZ" sz="3200" dirty="0" smtClean="0">
                <a:solidFill>
                  <a:schemeClr val="accent2"/>
                </a:solidFill>
                <a:latin typeface="Algerian" pitchFamily="82" charset="0"/>
              </a:rPr>
              <a:t> správa sociálního zabezpečení</a:t>
            </a:r>
            <a:endParaRPr lang="cs-CZ" sz="3200" dirty="0">
              <a:solidFill>
                <a:schemeClr val="accent2"/>
              </a:solidFill>
              <a:latin typeface="Algerian" pitchFamily="82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1008000"/>
            <a:ext cx="8496944" cy="1015663"/>
          </a:xfrm>
          <a:prstGeom prst="rect">
            <a:avLst/>
          </a:prstGeom>
        </p:spPr>
        <p:txBody>
          <a:bodyPr wrap="square" anchor="t" anchorCtr="1">
            <a:sp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000" b="1" dirty="0"/>
              <a:t>Spadá pod Ministerstvo práce a sociálních věcí České republiky.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000" b="1" dirty="0"/>
              <a:t>Má na starosti výplatu důchodů a nemocenských dávek.</a:t>
            </a:r>
          </a:p>
        </p:txBody>
      </p:sp>
    </p:spTree>
    <p:extLst>
      <p:ext uri="{BB962C8B-B14F-4D97-AF65-F5344CB8AC3E}">
        <p14:creationId xmlns:p14="http://schemas.microsoft.com/office/powerpoint/2010/main" val="4761923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775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20000"/>
              </a:lnSpc>
              <a:spcBef>
                <a:spcPts val="0"/>
              </a:spcBef>
            </a:pPr>
            <a:endParaRPr lang="cs-CZ" sz="2200" cap="none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20000"/>
              </a:lnSpc>
              <a:spcBef>
                <a:spcPts val="0"/>
              </a:spcBef>
            </a:pPr>
            <a:endParaRPr lang="cs-CZ" sz="2200" cap="none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>
              <a:lnSpc>
                <a:spcPct val="120000"/>
              </a:lnSpc>
              <a:spcBef>
                <a:spcPts val="0"/>
              </a:spcBef>
            </a:pPr>
            <a:r>
              <a:rPr lang="cs-CZ" sz="1600" cap="none" dirty="0" err="1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microsoft</a:t>
            </a:r>
            <a:r>
              <a:rPr lang="cs-CZ" sz="16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 - </a:t>
            </a:r>
            <a:r>
              <a:rPr lang="cs-CZ" sz="1600" cap="none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3"/>
              </a:rPr>
              <a:t>http://office.microsoft.com</a:t>
            </a:r>
            <a:endParaRPr lang="cs-CZ" sz="1600" cap="none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600" cap="none" dirty="0" smtClean="0">
                <a:ea typeface="Times New Roman"/>
                <a:hlinkClick r:id="rId4"/>
              </a:rPr>
              <a:t>http://portal.mpsv.cz</a:t>
            </a:r>
            <a:endParaRPr lang="cs-CZ" sz="1600" cap="none" dirty="0" smtClean="0">
              <a:ea typeface="Times New Roman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1600" cap="none" dirty="0" smtClean="0">
                <a:ea typeface="Times New Roman"/>
                <a:hlinkClick r:id="rId5"/>
              </a:rPr>
              <a:t>http://wiki.aktualne.centrum.cz/finance/podpora-v-nezamestnanosti-2013/</a:t>
            </a:r>
            <a:endParaRPr lang="cs-CZ" sz="1600" cap="none" dirty="0" smtClean="0"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600" dirty="0"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600" dirty="0" smtClean="0"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600" dirty="0" smtClean="0">
                <a:ea typeface="Times New Roman"/>
              </a:rPr>
              <a:t>„Materiál </a:t>
            </a:r>
            <a:r>
              <a:rPr lang="cs-CZ" sz="1600" dirty="0"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16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136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168</TotalTime>
  <Words>761</Words>
  <Application>Microsoft Office PowerPoint</Application>
  <PresentationFormat>Předvádění na obrazovce (4:3)</PresentationFormat>
  <Paragraphs>106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Úhly</vt:lpstr>
      <vt:lpstr>FINANČNÍ GRAMOTNOST  Úřad práce   </vt:lpstr>
      <vt:lpstr>Prezentace aplikace PowerPoint</vt:lpstr>
      <vt:lpstr>ÚŘAD PRÁCE</vt:lpstr>
      <vt:lpstr>Dávky v nezaměstnanosti</vt:lpstr>
      <vt:lpstr>RekvalifikaCE</vt:lpstr>
      <vt:lpstr>REKVALIFIKAČNÍ KURZY</vt:lpstr>
      <vt:lpstr>Oddělení státní sociální podpory</vt:lpstr>
      <vt:lpstr>Sociální dávky</vt:lpstr>
      <vt:lpstr>Sociální dávky</vt:lpstr>
      <vt:lpstr>česká správa sociálního zabezpečení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 Úřad práce   </dc:title>
  <dc:creator>Ivuška</dc:creator>
  <cp:lastModifiedBy>Iva Novotná</cp:lastModifiedBy>
  <cp:revision>19</cp:revision>
  <dcterms:created xsi:type="dcterms:W3CDTF">2011-07-10T07:35:15Z</dcterms:created>
  <dcterms:modified xsi:type="dcterms:W3CDTF">2013-02-21T11:42:44Z</dcterms:modified>
</cp:coreProperties>
</file>