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62" r:id="rId3"/>
    <p:sldId id="259" r:id="rId4"/>
    <p:sldId id="260" r:id="rId5"/>
    <p:sldId id="273" r:id="rId6"/>
    <p:sldId id="272" r:id="rId7"/>
    <p:sldId id="264" r:id="rId8"/>
    <p:sldId id="265" r:id="rId9"/>
    <p:sldId id="266" r:id="rId10"/>
    <p:sldId id="267" r:id="rId11"/>
    <p:sldId id="269" r:id="rId12"/>
    <p:sldId id="270" r:id="rId13"/>
    <p:sldId id="271" r:id="rId14"/>
    <p:sldId id="26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1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A7B815-F387-46BA-A751-95FE5E202722}" type="datetimeFigureOut">
              <a:rPr lang="cs-CZ" smtClean="0"/>
              <a:t>2.3.2013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B4EE46-AB63-46B9-9968-91A0F83A45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88077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t>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investice.finance.cz/zacinajici-investor/principy-obchodovani/psychologie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5" Type="http://schemas.openxmlformats.org/officeDocument/2006/relationships/hyperlink" Target="http://cs.wikipedia.org/" TargetMode="External"/><Relationship Id="rId4" Type="http://schemas.openxmlformats.org/officeDocument/2006/relationships/hyperlink" Target="http://investice.finance.cz/zacinajici-investor/principy-obchodovani/psychologi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FINANČNÍ GRAMOTNOST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Investování 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mgr.</a:t>
            </a:r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Iva Novotná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162305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27653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VY_3/2_INOVACE_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22_FG_19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FINANČNÍ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FRAMOTNOST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Investování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Iva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Novotná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možnostmi investování</a:t>
                      </a: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Orientovat se v možných nástrojích investování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Spec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. 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02. 03. 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33733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8962" y="1885241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3"/>
                </a:solidFill>
                <a:latin typeface="Algerian" pitchFamily="82" charset="0"/>
              </a:rPr>
              <a:t>investování</a:t>
            </a:r>
            <a:endParaRPr lang="cs-CZ" sz="3200" dirty="0">
              <a:solidFill>
                <a:schemeClr val="accent3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spcBef>
                <a:spcPts val="0"/>
              </a:spcBef>
            </a:pPr>
            <a:r>
              <a:rPr lang="cs-CZ" sz="2000" dirty="0" smtClean="0"/>
              <a:t>Investování </a:t>
            </a:r>
            <a:r>
              <a:rPr lang="cs-CZ" sz="2000" dirty="0" smtClean="0"/>
              <a:t>znamená</a:t>
            </a:r>
            <a:r>
              <a:rPr lang="cs-CZ" sz="2000" dirty="0" smtClean="0"/>
              <a:t> </a:t>
            </a:r>
            <a:r>
              <a:rPr lang="cs-CZ" sz="2000" dirty="0"/>
              <a:t>odložit </a:t>
            </a:r>
            <a:r>
              <a:rPr lang="cs-CZ" sz="2000" dirty="0" smtClean="0"/>
              <a:t>si dnes </a:t>
            </a:r>
            <a:r>
              <a:rPr lang="cs-CZ" sz="2000" dirty="0"/>
              <a:t>prostředky tak, aby </a:t>
            </a:r>
            <a:r>
              <a:rPr lang="cs-CZ" sz="2000" dirty="0" smtClean="0"/>
              <a:t>neztratily </a:t>
            </a:r>
            <a:r>
              <a:rPr lang="cs-CZ" sz="2000" dirty="0"/>
              <a:t>svou hodnotu nebo </a:t>
            </a:r>
            <a:r>
              <a:rPr lang="cs-CZ" sz="2000" dirty="0" smtClean="0"/>
              <a:t>aby </a:t>
            </a:r>
            <a:r>
              <a:rPr lang="cs-CZ" sz="2000" dirty="0"/>
              <a:t>jejich hodnota časem ještě vzrostla.</a:t>
            </a:r>
          </a:p>
        </p:txBody>
      </p:sp>
    </p:spTree>
    <p:extLst>
      <p:ext uri="{BB962C8B-B14F-4D97-AF65-F5344CB8AC3E}">
        <p14:creationId xmlns:p14="http://schemas.microsoft.com/office/powerpoint/2010/main" val="1877355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4950" y="3235097"/>
            <a:ext cx="1800000" cy="180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69" y="51928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>
                <a:solidFill>
                  <a:schemeClr val="accent3"/>
                </a:solidFill>
                <a:latin typeface="Algerian" pitchFamily="82" charset="0"/>
              </a:rPr>
              <a:t>Druhy investování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4992668"/>
          </a:xfrm>
        </p:spPr>
        <p:txBody>
          <a:bodyPr>
            <a:normAutofit/>
          </a:bodyPr>
          <a:lstStyle/>
          <a:p>
            <a:endParaRPr lang="cs-CZ" dirty="0">
              <a:solidFill>
                <a:schemeClr val="accent3"/>
              </a:solidFill>
            </a:endParaRP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dirty="0"/>
              <a:t>    </a:t>
            </a:r>
            <a:r>
              <a:rPr lang="cs-CZ" sz="2000" b="0" dirty="0" smtClean="0"/>
              <a:t>termínované vklady</a:t>
            </a:r>
            <a:endParaRPr lang="cs-CZ" sz="2000" b="0" dirty="0"/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/>
              <a:t>    </a:t>
            </a:r>
            <a:r>
              <a:rPr lang="cs-CZ" sz="2000" b="0" dirty="0" smtClean="0"/>
              <a:t>stavební spoření</a:t>
            </a:r>
            <a:endParaRPr lang="cs-CZ" sz="2000" b="0" dirty="0"/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/>
              <a:t>    </a:t>
            </a:r>
            <a:r>
              <a:rPr lang="cs-CZ" sz="2000" b="0" dirty="0" smtClean="0"/>
              <a:t>podílové fondy</a:t>
            </a:r>
            <a:endParaRPr lang="cs-CZ" sz="2000" b="0" dirty="0"/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/>
              <a:t>    </a:t>
            </a:r>
            <a:r>
              <a:rPr lang="cs-CZ" sz="2000" b="0" dirty="0" smtClean="0"/>
              <a:t>akcie</a:t>
            </a:r>
            <a:endParaRPr lang="cs-CZ" sz="2000" b="0" dirty="0"/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/>
              <a:t>   </a:t>
            </a:r>
            <a:r>
              <a:rPr lang="cs-CZ" sz="2000" b="0" dirty="0" smtClean="0"/>
              <a:t> komodity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/>
              <a:t> </a:t>
            </a:r>
            <a:r>
              <a:rPr lang="cs-CZ" sz="2000" b="0" dirty="0" smtClean="0"/>
              <a:t>   nemovitosti </a:t>
            </a:r>
            <a:endParaRPr lang="cs-CZ" sz="2000" b="0" dirty="0"/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/>
              <a:t>    </a:t>
            </a:r>
            <a:r>
              <a:rPr lang="cs-CZ" sz="2000" b="0" dirty="0" smtClean="0"/>
              <a:t>životní pojistky</a:t>
            </a:r>
            <a:endParaRPr lang="cs-CZ" sz="2000" b="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04664"/>
            <a:ext cx="1800000" cy="180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370584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980728"/>
            <a:ext cx="1800000" cy="180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0213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>
                <a:solidFill>
                  <a:schemeClr val="accent3"/>
                </a:solidFill>
                <a:latin typeface="Algerian" pitchFamily="82" charset="0"/>
              </a:rPr>
              <a:t>Investiční trojúhelník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accent2"/>
                </a:solidFill>
                <a:hlinkClick r:id="rId2"/>
              </a:rPr>
              <a:t>Investiční trojúhelník</a:t>
            </a:r>
            <a:endParaRPr lang="cs-CZ" sz="2000" dirty="0" smtClean="0">
              <a:solidFill>
                <a:schemeClr val="accent2"/>
              </a:solidFill>
            </a:endParaRPr>
          </a:p>
          <a:p>
            <a:pPr marL="0" indent="0"/>
            <a:endParaRPr lang="cs-CZ" sz="2000" dirty="0" smtClean="0">
              <a:solidFill>
                <a:schemeClr val="accent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accent2"/>
                </a:solidFill>
              </a:rPr>
              <a:t>Výnos </a:t>
            </a:r>
            <a:r>
              <a:rPr lang="cs-CZ" sz="2000" b="0" dirty="0" smtClean="0"/>
              <a:t>– je </a:t>
            </a:r>
            <a:r>
              <a:rPr lang="cs-CZ" sz="2000" b="0" dirty="0" smtClean="0"/>
              <a:t>peněžní částka, kterou investice získala </a:t>
            </a:r>
            <a:r>
              <a:rPr lang="cs-CZ" sz="2000" b="0" dirty="0"/>
              <a:t>z veškerých svých činností za určité období </a:t>
            </a:r>
            <a:endParaRPr lang="cs-CZ" sz="2000" b="0" dirty="0" smtClean="0">
              <a:solidFill>
                <a:schemeClr val="accent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accent2"/>
                </a:solidFill>
              </a:rPr>
              <a:t>Likvidita </a:t>
            </a:r>
            <a:r>
              <a:rPr lang="cs-CZ" sz="2000" b="0" dirty="0"/>
              <a:t>– </a:t>
            </a:r>
            <a:r>
              <a:rPr lang="cs-CZ" sz="2000" b="0" dirty="0" smtClean="0"/>
              <a:t>je schopnost proměnit investici </a:t>
            </a:r>
            <a:r>
              <a:rPr lang="cs-CZ" sz="2000" b="0" dirty="0"/>
              <a:t>na hotové peníze. </a:t>
            </a:r>
            <a:endParaRPr lang="cs-CZ" sz="2000" dirty="0" smtClean="0">
              <a:solidFill>
                <a:schemeClr val="accent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accent2"/>
                </a:solidFill>
              </a:rPr>
              <a:t>Riziko </a:t>
            </a:r>
            <a:r>
              <a:rPr lang="cs-CZ" sz="2000" b="0" dirty="0" smtClean="0"/>
              <a:t>– znamená možnou ztrátu při investování</a:t>
            </a:r>
          </a:p>
          <a:p>
            <a:pPr marL="0" indent="0"/>
            <a:r>
              <a:rPr lang="cs-CZ" sz="2000" dirty="0" smtClean="0"/>
              <a:t>Obecně platí: </a:t>
            </a:r>
          </a:p>
          <a:p>
            <a:pPr marL="0" indent="0" algn="ctr"/>
            <a:r>
              <a:rPr lang="cs-CZ" sz="2000" u="sng" dirty="0" smtClean="0">
                <a:solidFill>
                  <a:schemeClr val="accent3"/>
                </a:solidFill>
              </a:rPr>
              <a:t>Čím vyšší je výnos, tím větší je riziko ztráty.</a:t>
            </a:r>
            <a:endParaRPr lang="cs-CZ" sz="2000" u="sng" dirty="0" smtClean="0">
              <a:solidFill>
                <a:schemeClr val="accent3"/>
              </a:solidFill>
            </a:endParaRPr>
          </a:p>
          <a:p>
            <a:pPr marL="0" indent="0" algn="ctr"/>
            <a:r>
              <a:rPr lang="cs-CZ" sz="2000" u="sng" dirty="0" smtClean="0">
                <a:solidFill>
                  <a:schemeClr val="accent2"/>
                </a:solidFill>
              </a:rPr>
              <a:t>Čím menší je </a:t>
            </a:r>
            <a:r>
              <a:rPr lang="cs-CZ" sz="2000" u="sng" dirty="0">
                <a:solidFill>
                  <a:schemeClr val="accent2"/>
                </a:solidFill>
              </a:rPr>
              <a:t>riziko </a:t>
            </a:r>
            <a:r>
              <a:rPr lang="cs-CZ" sz="2000" u="sng" dirty="0" smtClean="0">
                <a:solidFill>
                  <a:schemeClr val="accent2"/>
                </a:solidFill>
              </a:rPr>
              <a:t>ztráty, tím </a:t>
            </a:r>
            <a:r>
              <a:rPr lang="cs-CZ" sz="2000" u="sng" dirty="0">
                <a:solidFill>
                  <a:schemeClr val="accent2"/>
                </a:solidFill>
              </a:rPr>
              <a:t>nižší je </a:t>
            </a:r>
            <a:r>
              <a:rPr lang="cs-CZ" sz="2000" u="sng" dirty="0" smtClean="0">
                <a:solidFill>
                  <a:schemeClr val="accent2"/>
                </a:solidFill>
              </a:rPr>
              <a:t>výnos</a:t>
            </a:r>
            <a:r>
              <a:rPr lang="cs-CZ" sz="2000" u="sng" dirty="0">
                <a:solidFill>
                  <a:schemeClr val="accent2"/>
                </a:solidFill>
              </a:rPr>
              <a:t>.</a:t>
            </a:r>
            <a:endParaRPr lang="cs-CZ" sz="2000" u="sng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7156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>
                <a:solidFill>
                  <a:schemeClr val="accent3"/>
                </a:solidFill>
                <a:latin typeface="Algerian" pitchFamily="82" charset="0"/>
              </a:rPr>
              <a:t>Investiční zásady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5280700"/>
          </a:xfrm>
        </p:spPr>
        <p:txBody>
          <a:bodyPr>
            <a:normAutofit/>
          </a:bodyPr>
          <a:lstStyle/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>
                <a:solidFill>
                  <a:schemeClr val="accent2"/>
                </a:solidFill>
              </a:rPr>
              <a:t>Nesázejte vše na jednu </a:t>
            </a:r>
            <a:r>
              <a:rPr lang="cs-CZ" sz="2000" u="sng" dirty="0" smtClean="0">
                <a:solidFill>
                  <a:schemeClr val="accent2"/>
                </a:solidFill>
              </a:rPr>
              <a:t>kartu! </a:t>
            </a:r>
            <a:r>
              <a:rPr lang="cs-CZ" sz="2000" b="0" dirty="0" smtClean="0"/>
              <a:t>Je </a:t>
            </a:r>
            <a:r>
              <a:rPr lang="cs-CZ" sz="2000" b="0" dirty="0"/>
              <a:t>dobré rozptýlit své investice do více produktů, tj. </a:t>
            </a:r>
            <a:r>
              <a:rPr lang="cs-CZ" sz="2000" b="0" dirty="0" smtClean="0"/>
              <a:t>diverzifikovat.</a:t>
            </a:r>
            <a:endParaRPr lang="cs-CZ" sz="2000" b="0" dirty="0"/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>
                <a:solidFill>
                  <a:schemeClr val="accent2"/>
                </a:solidFill>
              </a:rPr>
              <a:t>Emoce stranou! </a:t>
            </a:r>
            <a:r>
              <a:rPr lang="cs-CZ" sz="2000" b="0" dirty="0" smtClean="0"/>
              <a:t>Řiďte </a:t>
            </a:r>
            <a:r>
              <a:rPr lang="cs-CZ" sz="2000" b="0" dirty="0"/>
              <a:t>se proto raději </a:t>
            </a:r>
            <a:r>
              <a:rPr lang="cs-CZ" sz="2000" b="0" dirty="0" smtClean="0"/>
              <a:t>rozumem.</a:t>
            </a:r>
            <a:endParaRPr lang="cs-CZ" sz="2000" b="0" dirty="0"/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>
                <a:solidFill>
                  <a:schemeClr val="accent2"/>
                </a:solidFill>
              </a:rPr>
              <a:t>Počítejte </a:t>
            </a:r>
            <a:r>
              <a:rPr lang="cs-CZ" sz="2000" u="sng" dirty="0">
                <a:solidFill>
                  <a:schemeClr val="accent2"/>
                </a:solidFill>
              </a:rPr>
              <a:t>s </a:t>
            </a:r>
            <a:r>
              <a:rPr lang="cs-CZ" sz="2000" u="sng" dirty="0">
                <a:solidFill>
                  <a:schemeClr val="accent2"/>
                </a:solidFill>
              </a:rPr>
              <a:t>neúspěchy! </a:t>
            </a:r>
            <a:r>
              <a:rPr lang="cs-CZ" sz="2000" b="0" dirty="0" smtClean="0"/>
              <a:t>Ne </a:t>
            </a:r>
            <a:r>
              <a:rPr lang="cs-CZ" sz="2000" b="0" dirty="0"/>
              <a:t>vždy musí vše vyjít podle vašich představ. </a:t>
            </a:r>
            <a:endParaRPr lang="cs-CZ" sz="2000" b="0" dirty="0" smtClean="0"/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>
                <a:solidFill>
                  <a:schemeClr val="accent2"/>
                </a:solidFill>
              </a:rPr>
              <a:t>Nedělejte </a:t>
            </a:r>
            <a:r>
              <a:rPr lang="cs-CZ" sz="2000" u="sng" dirty="0">
                <a:solidFill>
                  <a:schemeClr val="accent2"/>
                </a:solidFill>
              </a:rPr>
              <a:t>unáhlená </a:t>
            </a:r>
            <a:r>
              <a:rPr lang="cs-CZ" sz="2000" u="sng" dirty="0">
                <a:solidFill>
                  <a:schemeClr val="accent2"/>
                </a:solidFill>
              </a:rPr>
              <a:t>rozhodnutí! </a:t>
            </a:r>
            <a:r>
              <a:rPr lang="cs-CZ" sz="2000" b="0" dirty="0" smtClean="0"/>
              <a:t>Je </a:t>
            </a:r>
            <a:r>
              <a:rPr lang="cs-CZ" sz="2000" b="0" dirty="0"/>
              <a:t>vždy dobré investici nejprve dobře </a:t>
            </a:r>
            <a:r>
              <a:rPr lang="cs-CZ" sz="2000" b="0" dirty="0" smtClean="0"/>
              <a:t>promyslet.</a:t>
            </a:r>
            <a:endParaRPr lang="cs-CZ" sz="2000" b="0" dirty="0"/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>
                <a:solidFill>
                  <a:schemeClr val="accent2"/>
                </a:solidFill>
              </a:rPr>
              <a:t>Nepřeceňujte </a:t>
            </a:r>
            <a:r>
              <a:rPr lang="cs-CZ" sz="2000" u="sng" dirty="0">
                <a:solidFill>
                  <a:schemeClr val="accent2"/>
                </a:solidFill>
              </a:rPr>
              <a:t>své investiční </a:t>
            </a:r>
            <a:r>
              <a:rPr lang="cs-CZ" sz="2000" u="sng" dirty="0">
                <a:solidFill>
                  <a:schemeClr val="accent2"/>
                </a:solidFill>
              </a:rPr>
              <a:t>síly! </a:t>
            </a:r>
            <a:r>
              <a:rPr lang="cs-CZ" sz="2000" b="0" dirty="0" smtClean="0"/>
              <a:t>Nechte </a:t>
            </a:r>
            <a:r>
              <a:rPr lang="cs-CZ" sz="2000" b="0" dirty="0"/>
              <a:t>si vždy určitou finanční rezervu pro případ náhlých, </a:t>
            </a:r>
            <a:r>
              <a:rPr lang="cs-CZ" sz="2000" b="0" dirty="0" smtClean="0"/>
              <a:t>nenadálých výdajů. </a:t>
            </a:r>
            <a:endParaRPr lang="cs-CZ" sz="2000" b="0" dirty="0"/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/>
              <a:t>Pamatujte </a:t>
            </a:r>
            <a:r>
              <a:rPr lang="cs-CZ" sz="2000" u="sng" dirty="0"/>
              <a:t>na </a:t>
            </a:r>
            <a:r>
              <a:rPr lang="cs-CZ" sz="2000" u="sng" dirty="0"/>
              <a:t>riziko!</a:t>
            </a:r>
            <a:r>
              <a:rPr lang="cs-CZ" sz="2000" b="0" dirty="0" smtClean="0"/>
              <a:t> Každá </a:t>
            </a:r>
            <a:r>
              <a:rPr lang="cs-CZ" sz="2000" b="0" dirty="0"/>
              <a:t>investice sebou nese určité riziko, ať už větší či menší</a:t>
            </a:r>
            <a:r>
              <a:rPr lang="cs-CZ" sz="2000" b="0" dirty="0" smtClean="0"/>
              <a:t>.</a:t>
            </a:r>
            <a:endParaRPr lang="cs-CZ" sz="2000" b="0" dirty="0"/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3033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>
                <a:solidFill>
                  <a:schemeClr val="accent3"/>
                </a:solidFill>
                <a:latin typeface="Algerian" pitchFamily="82" charset="0"/>
              </a:rPr>
              <a:t>Termínovaný vklad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>
                <a:solidFill>
                  <a:schemeClr val="accent2"/>
                </a:solidFill>
              </a:rPr>
              <a:t>Termínovaný vklad </a:t>
            </a:r>
            <a:r>
              <a:rPr lang="cs-CZ" sz="2000" b="0" dirty="0"/>
              <a:t>je druh bankovního účtu určený ke garantovanému zúročení vkladu. </a:t>
            </a:r>
            <a:endParaRPr lang="cs-CZ" sz="2000" b="0" dirty="0" smtClean="0"/>
          </a:p>
          <a:p>
            <a:pPr marL="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 smtClean="0"/>
              <a:t>Sjednává </a:t>
            </a:r>
            <a:r>
              <a:rPr lang="cs-CZ" sz="2000" b="0" dirty="0"/>
              <a:t>se </a:t>
            </a:r>
            <a:r>
              <a:rPr lang="cs-CZ" sz="2000" b="0" dirty="0" smtClean="0"/>
              <a:t>na </a:t>
            </a:r>
            <a:r>
              <a:rPr lang="cs-CZ" sz="2000" b="0" dirty="0"/>
              <a:t>předem vymezenou dobu (několik dní až několik let) a na sjednaný úrok. </a:t>
            </a:r>
            <a:endParaRPr lang="cs-CZ" sz="2000" b="0" dirty="0" smtClean="0"/>
          </a:p>
          <a:p>
            <a:pPr marL="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 smtClean="0"/>
              <a:t>Sjednaný </a:t>
            </a:r>
            <a:r>
              <a:rPr lang="cs-CZ" sz="2000" b="0" dirty="0"/>
              <a:t>úrok může být </a:t>
            </a:r>
            <a:r>
              <a:rPr lang="cs-CZ" sz="2000" b="0" dirty="0" smtClean="0"/>
              <a:t>vyjádřen finanční částkou, </a:t>
            </a:r>
            <a:r>
              <a:rPr lang="cs-CZ" sz="2000" b="0" dirty="0"/>
              <a:t>jako příplatek k základní bankovní úrokové sazbě nebo jako aktuální bankovní sazba pro dané parametry účtu.</a:t>
            </a:r>
            <a:endParaRPr lang="cs-CZ" sz="2000" b="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2772" y="41593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01872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200" y="3196082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>
                <a:solidFill>
                  <a:schemeClr val="accent3"/>
                </a:solidFill>
                <a:latin typeface="Algerian" pitchFamily="82" charset="0"/>
              </a:rPr>
              <a:t>Stavební spoření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>
                <a:solidFill>
                  <a:schemeClr val="accent2"/>
                </a:solidFill>
              </a:rPr>
              <a:t>Stavební </a:t>
            </a:r>
            <a:r>
              <a:rPr lang="cs-CZ" sz="2000" u="sng" dirty="0" smtClean="0">
                <a:solidFill>
                  <a:schemeClr val="accent2"/>
                </a:solidFill>
              </a:rPr>
              <a:t>spoření </a:t>
            </a:r>
            <a:r>
              <a:rPr lang="cs-CZ" sz="2000" b="0" dirty="0" smtClean="0"/>
              <a:t>je </a:t>
            </a:r>
            <a:r>
              <a:rPr lang="cs-CZ" sz="2000" b="0" dirty="0"/>
              <a:t>typ </a:t>
            </a:r>
            <a:r>
              <a:rPr lang="cs-CZ" sz="2000" b="0" dirty="0" smtClean="0"/>
              <a:t>spoření se státní podporou, které umožňuje obyvatelům řešit </a:t>
            </a:r>
            <a:r>
              <a:rPr lang="cs-CZ" sz="2000" b="0" dirty="0"/>
              <a:t>a </a:t>
            </a:r>
            <a:r>
              <a:rPr lang="cs-CZ" sz="2000" b="0" dirty="0" smtClean="0"/>
              <a:t>realizovat </a:t>
            </a:r>
            <a:r>
              <a:rPr lang="cs-CZ" sz="2000" b="0" dirty="0"/>
              <a:t>bytovou </a:t>
            </a:r>
            <a:r>
              <a:rPr lang="cs-CZ" sz="2000" b="0" dirty="0" smtClean="0"/>
              <a:t>otázku.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>
                <a:solidFill>
                  <a:schemeClr val="accent2"/>
                </a:solidFill>
              </a:rPr>
              <a:t>Stavební </a:t>
            </a:r>
            <a:r>
              <a:rPr lang="cs-CZ" sz="2000" u="sng" dirty="0">
                <a:solidFill>
                  <a:schemeClr val="accent2"/>
                </a:solidFill>
              </a:rPr>
              <a:t>spoření </a:t>
            </a:r>
            <a:r>
              <a:rPr lang="cs-CZ" sz="2000" b="0" dirty="0"/>
              <a:t>vytváří </a:t>
            </a:r>
            <a:r>
              <a:rPr lang="cs-CZ" sz="2000" b="0" dirty="0" smtClean="0"/>
              <a:t>podmínky </a:t>
            </a:r>
            <a:r>
              <a:rPr lang="cs-CZ" sz="2000" b="0" dirty="0"/>
              <a:t>pro tvorbu vlastního </a:t>
            </a:r>
            <a:r>
              <a:rPr lang="cs-CZ" sz="2000" b="0" dirty="0" smtClean="0"/>
              <a:t>kapitálu a tak financování vlastního </a:t>
            </a:r>
            <a:r>
              <a:rPr lang="cs-CZ" sz="2000" b="0" dirty="0"/>
              <a:t>bydlení</a:t>
            </a:r>
            <a:r>
              <a:rPr lang="cs-CZ" sz="2000" b="0" dirty="0" smtClean="0"/>
              <a:t>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>
                <a:solidFill>
                  <a:schemeClr val="accent2"/>
                </a:solidFill>
              </a:rPr>
              <a:t>Stavební spoření </a:t>
            </a:r>
            <a:r>
              <a:rPr lang="cs-CZ" sz="2000" b="0" dirty="0" smtClean="0"/>
              <a:t>má výhodné podmínky spoření a umožňuje účastníkům spoření využití výhodný úvěr na řešení bydlení.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endParaRPr lang="cs-CZ" sz="2000" b="0" dirty="0"/>
          </a:p>
        </p:txBody>
      </p:sp>
    </p:spTree>
    <p:extLst>
      <p:ext uri="{BB962C8B-B14F-4D97-AF65-F5344CB8AC3E}">
        <p14:creationId xmlns:p14="http://schemas.microsoft.com/office/powerpoint/2010/main" val="2164183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852936"/>
            <a:ext cx="2160000" cy="216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>
                <a:solidFill>
                  <a:schemeClr val="accent3"/>
                </a:solidFill>
                <a:latin typeface="Algerian" pitchFamily="82" charset="0"/>
              </a:rPr>
              <a:t>Podílový fond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5136684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>
                <a:solidFill>
                  <a:schemeClr val="accent2"/>
                </a:solidFill>
              </a:rPr>
              <a:t>Podílový fond </a:t>
            </a:r>
            <a:r>
              <a:rPr lang="cs-CZ" sz="2000" b="0" dirty="0"/>
              <a:t>je nástrojem, který se využívá k investičním </a:t>
            </a:r>
            <a:r>
              <a:rPr lang="cs-CZ" sz="2000" b="0" dirty="0" smtClean="0"/>
              <a:t>operacím, je </a:t>
            </a:r>
            <a:r>
              <a:rPr lang="cs-CZ" sz="2000" b="0" dirty="0"/>
              <a:t>jakýmsi souborem majetku. </a:t>
            </a:r>
            <a:endParaRPr lang="cs-CZ" sz="2000" b="0" dirty="0" smtClean="0"/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>
                <a:solidFill>
                  <a:schemeClr val="accent2"/>
                </a:solidFill>
              </a:rPr>
              <a:t>Rozděluje </a:t>
            </a:r>
            <a:r>
              <a:rPr lang="cs-CZ" sz="2000" u="sng" dirty="0">
                <a:solidFill>
                  <a:schemeClr val="accent2"/>
                </a:solidFill>
              </a:rPr>
              <a:t>se do několika kategorií</a:t>
            </a:r>
            <a:r>
              <a:rPr lang="cs-CZ" sz="2000" b="0" dirty="0"/>
              <a:t>, podle účelu, </a:t>
            </a:r>
            <a:r>
              <a:rPr lang="cs-CZ" sz="2000" b="0" dirty="0" smtClean="0"/>
              <a:t>investiční strategie, cílové skupiny investorů a podle způsobů řízení.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>
                <a:solidFill>
                  <a:schemeClr val="accent2"/>
                </a:solidFill>
              </a:rPr>
              <a:t>Podílový </a:t>
            </a:r>
            <a:r>
              <a:rPr lang="cs-CZ" sz="2000" u="sng" dirty="0">
                <a:solidFill>
                  <a:schemeClr val="accent2"/>
                </a:solidFill>
              </a:rPr>
              <a:t>fond </a:t>
            </a:r>
            <a:r>
              <a:rPr lang="cs-CZ" sz="2000" b="0" dirty="0"/>
              <a:t>nemá právní </a:t>
            </a:r>
            <a:r>
              <a:rPr lang="cs-CZ" sz="2000" b="0" dirty="0" smtClean="0"/>
              <a:t>subjektivitu.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>
                <a:solidFill>
                  <a:schemeClr val="accent2"/>
                </a:solidFill>
              </a:rPr>
              <a:t>Je </a:t>
            </a:r>
            <a:r>
              <a:rPr lang="cs-CZ" sz="2000" u="sng" dirty="0">
                <a:solidFill>
                  <a:schemeClr val="accent2"/>
                </a:solidFill>
              </a:rPr>
              <a:t>spravován investičními společnostmi</a:t>
            </a:r>
            <a:r>
              <a:rPr lang="cs-CZ" sz="2000" b="0" dirty="0"/>
              <a:t>, které řídí jejich </a:t>
            </a:r>
            <a:r>
              <a:rPr lang="cs-CZ" sz="2000" b="0" dirty="0" smtClean="0"/>
              <a:t>fungování.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>
                <a:solidFill>
                  <a:schemeClr val="accent2"/>
                </a:solidFill>
              </a:rPr>
              <a:t>Základní </a:t>
            </a:r>
            <a:r>
              <a:rPr lang="cs-CZ" sz="2000" u="sng" dirty="0">
                <a:solidFill>
                  <a:schemeClr val="accent2"/>
                </a:solidFill>
              </a:rPr>
              <a:t>jednotkou fondu je podílový </a:t>
            </a:r>
            <a:r>
              <a:rPr lang="cs-CZ" sz="2000" u="sng" dirty="0">
                <a:solidFill>
                  <a:schemeClr val="accent2"/>
                </a:solidFill>
              </a:rPr>
              <a:t>list.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/>
              <a:t>Držitel </a:t>
            </a:r>
            <a:r>
              <a:rPr lang="cs-CZ" sz="2000" u="sng" dirty="0"/>
              <a:t>podílových listů </a:t>
            </a:r>
            <a:r>
              <a:rPr lang="cs-CZ" sz="2000" b="0" dirty="0"/>
              <a:t>(investor) se nazývá podílníkem fondu. </a:t>
            </a:r>
            <a:endParaRPr lang="cs-CZ" sz="2000" b="0" dirty="0" smtClean="0"/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dirty="0"/>
              <a:t>Fyzické osoby </a:t>
            </a:r>
            <a:r>
              <a:rPr lang="cs-CZ" sz="2000" dirty="0" smtClean="0"/>
              <a:t>jsou </a:t>
            </a:r>
            <a:r>
              <a:rPr lang="cs-CZ" sz="2000" dirty="0"/>
              <a:t>dle zákona osvobozeny od daně z příjmu z výnosu cenných papírů, jsou-li drženy alespoň 6 </a:t>
            </a:r>
            <a:r>
              <a:rPr lang="cs-CZ" sz="2000" dirty="0" smtClean="0"/>
              <a:t>měsíců.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22761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312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>
                <a:solidFill>
                  <a:schemeClr val="accent3"/>
                </a:solidFill>
                <a:latin typeface="Algerian" pitchFamily="82" charset="0"/>
              </a:rPr>
              <a:t>akcie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4992668"/>
          </a:xfrm>
        </p:spPr>
        <p:txBody>
          <a:bodyPr>
            <a:noAutofit/>
          </a:bodyPr>
          <a:lstStyle/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 smtClean="0">
                <a:solidFill>
                  <a:schemeClr val="accent2"/>
                </a:solidFill>
              </a:rPr>
              <a:t>Akcie </a:t>
            </a:r>
            <a:r>
              <a:rPr lang="cs-CZ" sz="2000" u="sng" dirty="0">
                <a:solidFill>
                  <a:schemeClr val="accent2"/>
                </a:solidFill>
              </a:rPr>
              <a:t>je cenný papír</a:t>
            </a:r>
            <a:r>
              <a:rPr lang="cs-CZ" sz="2000" b="0" dirty="0"/>
              <a:t>, který potvrzuje, že jeho </a:t>
            </a:r>
            <a:r>
              <a:rPr lang="cs-CZ" sz="2000" b="0" dirty="0" smtClean="0"/>
              <a:t>majitel </a:t>
            </a:r>
            <a:r>
              <a:rPr lang="cs-CZ" sz="2000" b="0" dirty="0"/>
              <a:t>je </a:t>
            </a:r>
            <a:r>
              <a:rPr lang="cs-CZ" sz="2000" b="0" dirty="0" smtClean="0"/>
              <a:t>akcionář.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>
                <a:solidFill>
                  <a:schemeClr val="accent2"/>
                </a:solidFill>
              </a:rPr>
              <a:t>Akcionář </a:t>
            </a:r>
            <a:r>
              <a:rPr lang="cs-CZ" sz="2000" b="0" dirty="0" smtClean="0"/>
              <a:t>je ten, kdo </a:t>
            </a:r>
            <a:r>
              <a:rPr lang="cs-CZ" sz="2000" b="0" dirty="0"/>
              <a:t>vložil určitý majetkový podíl (kapitál) do akciové </a:t>
            </a:r>
            <a:r>
              <a:rPr lang="cs-CZ" sz="2000" b="0" dirty="0" smtClean="0"/>
              <a:t>společnosti.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/>
              <a:t>Akcionář </a:t>
            </a:r>
            <a:r>
              <a:rPr lang="cs-CZ" sz="2000" b="0" dirty="0"/>
              <a:t>je oprávněn </a:t>
            </a:r>
            <a:r>
              <a:rPr lang="cs-CZ" sz="2000" u="sng" dirty="0">
                <a:solidFill>
                  <a:schemeClr val="accent2"/>
                </a:solidFill>
              </a:rPr>
              <a:t>podílet se na zisku společnosti </a:t>
            </a:r>
            <a:r>
              <a:rPr lang="cs-CZ" sz="2000" b="0" dirty="0"/>
              <a:t>formou dividendy a účastnit se na řízení společnosti (</a:t>
            </a:r>
            <a:r>
              <a:rPr lang="cs-CZ" sz="2000" b="0" dirty="0" smtClean="0"/>
              <a:t>hlasovat </a:t>
            </a:r>
            <a:r>
              <a:rPr lang="cs-CZ" sz="2000" b="0" dirty="0"/>
              <a:t>na valné hromadě, případně se podílet na likvidačním zůstatku společnosti v případě likvidace. </a:t>
            </a:r>
            <a:endParaRPr lang="cs-CZ" sz="2000" b="0" dirty="0" smtClean="0"/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 smtClean="0"/>
              <a:t>Za </a:t>
            </a:r>
            <a:r>
              <a:rPr lang="cs-CZ" sz="2000" u="sng" dirty="0"/>
              <a:t>závazky společnosti akcionáři neručí</a:t>
            </a:r>
            <a:r>
              <a:rPr lang="cs-CZ" sz="2000" b="0" dirty="0" smtClean="0"/>
              <a:t>.</a:t>
            </a:r>
            <a:endParaRPr lang="cs-CZ" sz="2000" b="0" dirty="0"/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/>
              <a:t>S některými akciemi se </a:t>
            </a:r>
            <a:r>
              <a:rPr lang="cs-CZ" sz="2000" u="sng" dirty="0">
                <a:solidFill>
                  <a:schemeClr val="accent2"/>
                </a:solidFill>
              </a:rPr>
              <a:t>obchoduje na burzách </a:t>
            </a:r>
            <a:r>
              <a:rPr lang="cs-CZ" sz="2000" b="0" dirty="0"/>
              <a:t>cenných papírů, kde se tak určuje i jejich cena - v rámci nabídky a poptávky.</a:t>
            </a:r>
            <a:endParaRPr lang="cs-CZ" sz="2000" b="0" dirty="0"/>
          </a:p>
        </p:txBody>
      </p:sp>
    </p:spTree>
    <p:extLst>
      <p:ext uri="{BB962C8B-B14F-4D97-AF65-F5344CB8AC3E}">
        <p14:creationId xmlns:p14="http://schemas.microsoft.com/office/powerpoint/2010/main" val="3429516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>
                <a:solidFill>
                  <a:schemeClr val="accent3"/>
                </a:solidFill>
                <a:latin typeface="Algerian" pitchFamily="82" charset="0"/>
              </a:rPr>
              <a:t>komodity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542471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>
                <a:solidFill>
                  <a:schemeClr val="accent2"/>
                </a:solidFill>
              </a:rPr>
              <a:t>Komodity j</a:t>
            </a:r>
            <a:r>
              <a:rPr lang="cs-CZ" sz="2000" b="0" dirty="0" smtClean="0"/>
              <a:t>sou produkty </a:t>
            </a:r>
            <a:r>
              <a:rPr lang="cs-CZ" sz="2000" b="0" dirty="0"/>
              <a:t>jednotné hodnoty a kvality vyráběné ve velkém množství mnoha různými výrobci.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>
                <a:solidFill>
                  <a:schemeClr val="accent2"/>
                </a:solidFill>
              </a:rPr>
              <a:t>Aby </a:t>
            </a:r>
            <a:r>
              <a:rPr lang="cs-CZ" sz="2000" u="sng" dirty="0">
                <a:solidFill>
                  <a:schemeClr val="accent2"/>
                </a:solidFill>
              </a:rPr>
              <a:t>bylo možné s komoditami obchodovat</a:t>
            </a:r>
            <a:r>
              <a:rPr lang="cs-CZ" sz="2000" b="0" dirty="0"/>
              <a:t>, jsou na každém trhu </a:t>
            </a:r>
            <a:r>
              <a:rPr lang="cs-CZ" sz="2000" b="0" dirty="0" smtClean="0"/>
              <a:t>určeny </a:t>
            </a:r>
            <a:r>
              <a:rPr lang="cs-CZ" sz="2000" b="0" dirty="0"/>
              <a:t>vlastnosti a obchodovatelné množství komodity</a:t>
            </a:r>
            <a:r>
              <a:rPr lang="cs-CZ" sz="2000" b="0" dirty="0" smtClean="0"/>
              <a:t>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 smtClean="0">
                <a:solidFill>
                  <a:schemeClr val="accent2"/>
                </a:solidFill>
              </a:rPr>
              <a:t>Druhy komodit:</a:t>
            </a:r>
          </a:p>
          <a:p>
            <a:pPr lvl="3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ropa, zemní plyn, uran</a:t>
            </a:r>
          </a:p>
          <a:p>
            <a:pPr lvl="3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měď, zlato stříbro, platina</a:t>
            </a:r>
          </a:p>
          <a:p>
            <a:pPr lvl="3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kukuřice, sójové boby, kakao, káva, bavlna</a:t>
            </a:r>
          </a:p>
          <a:p>
            <a:pPr lvl="3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vepřové maso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</a:pPr>
            <a:endParaRPr lang="cs-CZ" sz="2000" b="0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068960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21376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>
                <a:solidFill>
                  <a:schemeClr val="accent3"/>
                </a:solidFill>
                <a:latin typeface="Algerian" pitchFamily="82" charset="0"/>
              </a:rPr>
              <a:t>nemovitosti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>
                <a:solidFill>
                  <a:schemeClr val="accent2"/>
                </a:solidFill>
              </a:rPr>
              <a:t>Nemovitost </a:t>
            </a:r>
            <a:r>
              <a:rPr lang="cs-CZ" sz="2000" b="0" dirty="0"/>
              <a:t> </a:t>
            </a:r>
            <a:r>
              <a:rPr lang="cs-CZ" sz="2000" b="0" dirty="0" smtClean="0"/>
              <a:t>je </a:t>
            </a:r>
            <a:r>
              <a:rPr lang="cs-CZ" sz="2000" b="0" dirty="0"/>
              <a:t>pozemek nebo stavba, spojená se zemí pevným </a:t>
            </a:r>
            <a:r>
              <a:rPr lang="cs-CZ" sz="2000" b="0" dirty="0" smtClean="0"/>
              <a:t>základem.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 smtClean="0"/>
              <a:t>Může to být </a:t>
            </a:r>
            <a:r>
              <a:rPr lang="cs-CZ" sz="2000" b="0" dirty="0"/>
              <a:t>dům, </a:t>
            </a:r>
            <a:r>
              <a:rPr lang="cs-CZ" sz="2000" b="0" dirty="0" smtClean="0"/>
              <a:t>chata, </a:t>
            </a:r>
            <a:r>
              <a:rPr lang="cs-CZ" sz="2000" b="0" dirty="0"/>
              <a:t>garáž, </a:t>
            </a:r>
            <a:r>
              <a:rPr lang="cs-CZ" sz="2000" b="0" dirty="0" smtClean="0"/>
              <a:t>zahrada, </a:t>
            </a:r>
            <a:r>
              <a:rPr lang="cs-CZ" sz="2000" b="0" dirty="0"/>
              <a:t>pole, park, rybník </a:t>
            </a:r>
            <a:r>
              <a:rPr lang="cs-CZ" sz="2000" b="0" dirty="0" smtClean="0"/>
              <a:t>apod.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 smtClean="0"/>
              <a:t>Může </a:t>
            </a:r>
            <a:r>
              <a:rPr lang="cs-CZ" sz="2000" b="0" dirty="0"/>
              <a:t>se také jednat o byt nebo nebytový prostor.</a:t>
            </a:r>
            <a:endParaRPr lang="cs-CZ" sz="2000" b="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9737" y="2636912"/>
            <a:ext cx="2160000" cy="216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87160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3"/>
                </a:solidFill>
                <a:latin typeface="Algerian" pitchFamily="82" charset="0"/>
              </a:rPr>
              <a:t>Životní Pojistky </a:t>
            </a:r>
            <a:endParaRPr lang="cs-CZ" sz="3200" dirty="0">
              <a:solidFill>
                <a:schemeClr val="accent3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 smtClean="0">
                <a:solidFill>
                  <a:schemeClr val="accent2"/>
                </a:solidFill>
              </a:rPr>
              <a:t>Životní </a:t>
            </a:r>
            <a:r>
              <a:rPr lang="cs-CZ" sz="2000" u="sng" dirty="0">
                <a:solidFill>
                  <a:schemeClr val="accent2"/>
                </a:solidFill>
              </a:rPr>
              <a:t>pojistka</a:t>
            </a:r>
            <a:r>
              <a:rPr lang="cs-CZ" sz="2000" b="0" dirty="0"/>
              <a:t>, </a:t>
            </a:r>
            <a:r>
              <a:rPr lang="cs-CZ" sz="2000" b="0" dirty="0" smtClean="0"/>
              <a:t>slouží </a:t>
            </a:r>
            <a:r>
              <a:rPr lang="cs-CZ" sz="2000" b="0" dirty="0"/>
              <a:t>k zajištění </a:t>
            </a:r>
            <a:r>
              <a:rPr lang="cs-CZ" sz="2000" b="0" dirty="0" smtClean="0"/>
              <a:t>proti nečekaným </a:t>
            </a:r>
            <a:r>
              <a:rPr lang="cs-CZ" sz="2000" b="0" dirty="0"/>
              <a:t>životním situacím, doplněná o investice do otevřených podílových fondů. </a:t>
            </a:r>
            <a:endParaRPr lang="cs-CZ" sz="2000" b="0" dirty="0" smtClean="0"/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>
                <a:solidFill>
                  <a:schemeClr val="accent2"/>
                </a:solidFill>
              </a:rPr>
              <a:t>Investiční životní pojištění </a:t>
            </a:r>
            <a:r>
              <a:rPr lang="cs-CZ" sz="2000" b="0" dirty="0" smtClean="0"/>
              <a:t>(IŽP) </a:t>
            </a:r>
            <a:r>
              <a:rPr lang="cs-CZ" sz="2000" b="0" dirty="0"/>
              <a:t>má </a:t>
            </a:r>
            <a:r>
              <a:rPr lang="cs-CZ" sz="2000" b="0" dirty="0" smtClean="0"/>
              <a:t>vysoké náklady.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endParaRPr lang="cs-CZ" sz="2000" b="0" dirty="0" smtClean="0"/>
          </a:p>
          <a:p>
            <a:pPr marL="0" indent="0">
              <a:lnSpc>
                <a:spcPct val="150000"/>
              </a:lnSpc>
              <a:spcBef>
                <a:spcPts val="0"/>
              </a:spcBef>
            </a:pPr>
            <a:endParaRPr lang="cs-CZ" sz="2000" b="0" dirty="0"/>
          </a:p>
        </p:txBody>
      </p:sp>
    </p:spTree>
    <p:extLst>
      <p:ext uri="{BB962C8B-B14F-4D97-AF65-F5344CB8AC3E}">
        <p14:creationId xmlns:p14="http://schemas.microsoft.com/office/powerpoint/2010/main" val="888897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lnSpc>
                <a:spcPct val="15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1200" cap="none" dirty="0" err="1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</a:rPr>
              <a:t>microsoft</a:t>
            </a:r>
            <a:r>
              <a:rPr lang="cs-CZ" sz="1200" cap="none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</a:rPr>
              <a:t> - </a:t>
            </a:r>
            <a:r>
              <a:rPr lang="cs-CZ" sz="1200" cap="none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3"/>
              </a:rPr>
              <a:t>http://office.microsoft.com</a:t>
            </a:r>
            <a:endParaRPr lang="cs-CZ" sz="1200" cap="none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1200" cap="none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4"/>
              </a:rPr>
              <a:t>http://investice.finance.cz/zacinajici-investor/principy-obchodovani/psychologie</a:t>
            </a:r>
            <a:r>
              <a:rPr lang="cs-CZ" sz="1200" cap="none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4"/>
              </a:rPr>
              <a:t>/</a:t>
            </a:r>
            <a:endParaRPr lang="cs-CZ" sz="1200" cap="none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1200" cap="none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5"/>
              </a:rPr>
              <a:t>http://</a:t>
            </a:r>
            <a:r>
              <a:rPr lang="cs-CZ" sz="1200" cap="none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5"/>
              </a:rPr>
              <a:t>cs.wikipedia.org</a:t>
            </a:r>
            <a:endParaRPr lang="cs-CZ" sz="1200" cap="none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cs-CZ" sz="1100" dirty="0" smtClean="0"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100" dirty="0" smtClean="0">
                <a:ea typeface="Times New Roman"/>
              </a:rPr>
              <a:t>„Materiál </a:t>
            </a:r>
            <a:r>
              <a:rPr lang="cs-CZ" sz="1100" dirty="0"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1362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157</TotalTime>
  <Words>854</Words>
  <Application>Microsoft Office PowerPoint</Application>
  <PresentationFormat>Předvádění na obrazovce (4:3)</PresentationFormat>
  <Paragraphs>108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Úhly</vt:lpstr>
      <vt:lpstr>FINANČNÍ GRAMOTNOST  Investování  </vt:lpstr>
      <vt:lpstr>Prezentace aplikace PowerPoint</vt:lpstr>
      <vt:lpstr>investování</vt:lpstr>
      <vt:lpstr>Druhy investování</vt:lpstr>
      <vt:lpstr>Investiční trojúhelník</vt:lpstr>
      <vt:lpstr>Investiční zásady</vt:lpstr>
      <vt:lpstr>Termínovaný vklad</vt:lpstr>
      <vt:lpstr>Stavební spoření</vt:lpstr>
      <vt:lpstr>Podílový fond</vt:lpstr>
      <vt:lpstr>akcie</vt:lpstr>
      <vt:lpstr>komodity</vt:lpstr>
      <vt:lpstr>nemovitosti</vt:lpstr>
      <vt:lpstr>Životní Pojistky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  Investování  </dc:title>
  <dc:creator>Ivuška</dc:creator>
  <cp:lastModifiedBy>Iva Novotná</cp:lastModifiedBy>
  <cp:revision>18</cp:revision>
  <dcterms:created xsi:type="dcterms:W3CDTF">2011-07-10T07:35:33Z</dcterms:created>
  <dcterms:modified xsi:type="dcterms:W3CDTF">2013-03-02T17:24:21Z</dcterms:modified>
</cp:coreProperties>
</file>