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59" r:id="rId4"/>
    <p:sldId id="266" r:id="rId5"/>
    <p:sldId id="260" r:id="rId6"/>
    <p:sldId id="261" r:id="rId7"/>
    <p:sldId id="264" r:id="rId8"/>
    <p:sldId id="267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2F1B01-208C-4B83-9BD7-A519B603E11A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CE7299-8C00-4A43-B3AA-9DA74A98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952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ize.cz/kalkulacky/kalkulacka-inflac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nize.cz/kalkulacky/kalkulacka-inflace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cnb.cz/cs/statistika/inflac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enize.cz/inflace" TargetMode="External"/><Relationship Id="rId5" Type="http://schemas.openxmlformats.org/officeDocument/2006/relationships/hyperlink" Target="http://www.czso.cz/csu/redakce.nsf/i/kdyz_se_rekne_inflace_resp_mira_inflace" TargetMode="External"/><Relationship Id="rId4" Type="http://schemas.openxmlformats.org/officeDocument/2006/relationships/hyperlink" Target="http://www.czso.cz/csu/redakce.nsf/i/inflace_spotrebitelske_ceny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inflace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6230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007243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Inflace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pojmem inflace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pojmu inflace v praktickém životě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03. 03.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4369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538" y="321600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inflace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Inflace je ekonomický jev, kdy peníze </a:t>
            </a:r>
            <a:r>
              <a:rPr lang="cs-CZ" sz="2000" u="sng" dirty="0" smtClean="0">
                <a:solidFill>
                  <a:schemeClr val="accent3"/>
                </a:solidFill>
              </a:rPr>
              <a:t>ztrácejí svou reálnou hodnotu.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Při inflaci jde o </a:t>
            </a:r>
            <a:r>
              <a:rPr lang="cs-CZ" sz="2000" u="sng" dirty="0">
                <a:solidFill>
                  <a:schemeClr val="accent3"/>
                </a:solidFill>
              </a:rPr>
              <a:t>celkový nárůst cen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Takový nárůst cen za určité období nazýváme </a:t>
            </a:r>
            <a:r>
              <a:rPr lang="cs-CZ" sz="2000" u="sng" dirty="0" smtClean="0">
                <a:solidFill>
                  <a:schemeClr val="accent3"/>
                </a:solidFill>
              </a:rPr>
              <a:t>míra inflace.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Znamená to, že za stejné množství peněz si můžeme </a:t>
            </a:r>
            <a:r>
              <a:rPr lang="cs-CZ" sz="2000" u="sng" dirty="0">
                <a:solidFill>
                  <a:schemeClr val="accent3"/>
                </a:solidFill>
              </a:rPr>
              <a:t>méně koupit.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V době inflace se zboží a služby </a:t>
            </a:r>
            <a:r>
              <a:rPr lang="cs-CZ" sz="2000" u="sng" dirty="0">
                <a:solidFill>
                  <a:schemeClr val="accent3"/>
                </a:solidFill>
              </a:rPr>
              <a:t>zdražují</a:t>
            </a:r>
            <a:r>
              <a:rPr lang="cs-CZ" sz="2000" b="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8622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551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Míra inflace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Mírou </a:t>
            </a:r>
            <a:r>
              <a:rPr lang="cs-CZ" sz="2000" b="0" dirty="0"/>
              <a:t>inflace je procentní přírůstek indexů spotřebitelských </a:t>
            </a:r>
            <a:r>
              <a:rPr lang="cs-CZ" sz="2000" b="0" dirty="0" smtClean="0"/>
              <a:t>cen.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Informace o dosažené míře inflace jsou </a:t>
            </a:r>
            <a:r>
              <a:rPr lang="cs-CZ" sz="2000" b="0" dirty="0" smtClean="0"/>
              <a:t>využívány </a:t>
            </a:r>
            <a:r>
              <a:rPr lang="cs-CZ" sz="2000" b="0" dirty="0"/>
              <a:t>pro </a:t>
            </a:r>
            <a:r>
              <a:rPr lang="cs-CZ" sz="2000" b="0" dirty="0" smtClean="0"/>
              <a:t>účely </a:t>
            </a:r>
            <a:r>
              <a:rPr lang="cs-CZ" sz="2000" b="0" dirty="0"/>
              <a:t>valorizace mezd, důchodů a sociálních příjmů.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Míra inflace ovlivňuje také</a:t>
            </a:r>
            <a:r>
              <a:rPr lang="cs-CZ" sz="2000" b="0" dirty="0" smtClean="0"/>
              <a:t> nájemní </a:t>
            </a:r>
            <a:r>
              <a:rPr lang="cs-CZ" sz="2000" b="0" dirty="0"/>
              <a:t>či </a:t>
            </a:r>
            <a:r>
              <a:rPr lang="cs-CZ" sz="2000" b="0" dirty="0" smtClean="0"/>
              <a:t>jiné smlouvy, </a:t>
            </a:r>
            <a:r>
              <a:rPr lang="cs-CZ" sz="2000" b="0" dirty="0"/>
              <a:t>v </a:t>
            </a:r>
            <a:r>
              <a:rPr lang="cs-CZ" sz="2000" b="0" dirty="0" smtClean="0"/>
              <a:t>nichž je výše finančního </a:t>
            </a:r>
            <a:r>
              <a:rPr lang="cs-CZ" sz="2000" b="0" dirty="0"/>
              <a:t>plnění </a:t>
            </a:r>
            <a:r>
              <a:rPr lang="cs-CZ" sz="2000" b="0" dirty="0" smtClean="0"/>
              <a:t>závislá</a:t>
            </a:r>
            <a:r>
              <a:rPr lang="cs-CZ" sz="2000" b="0" dirty="0" smtClean="0"/>
              <a:t> </a:t>
            </a:r>
            <a:r>
              <a:rPr lang="cs-CZ" sz="2000" b="0" dirty="0"/>
              <a:t>na vývoji inflace.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 smtClean="0"/>
          </a:p>
          <a:p>
            <a:pPr marL="0" indent="0" algn="ctr">
              <a:lnSpc>
                <a:spcPct val="150000"/>
              </a:lnSpc>
              <a:spcBef>
                <a:spcPts val="0"/>
              </a:spcBef>
            </a:pPr>
            <a:r>
              <a:rPr lang="cs-CZ" sz="2000" u="sng" dirty="0">
                <a:solidFill>
                  <a:schemeClr val="accent2"/>
                </a:solidFill>
              </a:rPr>
              <a:t>Průměrná meziroční míra inflace v roce 2012 byla 3,3 %. 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445556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986" y="184482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Příčiny inflace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000" dirty="0" smtClean="0"/>
              <a:t>Růst nebo pokles cenové hladiny ovlivňuje: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r</a:t>
            </a:r>
            <a:r>
              <a:rPr lang="cs-CZ" sz="2000" b="0" dirty="0" smtClean="0"/>
              <a:t>ozhodnutí </a:t>
            </a:r>
            <a:r>
              <a:rPr lang="cs-CZ" sz="2000" b="0" dirty="0"/>
              <a:t>Č</a:t>
            </a:r>
            <a:r>
              <a:rPr lang="cs-CZ" sz="2000" b="0" dirty="0" smtClean="0"/>
              <a:t>eské národní banky,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p</a:t>
            </a:r>
            <a:r>
              <a:rPr lang="cs-CZ" sz="2000" b="0" dirty="0" smtClean="0"/>
              <a:t>optávka a nabídka v oblasti obchodu a služeb.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u="sng" dirty="0" smtClean="0">
                <a:solidFill>
                  <a:schemeClr val="accent2"/>
                </a:solidFill>
              </a:rPr>
              <a:t>Když poptávka převyšuje nabídku, tak ceny rostou.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179898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ČESKÁ NÁRODNÍ BANKA - </a:t>
            </a:r>
            <a:r>
              <a:rPr lang="cs-CZ" sz="3200" dirty="0" err="1" smtClean="0">
                <a:solidFill>
                  <a:schemeClr val="accent3"/>
                </a:solidFill>
                <a:latin typeface="Algerian" pitchFamily="82" charset="0"/>
              </a:rPr>
              <a:t>čnb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Hlavním cílem </a:t>
            </a:r>
            <a:r>
              <a:rPr lang="cs-CZ" sz="2000" b="0" dirty="0"/>
              <a:t>České národní banky je péče o cenovou </a:t>
            </a:r>
            <a:r>
              <a:rPr lang="cs-CZ" sz="2000" b="0" dirty="0" smtClean="0"/>
              <a:t>stabilitu. 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ČNB se </a:t>
            </a:r>
            <a:r>
              <a:rPr lang="cs-CZ" sz="2000" b="0" dirty="0"/>
              <a:t>soustřeďuje především na </a:t>
            </a:r>
            <a:r>
              <a:rPr lang="cs-CZ" sz="2000" u="sng" dirty="0">
                <a:solidFill>
                  <a:schemeClr val="accent2"/>
                </a:solidFill>
              </a:rPr>
              <a:t>stabilitu spotřebitelských cen</a:t>
            </a:r>
            <a:r>
              <a:rPr lang="cs-CZ" sz="2000" b="0" dirty="0" smtClean="0"/>
              <a:t>. 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 </a:t>
            </a:r>
            <a:r>
              <a:rPr lang="cs-CZ" sz="2000" b="0" dirty="0"/>
              <a:t>praxi je inflace v oblasti spotřebitelských cen měřena jako přírůstek tzv. </a:t>
            </a:r>
            <a:r>
              <a:rPr lang="cs-CZ" sz="2000" u="sng" dirty="0">
                <a:solidFill>
                  <a:schemeClr val="accent2"/>
                </a:solidFill>
              </a:rPr>
              <a:t>indexu spotřebitelských cen</a:t>
            </a:r>
            <a:r>
              <a:rPr lang="cs-CZ" sz="2000" b="0" dirty="0"/>
              <a:t>. </a:t>
            </a:r>
            <a:endParaRPr lang="cs-CZ" sz="2000" b="0" dirty="0" smtClean="0"/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 </a:t>
            </a:r>
            <a:r>
              <a:rPr lang="cs-CZ" sz="2000" b="0" dirty="0"/>
              <a:t>ČR inflaci měří </a:t>
            </a:r>
            <a:r>
              <a:rPr lang="cs-CZ" sz="2000" u="sng" dirty="0">
                <a:solidFill>
                  <a:schemeClr val="accent2"/>
                </a:solidFill>
              </a:rPr>
              <a:t>Český statistický úřad</a:t>
            </a:r>
            <a:r>
              <a:rPr lang="cs-CZ" sz="2000" b="0" dirty="0" smtClean="0"/>
              <a:t>, </a:t>
            </a:r>
            <a:r>
              <a:rPr lang="cs-CZ" sz="2000" b="0" dirty="0"/>
              <a:t>na jehož internetových stránkách lze nalézt podrobnosti o měření inflace v ČR. </a:t>
            </a:r>
            <a:endParaRPr lang="cs-CZ" sz="2000" b="0" dirty="0" smtClean="0"/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ČNB </a:t>
            </a:r>
            <a:r>
              <a:rPr lang="cs-CZ" sz="2000" b="0" dirty="0"/>
              <a:t>také zjišťuje </a:t>
            </a:r>
            <a:r>
              <a:rPr lang="cs-CZ" sz="2000" u="sng" dirty="0">
                <a:solidFill>
                  <a:schemeClr val="accent2"/>
                </a:solidFill>
              </a:rPr>
              <a:t>inflační očekávání domácností</a:t>
            </a:r>
            <a:r>
              <a:rPr lang="cs-CZ" sz="2000" b="0" dirty="0"/>
              <a:t>, nefinančních korporací a firem a finančních trhů.</a:t>
            </a:r>
            <a:endParaRPr lang="cs-CZ" sz="2000" b="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50292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198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novotna\Desktop\Obrázek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589" y="116632"/>
            <a:ext cx="1238095" cy="13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Osobní inflace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Penzisté či občané s nižšími příjmy </a:t>
            </a:r>
            <a:r>
              <a:rPr lang="cs-CZ" sz="2000" b="0" dirty="0"/>
              <a:t>mají zpravidla osobní inflaci nejvyšší.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Nejvíce </a:t>
            </a:r>
            <a:r>
              <a:rPr lang="cs-CZ" sz="2000" b="0" dirty="0"/>
              <a:t>totiž </a:t>
            </a:r>
            <a:r>
              <a:rPr lang="cs-CZ" sz="2000" u="sng" dirty="0">
                <a:solidFill>
                  <a:schemeClr val="accent2"/>
                </a:solidFill>
              </a:rPr>
              <a:t>stoupají ceny potravin a energií</a:t>
            </a:r>
            <a:r>
              <a:rPr lang="cs-CZ" sz="2000" b="0" dirty="0"/>
              <a:t>, za což utrácí tyto rodiny nejvíce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R</a:t>
            </a:r>
            <a:r>
              <a:rPr lang="cs-CZ" sz="2000" u="sng" dirty="0">
                <a:solidFill>
                  <a:schemeClr val="accent2"/>
                </a:solidFill>
              </a:rPr>
              <a:t>odina </a:t>
            </a:r>
            <a:r>
              <a:rPr lang="cs-CZ" sz="2000" u="sng" dirty="0">
                <a:solidFill>
                  <a:schemeClr val="accent2"/>
                </a:solidFill>
              </a:rPr>
              <a:t>s nízkými příjmy</a:t>
            </a:r>
            <a:r>
              <a:rPr lang="cs-CZ" sz="2000" b="0" dirty="0"/>
              <a:t>, která utratí většinu platu za jídlo pocítí rostoucí ceny více, než domácnost s vyššími příjmy, která má prostor zvýšené výdaje snáze pokrýt.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>
                <a:hlinkClick r:id="rId3"/>
              </a:rPr>
              <a:t>Kalkulačka - Osobní inflace</a:t>
            </a: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61111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Snižování osobní inflace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Rozumné </a:t>
            </a:r>
            <a:r>
              <a:rPr lang="cs-CZ" sz="2000" b="0" dirty="0"/>
              <a:t>rodinné hospodaření a </a:t>
            </a:r>
            <a:r>
              <a:rPr lang="cs-CZ" sz="2000" b="0" dirty="0" smtClean="0"/>
              <a:t>plánování.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Nákupy </a:t>
            </a:r>
            <a:r>
              <a:rPr lang="cs-CZ" sz="2000" u="sng" dirty="0">
                <a:solidFill>
                  <a:schemeClr val="accent2"/>
                </a:solidFill>
              </a:rPr>
              <a:t>ve slevách</a:t>
            </a:r>
            <a:r>
              <a:rPr lang="cs-CZ" sz="2000" b="0" dirty="0"/>
              <a:t>, </a:t>
            </a:r>
            <a:r>
              <a:rPr lang="cs-CZ" sz="2000" b="0" dirty="0" smtClean="0"/>
              <a:t>využívání výhodného nákupu </a:t>
            </a:r>
            <a:r>
              <a:rPr lang="cs-CZ" sz="2000" b="0" dirty="0"/>
              <a:t>přes </a:t>
            </a:r>
            <a:r>
              <a:rPr lang="cs-CZ" sz="2000" b="0" dirty="0" smtClean="0"/>
              <a:t>internet.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</a:t>
            </a:r>
            <a:r>
              <a:rPr lang="cs-CZ" sz="2000" u="sng" dirty="0">
                <a:solidFill>
                  <a:schemeClr val="accent2"/>
                </a:solidFill>
              </a:rPr>
              <a:t>ravidelně </a:t>
            </a:r>
            <a:r>
              <a:rPr lang="cs-CZ" sz="2000" u="sng" dirty="0">
                <a:solidFill>
                  <a:schemeClr val="accent2"/>
                </a:solidFill>
              </a:rPr>
              <a:t>kontrolovat </a:t>
            </a:r>
            <a:r>
              <a:rPr lang="cs-CZ" sz="2000" b="0" dirty="0"/>
              <a:t>rodinné finanční produkty.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Hledat</a:t>
            </a:r>
            <a:r>
              <a:rPr lang="cs-CZ" sz="2000" b="0" dirty="0" smtClean="0"/>
              <a:t> </a:t>
            </a:r>
            <a:r>
              <a:rPr lang="cs-CZ" sz="2000" b="0" dirty="0"/>
              <a:t>co nejvýhodnější nabídky a možnosti dosáhnutí vyššího </a:t>
            </a:r>
            <a:r>
              <a:rPr lang="cs-CZ" sz="2000" b="0" dirty="0" smtClean="0"/>
              <a:t>zhodnocení.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Žít </a:t>
            </a:r>
            <a:r>
              <a:rPr lang="cs-CZ" sz="2000" u="sng" dirty="0">
                <a:solidFill>
                  <a:schemeClr val="accent2"/>
                </a:solidFill>
              </a:rPr>
              <a:t>více přítomností </a:t>
            </a:r>
            <a:r>
              <a:rPr lang="cs-CZ" sz="2000" b="0" dirty="0"/>
              <a:t>a výhodné nákupní nabídky </a:t>
            </a:r>
            <a:r>
              <a:rPr lang="cs-CZ" sz="2000" b="0" dirty="0" smtClean="0"/>
              <a:t>využít</a:t>
            </a:r>
            <a:r>
              <a:rPr lang="cs-CZ" sz="2000" b="0" dirty="0"/>
              <a:t>. </a:t>
            </a: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9695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137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valorizace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Valorizace </a:t>
            </a:r>
            <a:r>
              <a:rPr lang="cs-CZ" sz="2000" b="0" dirty="0" smtClean="0"/>
              <a:t>je základní způsob finanční náhrady negativního </a:t>
            </a:r>
            <a:r>
              <a:rPr lang="cs-CZ" sz="2000" b="0" dirty="0"/>
              <a:t>dopadu </a:t>
            </a:r>
            <a:r>
              <a:rPr lang="cs-CZ" sz="2000" b="0" dirty="0" smtClean="0"/>
              <a:t>inflace.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Valorizace</a:t>
            </a:r>
            <a:r>
              <a:rPr lang="cs-CZ" sz="2000" b="0" dirty="0" smtClean="0"/>
              <a:t> je </a:t>
            </a:r>
            <a:r>
              <a:rPr lang="cs-CZ" sz="2000" b="0" dirty="0" smtClean="0"/>
              <a:t>zvyšování například </a:t>
            </a:r>
            <a:r>
              <a:rPr lang="cs-CZ" sz="2000" b="0" dirty="0" smtClean="0"/>
              <a:t>důchodů, dávek </a:t>
            </a:r>
            <a:r>
              <a:rPr lang="cs-CZ" sz="2000" b="0" dirty="0" smtClean="0"/>
              <a:t>nebo mezd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Valorizace důchodů se navyšuje jak o inflaci, tak i o nárůst </a:t>
            </a:r>
            <a:r>
              <a:rPr lang="cs-CZ" sz="2000" b="0" dirty="0" smtClean="0"/>
              <a:t>mezd.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Valorizují se i renty za poškozené zdraví.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Renta se valorizuje </a:t>
            </a:r>
            <a:r>
              <a:rPr lang="cs-CZ" sz="2000" b="0" dirty="0"/>
              <a:t>jen o inflaci.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881" y="3356992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805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8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200" cap="none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- 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www.czso.cz/csu/redakce.nsf/i/inflace_spotrebitelske_ceny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www.czso.cz/csu/redakce.nsf/i/kdyz_se_rekne_inflace_resp_mira_inflace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www.penize.cz/inflace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http://www.cnb.cz/cs/statistika/inflace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/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r>
              <a:rPr lang="cs-CZ" sz="13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http://</a:t>
            </a:r>
            <a:r>
              <a:rPr lang="cs-CZ" sz="1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www.penize.cz/kalkulacky/kalkulacka-inflace</a:t>
            </a: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spcBef>
                <a:spcPts val="0"/>
              </a:spcBef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spcBef>
                <a:spcPts val="0"/>
              </a:spcBef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spcBef>
                <a:spcPts val="0"/>
              </a:spcBef>
            </a:pPr>
            <a:endParaRPr lang="cs-CZ" sz="1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endParaRPr lang="cs-CZ" sz="1300" dirty="0" smtClean="0">
              <a:ea typeface="Times New Roman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endParaRPr lang="cs-CZ" sz="1300" dirty="0">
              <a:ea typeface="Times New Roman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endParaRPr lang="cs-CZ" sz="1300" dirty="0" smtClean="0">
              <a:ea typeface="Times New Roman"/>
            </a:endParaRPr>
          </a:p>
          <a:p>
            <a:pPr algn="just">
              <a:spcBef>
                <a:spcPts val="0"/>
              </a:spcBef>
              <a:spcAft>
                <a:spcPts val="1000"/>
              </a:spcAft>
            </a:pPr>
            <a:r>
              <a:rPr lang="cs-CZ" sz="1300" dirty="0" smtClean="0">
                <a:ea typeface="Times New Roman"/>
              </a:rPr>
              <a:t>„Materiál </a:t>
            </a:r>
            <a:r>
              <a:rPr lang="cs-CZ" sz="13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413</TotalTime>
  <Words>620</Words>
  <Application>Microsoft Office PowerPoint</Application>
  <PresentationFormat>Předvádění na obrazovce (4:3)</PresentationFormat>
  <Paragraphs>94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FINANČNÍ GRAMOTNOST  inflace  </vt:lpstr>
      <vt:lpstr>Prezentace aplikace PowerPoint</vt:lpstr>
      <vt:lpstr>inflace</vt:lpstr>
      <vt:lpstr>Míra inflace</vt:lpstr>
      <vt:lpstr>Příčiny inflace</vt:lpstr>
      <vt:lpstr>ČESKÁ NÁRODNÍ BANKA - čnb</vt:lpstr>
      <vt:lpstr>Osobní inflace</vt:lpstr>
      <vt:lpstr>Snižování osobní inflace</vt:lpstr>
      <vt:lpstr>valorizace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Práva spotřebitele</dc:title>
  <dc:creator>Ivuška</dc:creator>
  <cp:lastModifiedBy>Iva Novotná</cp:lastModifiedBy>
  <cp:revision>21</cp:revision>
  <dcterms:created xsi:type="dcterms:W3CDTF">2011-07-10T07:34:09Z</dcterms:created>
  <dcterms:modified xsi:type="dcterms:W3CDTF">2013-03-03T20:24:38Z</dcterms:modified>
</cp:coreProperties>
</file>