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9"/>
  </p:notesMasterIdLst>
  <p:sldIdLst>
    <p:sldId id="256" r:id="rId2"/>
    <p:sldId id="264" r:id="rId3"/>
    <p:sldId id="257" r:id="rId4"/>
    <p:sldId id="259" r:id="rId5"/>
    <p:sldId id="258" r:id="rId6"/>
    <p:sldId id="262" r:id="rId7"/>
    <p:sldId id="265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4EB020-2547-4F0F-89A1-4E5FA12EC6D8}" type="datetimeFigureOut">
              <a:rPr lang="cs-CZ" smtClean="0"/>
              <a:t>25.3.2013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BAFE15-F054-4178-B6DE-F5C4323185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77246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C3AAF60-6775-4CF1-91EF-FAE261B8B399}" type="datetimeFigureOut">
              <a:rPr lang="cs-CZ" smtClean="0"/>
              <a:t>25.3.2013</a:t>
            </a:fld>
            <a:endParaRPr lang="cs-CZ" dirty="0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1BB05F21-8FBC-4B0F-89BA-FBB14A3C9E8B}" type="slidenum">
              <a:rPr lang="cs-CZ" smtClean="0"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C3AAF60-6775-4CF1-91EF-FAE261B8B399}" type="datetimeFigureOut">
              <a:rPr lang="cs-CZ" smtClean="0"/>
              <a:t>25.3.2013</a:t>
            </a:fld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1BB05F21-8FBC-4B0F-89BA-FBB14A3C9E8B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C3AAF60-6775-4CF1-91EF-FAE261B8B399}" type="datetimeFigureOut">
              <a:rPr lang="cs-CZ" smtClean="0"/>
              <a:t>25.3.2013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1BB05F21-8FBC-4B0F-89BA-FBB14A3C9E8B}" type="slidenum">
              <a:rPr lang="cs-CZ" smtClean="0"/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AAF60-6775-4CF1-91EF-FAE261B8B399}" type="datetimeFigureOut">
              <a:rPr lang="cs-CZ" smtClean="0"/>
              <a:t>25.3.2013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05F21-8FBC-4B0F-89BA-FBB14A3C9E8B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AAF60-6775-4CF1-91EF-FAE261B8B399}" type="datetimeFigureOut">
              <a:rPr lang="cs-CZ" smtClean="0"/>
              <a:t>25.3.2013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05F21-8FBC-4B0F-89BA-FBB14A3C9E8B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C3AAF60-6775-4CF1-91EF-FAE261B8B399}" type="datetimeFigureOut">
              <a:rPr lang="cs-CZ" smtClean="0"/>
              <a:t>25.3.2013</a:t>
            </a:fld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BB05F21-8FBC-4B0F-89BA-FBB14A3C9E8B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AAF60-6775-4CF1-91EF-FAE261B8B399}" type="datetimeFigureOut">
              <a:rPr lang="cs-CZ" smtClean="0"/>
              <a:t>25.3.2013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05F21-8FBC-4B0F-89BA-FBB14A3C9E8B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C3AAF60-6775-4CF1-91EF-FAE261B8B399}" type="datetimeFigureOut">
              <a:rPr lang="cs-CZ" smtClean="0"/>
              <a:t>25.3.2013</a:t>
            </a:fld>
            <a:endParaRPr lang="cs-CZ" dirty="0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1BB05F21-8FBC-4B0F-89BA-FBB14A3C9E8B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dirty="0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C3AAF60-6775-4CF1-91EF-FAE261B8B399}" type="datetimeFigureOut">
              <a:rPr lang="cs-CZ" smtClean="0"/>
              <a:t>25.3.2013</a:t>
            </a:fld>
            <a:endParaRPr lang="cs-CZ" dirty="0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BB05F21-8FBC-4B0F-89BA-FBB14A3C9E8B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AAF60-6775-4CF1-91EF-FAE261B8B399}" type="datetimeFigureOut">
              <a:rPr lang="cs-CZ" smtClean="0"/>
              <a:t>25.3.2013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05F21-8FBC-4B0F-89BA-FBB14A3C9E8B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AAF60-6775-4CF1-91EF-FAE261B8B399}" type="datetimeFigureOut">
              <a:rPr lang="cs-CZ" smtClean="0"/>
              <a:t>25.3.2013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05F21-8FBC-4B0F-89BA-FBB14A3C9E8B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C3AAF60-6775-4CF1-91EF-FAE261B8B399}" type="datetimeFigureOut">
              <a:rPr lang="cs-CZ" smtClean="0"/>
              <a:t>25.3.2013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1BB05F21-8FBC-4B0F-89BA-FBB14A3C9E8B}" type="slidenum">
              <a:rPr lang="cs-CZ" smtClean="0"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1"/>
          <p:cNvSpPr>
            <a:spLocks noGrp="1"/>
          </p:cNvSpPr>
          <p:nvPr/>
        </p:nvSpPr>
        <p:spPr>
          <a:xfrm>
            <a:off x="685800" y="2296851"/>
            <a:ext cx="7772400" cy="208823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82880" indent="0" algn="ctr">
              <a:buNone/>
            </a:pPr>
            <a:r>
              <a:rPr lang="cs-CZ" sz="4900" b="1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Návykové látky</a:t>
            </a:r>
            <a:r>
              <a:rPr lang="cs-CZ" sz="49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4900" dirty="0" smtClean="0">
                <a:latin typeface="Arial" pitchFamily="34" charset="0"/>
                <a:cs typeface="Arial" pitchFamily="34" charset="0"/>
              </a:rPr>
            </a:br>
            <a:r>
              <a:rPr lang="cs-CZ" sz="4900" dirty="0">
                <a:latin typeface="Arial" pitchFamily="34" charset="0"/>
                <a:cs typeface="Arial" pitchFamily="34" charset="0"/>
              </a:rPr>
              <a:t/>
            </a:r>
            <a:br>
              <a:rPr lang="cs-CZ" sz="4900" dirty="0">
                <a:latin typeface="Arial" pitchFamily="34" charset="0"/>
                <a:cs typeface="Arial" pitchFamily="34" charset="0"/>
              </a:rPr>
            </a:br>
            <a:r>
              <a:rPr lang="cs-CZ" sz="31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Alkohol</a:t>
            </a: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Podnadpis 2"/>
          <p:cNvSpPr>
            <a:spLocks noGrp="1"/>
          </p:cNvSpPr>
          <p:nvPr/>
        </p:nvSpPr>
        <p:spPr>
          <a:xfrm>
            <a:off x="1371600" y="4565103"/>
            <a:ext cx="6400800" cy="409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20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Zpracoval: Mgr. Kateřina Holá</a:t>
            </a: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Zástupný symbol pro zápatí 5"/>
          <p:cNvSpPr>
            <a:spLocks noGrp="1"/>
          </p:cNvSpPr>
          <p:nvPr/>
        </p:nvSpPr>
        <p:spPr>
          <a:xfrm>
            <a:off x="609882" y="6221287"/>
            <a:ext cx="7924236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cs-CZ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</a:t>
            </a:r>
            <a:r>
              <a:rPr lang="cs-CZ" dirty="0" smtClean="0">
                <a:solidFill>
                  <a:prstClr val="black">
                    <a:tint val="75000"/>
                  </a:prstClr>
                </a:solidFill>
                <a:latin typeface="Arial" pitchFamily="34" charset="0"/>
                <a:cs typeface="Arial" pitchFamily="34" charset="0"/>
              </a:rPr>
              <a:t>Jakubské</a:t>
            </a:r>
            <a:r>
              <a:rPr lang="cs-CZ" dirty="0" smtClean="0">
                <a:solidFill>
                  <a:prstClr val="black">
                    <a:tint val="75000"/>
                  </a:prstClr>
                </a:solidFill>
              </a:rPr>
              <a:t> nám. 113, příspěvková organizace</a:t>
            </a: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1" name="Obrázek 10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9692" y="271588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852755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67544" y="1600200"/>
            <a:ext cx="7457256" cy="470912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3"/>
          <p:cNvSpPr>
            <a:spLocks noGrp="1"/>
          </p:cNvSpPr>
          <p:nvPr>
            <p:ph type="ftr" sz="quarter" idx="16"/>
          </p:nvPr>
        </p:nvSpPr>
        <p:spPr>
          <a:xfrm>
            <a:off x="942969" y="6309320"/>
            <a:ext cx="7344816" cy="216023"/>
          </a:xfrm>
          <a:prstGeom prst="rect">
            <a:avLst/>
          </a:prstGeom>
        </p:spPr>
        <p:txBody>
          <a:bodyPr/>
          <a:lstStyle/>
          <a:p>
            <a:pPr algn="ctr"/>
            <a:r>
              <a:rPr lang="cs-CZ" dirty="0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7" name="Zástupný symbol pro obsah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55737071"/>
              </p:ext>
            </p:extLst>
          </p:nvPr>
        </p:nvGraphicFramePr>
        <p:xfrm>
          <a:off x="467544" y="1628800"/>
          <a:ext cx="7548767" cy="4493538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2376264"/>
                <a:gridCol w="5172503"/>
              </a:tblGrid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Název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Moderní škola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Registrační číslo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Arial"/>
                          <a:ea typeface="Times New Roman"/>
                        </a:rPr>
                        <a:t>CZ.1.07/1.4.00/21.3202</a:t>
                      </a:r>
                      <a:endParaRPr lang="cs-CZ" sz="110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Označení klíčové aktivity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cs-CZ" sz="1100" kern="1200" dirty="0" smtClean="0">
                          <a:solidFill>
                            <a:schemeClr val="dk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VY_32_INOVACE_52_VZ_01 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Předmět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VÝCHOVA KE ZDRAVÍ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Téma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j-ea"/>
                          <a:cs typeface="Arial" pitchFamily="34" charset="0"/>
                        </a:rPr>
                        <a:t>Návykové látky – alkohol</a:t>
                      </a:r>
                      <a:endParaRPr lang="cs-CZ" sz="11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Autor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Mgr. Kateřina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Holá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Anotace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Negativní vliv alkoholu, alkoholismus obecně, jak vzniká závislost na alkoholu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Očekávané výstupy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Orientace  v terminologii, seznámení s problémem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Jazyk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Čeština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Druh učebního materiálu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POWER POINT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Cílová skupina/ročník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žák 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Speciální 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ZŠ/6. -9. 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 prezentace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Získání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nových informací a p</a:t>
                      </a: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rohloubení znalostí žáků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Časová dotace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20 minut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38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Vytvořeno (škola, dne)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Speciální základní škola,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Česká Kamenice, Jakubské nám. 113, p. o., </a:t>
                      </a:r>
                    </a:p>
                    <a:p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17.1.2013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9" name="Obrázek 8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43069" y="396712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62919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8000" dirty="0" smtClean="0">
                <a:solidFill>
                  <a:srgbClr val="C00000"/>
                </a:solidFill>
              </a:rPr>
              <a:t>Návykové látky</a:t>
            </a:r>
            <a:endParaRPr lang="cs-CZ" sz="8000" dirty="0">
              <a:solidFill>
                <a:srgbClr val="C0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4800" dirty="0" smtClean="0">
                <a:solidFill>
                  <a:srgbClr val="C00000"/>
                </a:solidFill>
              </a:rPr>
              <a:t>Alkohol</a:t>
            </a:r>
            <a:endParaRPr lang="cs-CZ" sz="4800" dirty="0">
              <a:solidFill>
                <a:srgbClr val="C00000"/>
              </a:solidFill>
            </a:endParaRPr>
          </a:p>
        </p:txBody>
      </p:sp>
      <p:pic>
        <p:nvPicPr>
          <p:cNvPr id="1027" name="Picture 3" descr="C:\Users\kaculinka\AppData\Local\Microsoft\Windows\Temporary Internet Files\Content.IE5\32E2AD2E\MC90011239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4725144"/>
            <a:ext cx="936104" cy="158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kaculinka\AppData\Local\Microsoft\Windows\Temporary Internet Files\Content.IE5\8TNBAV5T\MC90020898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296" y="4446277"/>
            <a:ext cx="857796" cy="2138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kaculinka\AppData\Local\Microsoft\Windows\Temporary Internet Files\Content.IE5\HNBU8AQN\MC90040604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8776" y="260648"/>
            <a:ext cx="1574800" cy="1844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kaculinka\AppData\Local\Microsoft\Windows\Temporary Internet Files\Content.IE5\8TNBAV5T\MC90030492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935" y="239216"/>
            <a:ext cx="1230313" cy="1820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2570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021506"/>
          </a:xfrm>
        </p:spPr>
        <p:txBody>
          <a:bodyPr>
            <a:normAutofit/>
          </a:bodyPr>
          <a:lstStyle/>
          <a:p>
            <a:pPr algn="ctr"/>
            <a:r>
              <a:rPr lang="cs-CZ" sz="44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</a:t>
            </a:r>
            <a:r>
              <a:rPr lang="cs-CZ" sz="4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egativní vliv alkoholu</a:t>
            </a:r>
            <a:endParaRPr lang="cs-CZ" sz="44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700808"/>
            <a:ext cx="7467600" cy="4464496"/>
          </a:xfrm>
        </p:spPr>
        <p:txBody>
          <a:bodyPr>
            <a:normAutofit/>
          </a:bodyPr>
          <a:lstStyle/>
          <a:p>
            <a:r>
              <a:rPr lang="cs-CZ" sz="3200" dirty="0">
                <a:latin typeface="Arial" pitchFamily="34" charset="0"/>
                <a:cs typeface="Arial" pitchFamily="34" charset="0"/>
              </a:rPr>
              <a:t>z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nepokojující je </a:t>
            </a:r>
            <a:r>
              <a:rPr lang="cs-CZ" sz="3200" dirty="0">
                <a:latin typeface="Arial" pitchFamily="34" charset="0"/>
                <a:cs typeface="Arial" pitchFamily="34" charset="0"/>
              </a:rPr>
              <a:t>rozšířenost konzumace alkoholu mezi 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mládeží</a:t>
            </a:r>
          </a:p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alkohol </a:t>
            </a:r>
            <a:r>
              <a:rPr lang="cs-CZ" sz="3200" dirty="0">
                <a:latin typeface="Arial" pitchFamily="34" charset="0"/>
                <a:cs typeface="Arial" pitchFamily="34" charset="0"/>
              </a:rPr>
              <a:t>je 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legální droga</a:t>
            </a:r>
          </a:p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negativní jevy užívání alkoholu - kriminalita, rozvodovost, chronická </a:t>
            </a:r>
            <a:r>
              <a:rPr lang="cs-CZ" sz="3200" dirty="0">
                <a:latin typeface="Arial" pitchFamily="34" charset="0"/>
                <a:cs typeface="Arial" pitchFamily="34" charset="0"/>
              </a:rPr>
              <a:t>až smrtelná 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onemocnění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kaculinka\AppData\Local\Microsoft\Windows\Temporary Internet Files\Content.IE5\HNBU8AQN\MC900438380[2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4437112"/>
            <a:ext cx="2376264" cy="2202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0284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Projevy alkoholismus</a:t>
            </a:r>
            <a:endParaRPr lang="cs-CZ" sz="48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3200" dirty="0">
                <a:latin typeface="Arial" pitchFamily="34" charset="0"/>
                <a:cs typeface="Arial" pitchFamily="34" charset="0"/>
              </a:rPr>
              <a:t>č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asté a nadměrné užívání alkoholu</a:t>
            </a:r>
          </a:p>
          <a:p>
            <a:r>
              <a:rPr lang="cs-CZ" sz="3200" dirty="0">
                <a:latin typeface="Arial" pitchFamily="34" charset="0"/>
                <a:cs typeface="Arial" pitchFamily="34" charset="0"/>
              </a:rPr>
              <a:t>z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měny chování vůči okolí a svým blízkým</a:t>
            </a:r>
          </a:p>
          <a:p>
            <a:r>
              <a:rPr lang="cs-CZ" sz="3200" dirty="0">
                <a:latin typeface="Arial" pitchFamily="34" charset="0"/>
                <a:cs typeface="Arial" pitchFamily="34" charset="0"/>
              </a:rPr>
              <a:t>m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yslí si, že májí vše pod kontrolou, opak je však pravdou</a:t>
            </a:r>
          </a:p>
          <a:p>
            <a:r>
              <a:rPr lang="cs-CZ" sz="3200" dirty="0">
                <a:latin typeface="Arial" pitchFamily="34" charset="0"/>
                <a:cs typeface="Arial" pitchFamily="34" charset="0"/>
              </a:rPr>
              <a:t>p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ijí stále častěji </a:t>
            </a:r>
          </a:p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alkohol si schovávají na různých místech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kaculinka\AppData\Local\Microsoft\Windows\Temporary Internet Files\Content.IE5\SR9WED0U\MP90040057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3959" y="260648"/>
            <a:ext cx="1324624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0836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19256" cy="1728192"/>
          </a:xfrm>
        </p:spPr>
        <p:txBody>
          <a:bodyPr>
            <a:normAutofit fontScale="90000"/>
          </a:bodyPr>
          <a:lstStyle/>
          <a:p>
            <a:pPr algn="ctr"/>
            <a:r>
              <a:rPr lang="cs-CZ" sz="4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4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</a:br>
            <a:r>
              <a:rPr lang="cs-CZ" sz="40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40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</a:br>
            <a:r>
              <a:rPr lang="cs-CZ" sz="4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Co je to Alkoholismus?</a:t>
            </a:r>
            <a:br>
              <a:rPr lang="cs-CZ" sz="4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</a:br>
            <a:r>
              <a:rPr lang="cs-CZ" sz="40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Nebo také závislost na alkoholu, opilství </a:t>
            </a:r>
            <a:r>
              <a:rPr lang="cs-CZ" sz="4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?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>
          <a:xfrm>
            <a:off x="467544" y="2132856"/>
            <a:ext cx="7992888" cy="4392488"/>
          </a:xfrm>
        </p:spPr>
        <p:txBody>
          <a:bodyPr>
            <a:norm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onemocnění postihující jedince jak po stránce fyzické tak psychické</a:t>
            </a:r>
          </a:p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zasahuje do života nemocného, ale i jeho rodinných příslušníků</a:t>
            </a:r>
          </a:p>
          <a:p>
            <a:r>
              <a:rPr lang="cs-CZ" sz="3200" dirty="0">
                <a:latin typeface="Arial" pitchFamily="34" charset="0"/>
                <a:cs typeface="Arial" pitchFamily="34" charset="0"/>
              </a:rPr>
              <a:t>p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atří mezi nejzávažnější a nejrozšířenější formy závislostí</a:t>
            </a:r>
          </a:p>
          <a:p>
            <a:r>
              <a:rPr lang="cs-CZ" sz="3200" dirty="0">
                <a:latin typeface="Arial" pitchFamily="34" charset="0"/>
                <a:cs typeface="Arial" pitchFamily="34" charset="0"/>
              </a:rPr>
              <a:t>t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uto </a:t>
            </a:r>
            <a:r>
              <a:rPr lang="cs-CZ" sz="3200" dirty="0">
                <a:latin typeface="Arial" pitchFamily="34" charset="0"/>
                <a:cs typeface="Arial" pitchFamily="34" charset="0"/>
              </a:rPr>
              <a:t>nemoc je možno jako všechny ostatní duševní i tělesné poruchy 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léčit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11890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7467600" cy="1728192"/>
          </a:xfrm>
        </p:spPr>
        <p:txBody>
          <a:bodyPr>
            <a:normAutofit fontScale="90000"/>
          </a:bodyPr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</a:rPr>
              <a:t/>
            </a:r>
            <a:br>
              <a:rPr lang="cs-CZ" sz="4800" b="1" dirty="0" smtClean="0">
                <a:solidFill>
                  <a:srgbClr val="C00000"/>
                </a:solidFill>
              </a:rPr>
            </a:br>
            <a:r>
              <a:rPr lang="cs-CZ" sz="4800" b="1" dirty="0">
                <a:solidFill>
                  <a:srgbClr val="C00000"/>
                </a:solidFill>
              </a:rPr>
              <a:t/>
            </a:r>
            <a:br>
              <a:rPr lang="cs-CZ" sz="4800" b="1" dirty="0">
                <a:solidFill>
                  <a:srgbClr val="C00000"/>
                </a:solidFill>
              </a:rPr>
            </a:br>
            <a:r>
              <a:rPr lang="cs-CZ" sz="4800" b="1" dirty="0" smtClean="0">
                <a:solidFill>
                  <a:srgbClr val="C00000"/>
                </a:solidFill>
              </a:rPr>
              <a:t>Použité zdroje:</a:t>
            </a:r>
            <a:endParaRPr lang="cs-CZ" sz="4800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2060848"/>
            <a:ext cx="7467600" cy="4104456"/>
          </a:xfrm>
        </p:spPr>
        <p:txBody>
          <a:bodyPr>
            <a:normAutofit/>
          </a:bodyPr>
          <a:lstStyle/>
          <a:p>
            <a:pPr marL="274320" lvl="0" indent="-274320">
              <a:spcBef>
                <a:spcPts val="600"/>
              </a:spcBef>
              <a:buClr>
                <a:srgbClr val="FE8637"/>
              </a:buClr>
              <a:buSzPct val="70000"/>
              <a:buFont typeface="Wingdings"/>
              <a:buChar char=""/>
            </a:pPr>
            <a:endParaRPr lang="cs-CZ" sz="2800" dirty="0" smtClean="0">
              <a:solidFill>
                <a:prstClr val="black"/>
              </a:solidFill>
              <a:latin typeface="Century Schoolbook"/>
            </a:endParaRPr>
          </a:p>
          <a:p>
            <a:pPr marL="274320" lvl="0" indent="-274320">
              <a:spcBef>
                <a:spcPts val="600"/>
              </a:spcBef>
              <a:buClr>
                <a:srgbClr val="FE8637"/>
              </a:buClr>
              <a:buSzPct val="70000"/>
              <a:buFont typeface="Wingdings"/>
              <a:buChar char=""/>
            </a:pP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Microsoft - 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  <a:hlinkClick r:id="rId2"/>
              </a:rPr>
              <a:t>http://office.microsoft.com </a:t>
            </a:r>
            <a:endParaRPr lang="cs-CZ" sz="20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lvl="0" indent="0">
              <a:spcBef>
                <a:spcPts val="600"/>
              </a:spcBef>
              <a:buClr>
                <a:srgbClr val="FE8637"/>
              </a:buClr>
              <a:buSzPct val="70000"/>
              <a:buNone/>
            </a:pPr>
            <a:endParaRPr lang="cs-CZ" sz="2800" dirty="0" smtClean="0">
              <a:solidFill>
                <a:prstClr val="black"/>
              </a:solidFill>
              <a:latin typeface="Century Schoolbook"/>
            </a:endParaRPr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sz="1200" dirty="0">
              <a:latin typeface="Arial" pitchFamily="34" charset="0"/>
              <a:cs typeface="Arial" pitchFamily="34" charset="0"/>
            </a:endParaRPr>
          </a:p>
          <a:p>
            <a:pPr marL="0" lvl="0" indent="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cs-CZ" sz="1200" dirty="0">
                <a:solidFill>
                  <a:prstClr val="black">
                    <a:tint val="75000"/>
                  </a:prstClr>
                </a:solidFill>
                <a:latin typeface="Arial" pitchFamily="34" charset="0"/>
                <a:ea typeface="Times New Roman"/>
                <a:cs typeface="Arial" pitchFamily="34" charset="0"/>
              </a:rPr>
              <a:t>„Materiál je určen pro bezplatné používání pro potřeby výuky a vzdělávání ve všech typech škol a školských zařízení. Jakékoliv další využití podléhá autorskému zákonu. Veškerá vlastní díla autora (fotografie, videa) lze bezplatně dále používat i šířit při uvedení autorova jména."</a:t>
            </a:r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6"/>
          </p:nvPr>
        </p:nvSpPr>
        <p:spPr>
          <a:xfrm>
            <a:off x="827584" y="6237312"/>
            <a:ext cx="7344816" cy="365125"/>
          </a:xfrm>
        </p:spPr>
        <p:txBody>
          <a:bodyPr/>
          <a:lstStyle/>
          <a:p>
            <a:pPr algn="ctr"/>
            <a:r>
              <a:rPr lang="cs-CZ" dirty="0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4" name="Obrázek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485448"/>
            <a:ext cx="5544616" cy="1080120"/>
          </a:xfrm>
          <a:prstGeom prst="roundRect">
            <a:avLst>
              <a:gd name="adj" fmla="val 50000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333640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299</TotalTime>
  <Words>306</Words>
  <Application>Microsoft Office PowerPoint</Application>
  <PresentationFormat>Předvádění na obrazovce (4:3)</PresentationFormat>
  <Paragraphs>61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Arkýř</vt:lpstr>
      <vt:lpstr>Prezentace aplikace PowerPoint</vt:lpstr>
      <vt:lpstr> </vt:lpstr>
      <vt:lpstr>Návykové látky</vt:lpstr>
      <vt:lpstr>negativní vliv alkoholu</vt:lpstr>
      <vt:lpstr>Projevy alkoholismus</vt:lpstr>
      <vt:lpstr>  Co je to Alkoholismus? Nebo také závislost na alkoholu, opilství ?</vt:lpstr>
      <vt:lpstr>  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kaculinka</dc:creator>
  <cp:lastModifiedBy>Eva Franzová</cp:lastModifiedBy>
  <cp:revision>25</cp:revision>
  <dcterms:created xsi:type="dcterms:W3CDTF">2012-12-18T17:19:57Z</dcterms:created>
  <dcterms:modified xsi:type="dcterms:W3CDTF">2013-03-25T16:37:03Z</dcterms:modified>
</cp:coreProperties>
</file>