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Override3.xml" ContentType="application/vnd.openxmlformats-officedocument.themeOverride+xml"/>
  <Default Extension="wmf" ContentType="image/x-wmf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Override2.xml" ContentType="application/vnd.openxmlformats-officedocument.themeOverride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  <p:sldMasterId id="2147483864" r:id="rId2"/>
    <p:sldMasterId id="2147483876" r:id="rId3"/>
  </p:sldMasterIdLst>
  <p:notesMasterIdLst>
    <p:notesMasterId r:id="rId15"/>
  </p:notesMasterIdLst>
  <p:sldIdLst>
    <p:sldId id="264" r:id="rId4"/>
    <p:sldId id="265" r:id="rId5"/>
    <p:sldId id="256" r:id="rId6"/>
    <p:sldId id="257" r:id="rId7"/>
    <p:sldId id="267" r:id="rId8"/>
    <p:sldId id="270" r:id="rId9"/>
    <p:sldId id="258" r:id="rId10"/>
    <p:sldId id="259" r:id="rId11"/>
    <p:sldId id="268" r:id="rId12"/>
    <p:sldId id="269" r:id="rId13"/>
    <p:sldId id="266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272" autoAdjust="0"/>
    <p:restoredTop sz="94660"/>
  </p:normalViewPr>
  <p:slideViewPr>
    <p:cSldViewPr>
      <p:cViewPr>
        <p:scale>
          <a:sx n="66" d="100"/>
          <a:sy n="66" d="100"/>
        </p:scale>
        <p:origin x="-462" y="7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BC29B591-30DD-40CB-8618-3282F07A1385}" type="datetimeFigureOut">
              <a:rPr lang="cs-CZ"/>
              <a:pPr>
                <a:defRPr/>
              </a:pPr>
              <a:t>21.8.2013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AC36B10D-FBCF-4976-8DD5-02B54DAB9A0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4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44035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6183196-E227-4992-BC34-600E847B4570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themeOverride" Target="../theme/themeOverride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Obdélník 11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Obdélník 13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Obdélník 18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" name="Přímá spojnice 10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2" name="Přímá spojnice 1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3" name="Přímá spojnice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4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5" name="Přímá spojnice 21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6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Ovál 22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Ovál 23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Ovál 25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Ovál 24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22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EC3D4E-5D44-4221-9673-43298C98BF98}" type="datetimeFigureOut">
              <a:rPr lang="cs-CZ"/>
              <a:pPr>
                <a:defRPr/>
              </a:pPr>
              <a:t>21.8.2013</a:t>
            </a:fld>
            <a:endParaRPr lang="cs-CZ" dirty="0"/>
          </a:p>
        </p:txBody>
      </p:sp>
      <p:sp>
        <p:nvSpPr>
          <p:cNvPr id="23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4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169F28-13B2-4B64-ABA9-86A28E5B5E3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EE851B7-6AAD-4393-9D4E-DA2C2B96EC29}" type="datetimeFigureOut">
              <a:rPr lang="cs-CZ"/>
              <a:pPr>
                <a:defRPr/>
              </a:pPr>
              <a:t>21.8.2013</a:t>
            </a:fld>
            <a:endParaRPr lang="cs-CZ" dirty="0"/>
          </a:p>
        </p:txBody>
      </p:sp>
      <p:sp>
        <p:nvSpPr>
          <p:cNvPr id="5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6C89408B-000D-4E65-933A-3F0323C8DEF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6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Obdélník 9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Obdélník 10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Obdélník 11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Přímá spojnice 12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9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" name="Přímá spojnice 14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Přímá spojnice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2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3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Ovál 19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Ovál 20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Ovál 21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Ovál 22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Přímá spojnice 25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55DE36-DDAC-4CA2-9DAD-936C738EC7EC}" type="datetimeFigureOut">
              <a:rPr lang="cs-CZ"/>
              <a:pPr>
                <a:defRPr/>
              </a:pPr>
              <a:t>21.8.2013</a:t>
            </a:fld>
            <a:endParaRPr lang="cs-CZ" dirty="0"/>
          </a:p>
        </p:txBody>
      </p:sp>
      <p:sp>
        <p:nvSpPr>
          <p:cNvPr id="21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FFED10-9932-4749-A3C7-C1D0EE5C4D0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22A3B6-1126-471A-BEB2-3D0322BAABEE}" type="datetimeFigureOut">
              <a:rPr lang="cs-CZ"/>
              <a:pPr>
                <a:defRPr/>
              </a:pPr>
              <a:t>21.8.2013</a:t>
            </a:fld>
            <a:endParaRPr lang="cs-CZ" dirty="0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2776E9-B837-4507-8851-89E7E2C3460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781602-0BE0-4498-885D-629E5B67756D}" type="datetimeFigureOut">
              <a:rPr lang="cs-CZ"/>
              <a:pPr>
                <a:defRPr/>
              </a:pPr>
              <a:t>21.8.2013</a:t>
            </a:fld>
            <a:endParaRPr lang="cs-CZ" dirty="0"/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5EF954-C820-4B3E-8D54-528FA12C8A9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A568EC5B-0ACB-4A94-B2D5-0A5281962009}" type="datetimeFigureOut">
              <a:rPr lang="cs-CZ"/>
              <a:pPr>
                <a:defRPr/>
              </a:pPr>
              <a:t>21.8.2013</a:t>
            </a:fld>
            <a:endParaRPr lang="cs-CZ" dirty="0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8B120737-5541-43EF-B29B-ABE2B7DCB1B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5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12E5FB-7EAA-42D7-95A9-746271ADA09F}" type="datetimeFigureOut">
              <a:rPr lang="cs-CZ"/>
              <a:pPr>
                <a:defRPr/>
              </a:pPr>
              <a:t>21.8.2013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D4EFD0-1DC5-40F1-9AD2-D4986BDD633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" name="Přímá spojnice 8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9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Ovál 13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6A974A1C-938D-4CA9-BB47-D1242BAD1292}" type="datetimeFigureOut">
              <a:rPr lang="cs-CZ"/>
              <a:pPr>
                <a:defRPr/>
              </a:pPr>
              <a:t>21.8.2013</a:t>
            </a:fld>
            <a:endParaRPr lang="cs-CZ" dirty="0"/>
          </a:p>
        </p:txBody>
      </p:sp>
      <p:sp>
        <p:nvSpPr>
          <p:cNvPr id="13" name="Zástupný symbol pro číslo snímku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DE1BFA13-CB54-4BBC-AF67-9E04FC6E13F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4" name="Zástupný symbol pro zápatí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Ovál 12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Přímá spojnice 19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dirty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A7D5A66-2843-4905-893F-10187B6B25C4}" type="datetimeFigureOut">
              <a:rPr lang="cs-CZ"/>
              <a:pPr>
                <a:defRPr/>
              </a:pPr>
              <a:t>21.8.2013</a:t>
            </a:fld>
            <a:endParaRPr lang="cs-CZ" dirty="0"/>
          </a:p>
        </p:txBody>
      </p:sp>
      <p:sp>
        <p:nvSpPr>
          <p:cNvPr id="13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A581CF74-B55F-4C5C-A9F5-F32886096D2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4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FE7D91-60BB-4DDF-AA41-CC71FA501A21}" type="datetimeFigureOut">
              <a:rPr lang="cs-CZ"/>
              <a:pPr>
                <a:defRPr/>
              </a:pPr>
              <a:t>21.8.2013</a:t>
            </a:fld>
            <a:endParaRPr lang="cs-CZ" dirty="0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13D6E-444B-43DD-B99D-846FD067352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16C153-6290-4C8A-AF27-2A3661A30A02}" type="datetimeFigureOut">
              <a:rPr lang="cs-CZ"/>
              <a:pPr>
                <a:defRPr/>
              </a:pPr>
              <a:t>21.8.2013</a:t>
            </a:fld>
            <a:endParaRPr lang="cs-CZ" dirty="0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1457D0-867C-4CF3-A8AC-F488A35CAEC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Obdélník 11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Obdélník 13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Obdélník 18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" name="Přímá spojnice 10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2" name="Přímá spojnice 1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3" name="Přímá spojnice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4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5" name="Přímá spojnice 21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6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Ovál 22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Ovál 23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Ovál 25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Ovál 24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22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FEB284-08C5-47FF-9F5D-572DCE5E033E}" type="datetimeFigureOut">
              <a:rPr lang="cs-CZ"/>
              <a:pPr>
                <a:defRPr/>
              </a:pPr>
              <a:t>21.8.2013</a:t>
            </a:fld>
            <a:endParaRPr lang="cs-CZ" dirty="0"/>
          </a:p>
        </p:txBody>
      </p:sp>
      <p:sp>
        <p:nvSpPr>
          <p:cNvPr id="23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4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A49825-5F81-4521-8CC4-7941CA5530D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56140A93-5EAF-481D-ADBB-768983C1B23B}" type="datetimeFigureOut">
              <a:rPr lang="cs-CZ"/>
              <a:pPr>
                <a:defRPr/>
              </a:pPr>
              <a:t>21.8.2013</a:t>
            </a:fld>
            <a:endParaRPr lang="cs-CZ" dirty="0"/>
          </a:p>
        </p:txBody>
      </p:sp>
      <p:sp>
        <p:nvSpPr>
          <p:cNvPr id="5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DAD2623-A10B-4693-8D92-C970F9B7B60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6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Obdélník 9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Obdélník 10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Obdélník 11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Přímá spojnice 12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9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" name="Přímá spojnice 14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Přímá spojnice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2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3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Ovál 19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Ovál 20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Ovál 21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Ovál 22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Přímá spojnice 25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824E73-8EAA-4EA4-B2F3-27DC8203EBBE}" type="datetimeFigureOut">
              <a:rPr lang="cs-CZ"/>
              <a:pPr>
                <a:defRPr/>
              </a:pPr>
              <a:t>21.8.2013</a:t>
            </a:fld>
            <a:endParaRPr lang="cs-CZ" dirty="0"/>
          </a:p>
        </p:txBody>
      </p:sp>
      <p:sp>
        <p:nvSpPr>
          <p:cNvPr id="21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CE7895-E5B6-4582-A5D4-21ED5C25401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04004E-3634-41F7-A2F3-7EDD7DFBF13A}" type="datetimeFigureOut">
              <a:rPr lang="cs-CZ"/>
              <a:pPr>
                <a:defRPr/>
              </a:pPr>
              <a:t>21.8.2013</a:t>
            </a:fld>
            <a:endParaRPr lang="cs-CZ" dirty="0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BDB17-EA93-4266-888E-112C2840D70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6C0875-0449-4DE3-8011-AC2C7C15AB3B}" type="datetimeFigureOut">
              <a:rPr lang="cs-CZ"/>
              <a:pPr>
                <a:defRPr/>
              </a:pPr>
              <a:t>21.8.2013</a:t>
            </a:fld>
            <a:endParaRPr lang="cs-CZ" dirty="0"/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CED684-7EBC-47B5-90F1-886D8DA14B5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ED3C9B4B-F3C3-447D-AFBE-CFE525A554FA}" type="datetimeFigureOut">
              <a:rPr lang="cs-CZ"/>
              <a:pPr>
                <a:defRPr/>
              </a:pPr>
              <a:t>21.8.2013</a:t>
            </a:fld>
            <a:endParaRPr lang="cs-CZ" dirty="0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DF1E9080-3F3C-4D33-A1A5-51E5FF91AAA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5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51C457-DD3D-407D-B7F3-D2DC9A616350}" type="datetimeFigureOut">
              <a:rPr lang="cs-CZ"/>
              <a:pPr>
                <a:defRPr/>
              </a:pPr>
              <a:t>21.8.2013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22B42D-B364-4456-B0AF-FFE91D63CF0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" name="Přímá spojnice 8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9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Ovál 13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52FAE8B8-8E45-4382-934A-BD118C9495E0}" type="datetimeFigureOut">
              <a:rPr lang="cs-CZ"/>
              <a:pPr>
                <a:defRPr/>
              </a:pPr>
              <a:t>21.8.2013</a:t>
            </a:fld>
            <a:endParaRPr lang="cs-CZ" dirty="0"/>
          </a:p>
        </p:txBody>
      </p:sp>
      <p:sp>
        <p:nvSpPr>
          <p:cNvPr id="13" name="Zástupný symbol pro číslo snímku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2826747-C38A-449B-8DE2-56C5D0C9138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4" name="Zástupný symbol pro zápatí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Ovál 12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Přímá spojnice 19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dirty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6067C2CD-4565-4976-A028-261657B8468C}" type="datetimeFigureOut">
              <a:rPr lang="cs-CZ"/>
              <a:pPr>
                <a:defRPr/>
              </a:pPr>
              <a:t>21.8.2013</a:t>
            </a:fld>
            <a:endParaRPr lang="cs-CZ" dirty="0"/>
          </a:p>
        </p:txBody>
      </p:sp>
      <p:sp>
        <p:nvSpPr>
          <p:cNvPr id="13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BF0B1D2-F9DC-4AAF-A9FE-9171BF8FC54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4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D1D2C2-0ACC-491E-AD18-72DEB01AE448}" type="datetimeFigureOut">
              <a:rPr lang="cs-CZ"/>
              <a:pPr>
                <a:defRPr/>
              </a:pPr>
              <a:t>21.8.2013</a:t>
            </a:fld>
            <a:endParaRPr lang="cs-CZ" dirty="0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E03809-8DE0-4CE0-8EE1-247A8E7E297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48A9DE-C47E-4E72-8BA3-8C3B6F4D5656}" type="datetimeFigureOut">
              <a:rPr lang="cs-CZ"/>
              <a:pPr>
                <a:defRPr/>
              </a:pPr>
              <a:t>21.8.2013</a:t>
            </a:fld>
            <a:endParaRPr lang="cs-CZ" dirty="0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33B34-72B1-48DC-82EC-633D045FF4F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Obdélník 11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Obdélník 13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Obdélník 18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" name="Přímá spojnice 10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2" name="Přímá spojnice 1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3" name="Přímá spojnice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4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5" name="Přímá spojnice 21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6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Ovál 22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Ovál 23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Ovál 25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Ovál 24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22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56441A-5022-4D72-9024-5EB8D9EC57A2}" type="datetimeFigureOut">
              <a:rPr lang="cs-CZ"/>
              <a:pPr>
                <a:defRPr/>
              </a:pPr>
              <a:t>21.8.2013</a:t>
            </a:fld>
            <a:endParaRPr lang="cs-CZ" dirty="0"/>
          </a:p>
        </p:txBody>
      </p:sp>
      <p:sp>
        <p:nvSpPr>
          <p:cNvPr id="23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4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80C52B-E745-46D5-874E-839BDAB6451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D5441DB1-EDE9-479A-B705-A5F826D418FE}" type="datetimeFigureOut">
              <a:rPr lang="cs-CZ"/>
              <a:pPr>
                <a:defRPr/>
              </a:pPr>
              <a:t>21.8.2013</a:t>
            </a:fld>
            <a:endParaRPr lang="cs-CZ" dirty="0"/>
          </a:p>
        </p:txBody>
      </p:sp>
      <p:sp>
        <p:nvSpPr>
          <p:cNvPr id="5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E49CD4B0-F5D0-4146-8476-CDE494C4ECE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6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Obdélník 9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Obdélník 10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Obdélník 11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Přímá spojnice 12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9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" name="Přímá spojnice 14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Přímá spojnice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2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3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Ovál 19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Ovál 20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Ovál 21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Ovál 22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Přímá spojnice 25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70E3A1-DF05-48C5-9FFF-4F6A6997AF47}" type="datetimeFigureOut">
              <a:rPr lang="cs-CZ"/>
              <a:pPr>
                <a:defRPr/>
              </a:pPr>
              <a:t>21.8.2013</a:t>
            </a:fld>
            <a:endParaRPr lang="cs-CZ" dirty="0"/>
          </a:p>
        </p:txBody>
      </p:sp>
      <p:sp>
        <p:nvSpPr>
          <p:cNvPr id="21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A00457-A1C0-4284-8A54-3027637CF9A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125EC5-0F65-4649-B2A2-8670F59B1416}" type="datetimeFigureOut">
              <a:rPr lang="cs-CZ"/>
              <a:pPr>
                <a:defRPr/>
              </a:pPr>
              <a:t>21.8.2013</a:t>
            </a:fld>
            <a:endParaRPr lang="cs-CZ" dirty="0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8F1473-55CB-47B9-ADDF-B53A671907F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DFD88B-964D-480E-8318-FC7C69B3846C}" type="datetimeFigureOut">
              <a:rPr lang="cs-CZ"/>
              <a:pPr>
                <a:defRPr/>
              </a:pPr>
              <a:t>21.8.2013</a:t>
            </a:fld>
            <a:endParaRPr lang="cs-CZ" dirty="0"/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DDA139-60EE-4046-AFBC-25C0C2D2477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379A92D-0782-447A-8AD6-9ADC3D891FD3}" type="datetimeFigureOut">
              <a:rPr lang="cs-CZ"/>
              <a:pPr>
                <a:defRPr/>
              </a:pPr>
              <a:t>21.8.2013</a:t>
            </a:fld>
            <a:endParaRPr lang="cs-CZ" dirty="0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488A6C3-E744-4720-8499-FFA9C178BB9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5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CFDE74-7A32-444A-AC36-E3E4ECE4F2D8}" type="datetimeFigureOut">
              <a:rPr lang="cs-CZ"/>
              <a:pPr>
                <a:defRPr/>
              </a:pPr>
              <a:t>21.8.2013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AC6FFF-3F71-4346-BC35-C28322D4118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" name="Přímá spojnice 8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9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Ovál 13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A1FE92A5-5EC0-4A54-9ABD-92213F4AFAAA}" type="datetimeFigureOut">
              <a:rPr lang="cs-CZ"/>
              <a:pPr>
                <a:defRPr/>
              </a:pPr>
              <a:t>21.8.2013</a:t>
            </a:fld>
            <a:endParaRPr lang="cs-CZ" dirty="0"/>
          </a:p>
        </p:txBody>
      </p:sp>
      <p:sp>
        <p:nvSpPr>
          <p:cNvPr id="13" name="Zástupný symbol pro číslo snímku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553D296-AE37-4665-A872-A82C459D5CB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4" name="Zástupný symbol pro zápatí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Ovál 12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Přímá spojnice 19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dirty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EDF89359-2038-44C5-9A65-9FD198DBD9F2}" type="datetimeFigureOut">
              <a:rPr lang="cs-CZ"/>
              <a:pPr>
                <a:defRPr/>
              </a:pPr>
              <a:t>21.8.2013</a:t>
            </a:fld>
            <a:endParaRPr lang="cs-CZ" dirty="0"/>
          </a:p>
        </p:txBody>
      </p:sp>
      <p:sp>
        <p:nvSpPr>
          <p:cNvPr id="13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83A8E6D4-77CA-4116-B9D0-E4B07C83A3D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4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355CD9-3D64-4C07-AEB7-3147263777EF}" type="datetimeFigureOut">
              <a:rPr lang="cs-CZ"/>
              <a:pPr>
                <a:defRPr/>
              </a:pPr>
              <a:t>21.8.2013</a:t>
            </a:fld>
            <a:endParaRPr lang="cs-CZ" dirty="0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BA2369-76EE-4716-AD2A-AA58087B48E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80D354-3D53-48DA-B0A2-88138BCCDCDD}" type="datetimeFigureOut">
              <a:rPr lang="cs-CZ"/>
              <a:pPr>
                <a:defRPr/>
              </a:pPr>
              <a:t>21.8.2013</a:t>
            </a:fld>
            <a:endParaRPr lang="cs-CZ" dirty="0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756252-C1D4-49C4-B406-FC5D9FCA223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28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19A278C-6C7B-4D22-A2A9-1AD1A76666B7}" type="datetimeFigureOut">
              <a:rPr lang="cs-CZ"/>
              <a:pPr>
                <a:defRPr/>
              </a:pPr>
              <a:t>21.8.2013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dirty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2" name="Ovál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0BA0034-1BC1-41AF-BBD8-5663836906F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0" r:id="rId1"/>
    <p:sldLayoutId id="2147483911" r:id="rId2"/>
    <p:sldLayoutId id="2147483912" r:id="rId3"/>
    <p:sldLayoutId id="2147483899" r:id="rId4"/>
    <p:sldLayoutId id="2147483898" r:id="rId5"/>
    <p:sldLayoutId id="2147483913" r:id="rId6"/>
    <p:sldLayoutId id="2147483897" r:id="rId7"/>
    <p:sldLayoutId id="2147483914" r:id="rId8"/>
    <p:sldLayoutId id="2147483915" r:id="rId9"/>
    <p:sldLayoutId id="2147483896" r:id="rId10"/>
    <p:sldLayoutId id="2147483895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fontAlgn="base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fontAlgn="base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fontAlgn="base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3316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ED813FB-59ED-488B-AC50-DDFAC60B4E90}" type="datetimeFigureOut">
              <a:rPr lang="cs-CZ"/>
              <a:pPr>
                <a:defRPr/>
              </a:pPr>
              <a:t>21.8.2013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dirty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2" name="Ovál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AF729BC-A843-457B-B1B6-EE878667A16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6" r:id="rId1"/>
    <p:sldLayoutId id="2147483917" r:id="rId2"/>
    <p:sldLayoutId id="2147483918" r:id="rId3"/>
    <p:sldLayoutId id="2147483904" r:id="rId4"/>
    <p:sldLayoutId id="2147483903" r:id="rId5"/>
    <p:sldLayoutId id="2147483919" r:id="rId6"/>
    <p:sldLayoutId id="2147483902" r:id="rId7"/>
    <p:sldLayoutId id="2147483920" r:id="rId8"/>
    <p:sldLayoutId id="2147483921" r:id="rId9"/>
    <p:sldLayoutId id="2147483901" r:id="rId10"/>
    <p:sldLayoutId id="2147483900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fontAlgn="base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fontAlgn="base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fontAlgn="base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5604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EEBA8A7-515F-45C5-8682-F9DFB39441F4}" type="datetimeFigureOut">
              <a:rPr lang="cs-CZ"/>
              <a:pPr>
                <a:defRPr/>
              </a:pPr>
              <a:t>21.8.2013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dirty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2" name="Ovál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EB3B08B-F248-45B1-9AC7-D2C86B1A530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2" r:id="rId1"/>
    <p:sldLayoutId id="2147483923" r:id="rId2"/>
    <p:sldLayoutId id="2147483924" r:id="rId3"/>
    <p:sldLayoutId id="2147483909" r:id="rId4"/>
    <p:sldLayoutId id="2147483908" r:id="rId5"/>
    <p:sldLayoutId id="2147483925" r:id="rId6"/>
    <p:sldLayoutId id="2147483907" r:id="rId7"/>
    <p:sldLayoutId id="2147483926" r:id="rId8"/>
    <p:sldLayoutId id="2147483927" r:id="rId9"/>
    <p:sldLayoutId id="2147483906" r:id="rId10"/>
    <p:sldLayoutId id="2147483905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fontAlgn="base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fontAlgn="base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fontAlgn="base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wmf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w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jpeg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/>
        </p:nvSpPr>
        <p:spPr>
          <a:xfrm>
            <a:off x="685800" y="2297113"/>
            <a:ext cx="7772400" cy="2087562"/>
          </a:xfrm>
          <a:prstGeom prst="rect">
            <a:avLst/>
          </a:prstGeom>
        </p:spPr>
        <p:txBody>
          <a:bodyPr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82880" fontAlgn="auto">
              <a:spcAft>
                <a:spcPts val="0"/>
              </a:spcAft>
              <a:defRPr/>
            </a:pPr>
            <a:r>
              <a:rPr lang="cs-CZ" sz="55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Návykové látky</a:t>
            </a:r>
          </a:p>
          <a:p>
            <a:pPr marL="182880" fontAlgn="auto">
              <a:spcAft>
                <a:spcPts val="0"/>
              </a:spcAft>
              <a:defRPr/>
            </a:pPr>
            <a:r>
              <a:rPr lang="cs-CZ" sz="55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Drogy</a:t>
            </a:r>
            <a:r>
              <a:rPr lang="cs-CZ" sz="31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100" dirty="0" smtClean="0">
                <a:latin typeface="Arial" pitchFamily="34" charset="0"/>
                <a:cs typeface="Arial" pitchFamily="34" charset="0"/>
              </a:rPr>
            </a:br>
            <a:r>
              <a:rPr lang="cs-CZ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cs-CZ" sz="25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Co je droga, účinky drog, druhy drog</a:t>
            </a:r>
            <a:endParaRPr lang="cs-CZ" sz="25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8915" name="Podnadpis 2"/>
          <p:cNvSpPr>
            <a:spLocks noGrp="1"/>
          </p:cNvSpPr>
          <p:nvPr/>
        </p:nvSpPr>
        <p:spPr bwMode="auto">
          <a:xfrm>
            <a:off x="1371600" y="4565650"/>
            <a:ext cx="6400800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buFont typeface="Arial" charset="0"/>
              <a:buNone/>
            </a:pPr>
            <a:r>
              <a:rPr lang="cs-CZ" sz="2000"/>
              <a:t>Zpracovala: Mgr. Kateřina Holá</a:t>
            </a:r>
          </a:p>
        </p:txBody>
      </p:sp>
      <p:sp>
        <p:nvSpPr>
          <p:cNvPr id="38916" name="Zástupný symbol pro zápatí 5"/>
          <p:cNvSpPr>
            <a:spLocks noGrp="1"/>
          </p:cNvSpPr>
          <p:nvPr/>
        </p:nvSpPr>
        <p:spPr bwMode="auto">
          <a:xfrm>
            <a:off x="609600" y="6221413"/>
            <a:ext cx="7924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cs-CZ" sz="1200">
                <a:solidFill>
                  <a:srgbClr val="898989"/>
                </a:solidFill>
              </a:rPr>
              <a:t>Speciální základní škola, Česká Kamenice, Jakubské nám. 113, příspěvková organizace</a:t>
            </a:r>
          </a:p>
        </p:txBody>
      </p:sp>
      <p:pic>
        <p:nvPicPr>
          <p:cNvPr id="5" name="Obrázek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9692" y="271588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9938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8313" y="1600200"/>
            <a:ext cx="7456487" cy="4708525"/>
          </a:xfrm>
        </p:spPr>
        <p:txBody>
          <a:bodyPr/>
          <a:lstStyle/>
          <a:p>
            <a:endParaRPr lang="cs-CZ" smtClean="0"/>
          </a:p>
        </p:txBody>
      </p:sp>
      <p:sp>
        <p:nvSpPr>
          <p:cNvPr id="39939" name="Zástupný symbol pro zápatí 3"/>
          <p:cNvSpPr>
            <a:spLocks noGrp="1"/>
          </p:cNvSpPr>
          <p:nvPr>
            <p:ph type="ftr" sz="quarter" idx="12"/>
          </p:nvPr>
        </p:nvSpPr>
        <p:spPr bwMode="auto">
          <a:xfrm>
            <a:off x="792163" y="6308725"/>
            <a:ext cx="7559675" cy="288925"/>
          </a:xfrm>
          <a:noFill/>
          <a:ln>
            <a:miter lim="800000"/>
            <a:headEnd/>
            <a:tailEnd/>
          </a:ln>
        </p:spPr>
        <p:txBody>
          <a:bodyPr wrap="square" lIns="91440" tIns="45720" rIns="91440" bIns="45720" numCol="1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cs-CZ" smtClean="0">
                <a:solidFill>
                  <a:srgbClr val="898989"/>
                </a:solidFill>
                <a:latin typeface="Arial" charset="0"/>
                <a:cs typeface="Arial" charset="0"/>
              </a:rPr>
              <a:t>Speciální základní škola, Česká Kamenice, Jakubské nám. 113, příspěvková organizace</a:t>
            </a:r>
          </a:p>
        </p:txBody>
      </p:sp>
      <p:graphicFrame>
        <p:nvGraphicFramePr>
          <p:cNvPr id="7" name="Zástupný symbol pro obsah 4"/>
          <p:cNvGraphicFramePr>
            <a:graphicFrameLocks noGrp="1"/>
          </p:cNvGraphicFramePr>
          <p:nvPr/>
        </p:nvGraphicFramePr>
        <p:xfrm>
          <a:off x="468313" y="1557338"/>
          <a:ext cx="7548562" cy="4535487"/>
        </p:xfrm>
        <a:graphic>
          <a:graphicData uri="http://schemas.openxmlformats.org/drawingml/2006/table">
            <a:tbl>
              <a:tblPr/>
              <a:tblGrid>
                <a:gridCol w="2374900"/>
                <a:gridCol w="5173662"/>
              </a:tblGrid>
              <a:tr h="30956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3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Moderní škola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3F7"/>
                    </a:solidFill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Registrační 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7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CZ.1.07/1.4.00/21.3202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7EF"/>
                    </a:solidFill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Označení klíčové aktivity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3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VY_32_INOVACE_52_VZ_02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3F7"/>
                    </a:solidFill>
                  </a:tcPr>
                </a:tc>
              </a:tr>
              <a:tr h="3333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7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VÝCHOVA KE ZDRAVÍ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7EF"/>
                    </a:solidFill>
                  </a:tcPr>
                </a:tc>
              </a:tr>
              <a:tr h="3333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Téma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3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Návykové látky – drogy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3F7"/>
                    </a:solidFill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7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Kateřina Holá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7EF"/>
                    </a:solidFill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3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Co je droga, účinky drog, druhy drog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3F7"/>
                    </a:solidFill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Očekávané výstupy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7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Orientace  v terminologii, seznámení s problémem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7EF"/>
                    </a:solidFill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Jazyk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3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Čeština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3F7"/>
                    </a:solidFill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Druh učebního materiálu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7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POWER POINT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7EF"/>
                    </a:solidFill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Cílová skupina/ročník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3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žák Speciální ZŠ/6. -9. 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3F7"/>
                    </a:solidFill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Cíl prezentace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7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Získání nových informací a prohloubení znalostí žáků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7EF"/>
                    </a:solidFill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Časová dotace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3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20 minut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3F7"/>
                    </a:solidFill>
                  </a:tcPr>
                </a:tc>
              </a:tr>
              <a:tr h="469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Vytvořeno (škola, dne)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7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Speciální základní škola, Česká Kamenice, Jakubské nám. 113, p. o.,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18.1.2013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7EF"/>
                    </a:solidFill>
                  </a:tcPr>
                </a:tc>
              </a:tr>
            </a:tbl>
          </a:graphicData>
        </a:graphic>
      </p:graphicFrame>
      <p:pic>
        <p:nvPicPr>
          <p:cNvPr id="9" name="Obrázek 8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43069" y="396712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286000" y="5003800"/>
            <a:ext cx="6172200" cy="1371600"/>
          </a:xfrm>
        </p:spPr>
        <p:txBody>
          <a:bodyPr/>
          <a:lstStyle/>
          <a:p>
            <a:r>
              <a:rPr lang="cs-CZ" sz="7200" smtClean="0">
                <a:latin typeface="Arial" charset="0"/>
                <a:cs typeface="Arial" charset="0"/>
              </a:rPr>
              <a:t>Drogy</a:t>
            </a:r>
          </a:p>
        </p:txBody>
      </p:sp>
      <p:pic>
        <p:nvPicPr>
          <p:cNvPr id="1027" name="Picture 3" descr="C:\Users\kaculinka\AppData\Local\Microsoft\Windows\Temporary Internet Files\Content.IE5\32E2AD2E\MP900178063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00" y="404813"/>
            <a:ext cx="5183188" cy="345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418263" cy="1066800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5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Droga – léčivo </a:t>
            </a:r>
            <a:endParaRPr lang="cs-CZ" sz="54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341438"/>
            <a:ext cx="8147050" cy="5132387"/>
          </a:xfrm>
        </p:spPr>
        <p:txBody>
          <a:bodyPr>
            <a:normAutofit fontScale="92500" lnSpcReduction="10000"/>
          </a:bodyPr>
          <a:lstStyle/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sk-SK" sz="3500" dirty="0">
                <a:latin typeface="Arial" pitchFamily="34" charset="0"/>
                <a:cs typeface="Arial" pitchFamily="34" charset="0"/>
              </a:rPr>
              <a:t>název pochází z holandského droog - „vyprahnutý</a:t>
            </a:r>
            <a:r>
              <a:rPr lang="sk-SK" sz="3500" dirty="0" smtClean="0">
                <a:latin typeface="Arial" pitchFamily="34" charset="0"/>
                <a:cs typeface="Arial" pitchFamily="34" charset="0"/>
              </a:rPr>
              <a:t>“</a:t>
            </a:r>
            <a:endParaRPr lang="cs-CZ" sz="3500" dirty="0" smtClean="0">
              <a:latin typeface="Arial" pitchFamily="34" charset="0"/>
              <a:cs typeface="Arial" pitchFamily="34" charset="0"/>
            </a:endParaRP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sz="3500" dirty="0" smtClean="0">
                <a:latin typeface="Arial" pitchFamily="34" charset="0"/>
                <a:cs typeface="Arial" pitchFamily="34" charset="0"/>
              </a:rPr>
              <a:t>usušené nebo jinak konzervované rostliny a živočichové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sz="3500" dirty="0" smtClean="0">
                <a:latin typeface="Arial" pitchFamily="34" charset="0"/>
                <a:cs typeface="Arial" pitchFamily="34" charset="0"/>
              </a:rPr>
              <a:t>Části rostlin nebo produkty jejich metabolismu, sloužící jako léčivo nebo k podobným účelům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endParaRPr lang="cs-CZ" sz="2000" dirty="0">
              <a:latin typeface="Arial" pitchFamily="34" charset="0"/>
              <a:cs typeface="Arial" pitchFamily="34" charset="0"/>
            </a:endParaRP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endParaRPr lang="cs-CZ" sz="2000" dirty="0">
              <a:latin typeface="Arial" pitchFamily="34" charset="0"/>
              <a:cs typeface="Arial" pitchFamily="34" charset="0"/>
            </a:endParaRP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http://cs.wikipedia.org/wiki/Droga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/>
          </a:p>
        </p:txBody>
      </p:sp>
      <p:pic>
        <p:nvPicPr>
          <p:cNvPr id="5" name="Picture 4" descr="C:\Users\kaculinka\AppData\Local\Microsoft\Windows\Temporary Internet Files\Content.IE5\SR9WED0U\MC900281069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72225" y="4294188"/>
            <a:ext cx="1506538" cy="233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7" descr="C:\Users\kaculinka\AppData\Local\Microsoft\Windows\Temporary Internet Files\Content.IE5\HNBU8AQN\MC90003017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3800" y="4508500"/>
            <a:ext cx="601663" cy="190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13" y="692150"/>
            <a:ext cx="7467600" cy="850900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54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Psychoaktivní droga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196975"/>
            <a:ext cx="8362950" cy="5481638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cs-CZ" sz="3200" dirty="0" smtClean="0">
                <a:latin typeface="Arial" pitchFamily="34" charset="0"/>
                <a:cs typeface="Arial" pitchFamily="34" charset="0"/>
              </a:rPr>
              <a:t>návykové látky přírodní nebo uměle vyrobené</a:t>
            </a:r>
          </a:p>
          <a:p>
            <a:pPr marL="274320" indent="-274320" fontAlgn="auto"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cs-CZ" sz="3200" dirty="0" smtClean="0">
                <a:latin typeface="Arial" pitchFamily="34" charset="0"/>
                <a:cs typeface="Arial" pitchFamily="34" charset="0"/>
              </a:rPr>
              <a:t>psychotropní látky</a:t>
            </a:r>
          </a:p>
          <a:p>
            <a:pPr marL="274320" indent="-274320" fontAlgn="auto"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sk-SK" sz="3200" dirty="0" smtClean="0">
                <a:latin typeface="Arial" pitchFamily="34" charset="0"/>
                <a:cs typeface="Arial" pitchFamily="34" charset="0"/>
              </a:rPr>
              <a:t>pravidelné užívaní vede k drogové závislosti </a:t>
            </a:r>
          </a:p>
          <a:p>
            <a:pPr marL="274320" indent="-274320" fontAlgn="auto"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cs-CZ" sz="3200" dirty="0" smtClean="0">
                <a:latin typeface="Arial" pitchFamily="34" charset="0"/>
                <a:cs typeface="Arial" pitchFamily="34" charset="0"/>
              </a:rPr>
              <a:t>látky 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ovlivňující 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psychiku</a:t>
            </a:r>
          </a:p>
          <a:p>
            <a:pPr marL="274320" indent="-274320" fontAlgn="auto"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cs-CZ" sz="3200" dirty="0" smtClean="0">
                <a:latin typeface="Arial" pitchFamily="34" charset="0"/>
                <a:cs typeface="Arial" pitchFamily="34" charset="0"/>
              </a:rPr>
              <a:t>zpravidla látky návykové a 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některé 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škodlivé</a:t>
            </a:r>
          </a:p>
          <a:p>
            <a:pPr marL="274320" indent="-274320" fontAlgn="auto"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cs-CZ" sz="3200" dirty="0" smtClean="0">
                <a:latin typeface="Arial" pitchFamily="34" charset="0"/>
                <a:cs typeface="Arial" pitchFamily="34" charset="0"/>
              </a:rPr>
              <a:t>převážně 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nelegální nebo státem 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omezované</a:t>
            </a:r>
            <a:endParaRPr lang="cs-CZ" sz="1900" dirty="0">
              <a:latin typeface="Arial" pitchFamily="34" charset="0"/>
              <a:cs typeface="Arial" pitchFamily="34" charset="0"/>
            </a:endParaRP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sz="1800" dirty="0" smtClean="0">
                <a:latin typeface="Arial" pitchFamily="34" charset="0"/>
                <a:cs typeface="Arial" pitchFamily="34" charset="0"/>
              </a:rPr>
              <a:t>http</a:t>
            </a:r>
            <a:r>
              <a:rPr lang="cs-CZ" sz="1800" dirty="0">
                <a:latin typeface="Arial" pitchFamily="34" charset="0"/>
                <a:cs typeface="Arial" pitchFamily="34" charset="0"/>
              </a:rPr>
              <a:t>://cs.wikipedia.org/wiki/Droga</a:t>
            </a:r>
          </a:p>
          <a:p>
            <a:pPr marL="274320" indent="-274320" fontAlgn="auto">
              <a:spcAft>
                <a:spcPts val="0"/>
              </a:spcAft>
              <a:buFont typeface="Courier New" pitchFamily="49" charset="0"/>
              <a:buChar char="o"/>
              <a:defRPr/>
            </a:pPr>
            <a:endParaRPr lang="cs-CZ" sz="3200" dirty="0">
              <a:latin typeface="Arial" pitchFamily="34" charset="0"/>
              <a:cs typeface="Arial" pitchFamily="34" charset="0"/>
            </a:endParaRP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endParaRPr lang="cs-CZ" dirty="0"/>
          </a:p>
        </p:txBody>
      </p:sp>
      <p:pic>
        <p:nvPicPr>
          <p:cNvPr id="4" name="Picture 6" descr="C:\Users\kaculinka\AppData\Local\Microsoft\Windows\Temporary Internet Files\Content.IE5\SR9WED0U\MC900331364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92950" y="2176463"/>
            <a:ext cx="1668463" cy="175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kaculinka\AppData\Local\Microsoft\Windows\Temporary Internet Files\Content.IE5\HNBU8AQN\MP900308894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11963" y="5445125"/>
            <a:ext cx="1943100" cy="127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C:\Users\kaculinka\AppData\Local\Microsoft\Windows\Temporary Internet Files\Content.IE5\HNBU8AQN\MC900428163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51725" y="333375"/>
            <a:ext cx="1309688" cy="1376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5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Druhy drog</a:t>
            </a:r>
            <a:endParaRPr lang="cs-CZ" sz="54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 algn="ctr">
              <a:buFont typeface="Wingdings" pitchFamily="2" charset="2"/>
              <a:buNone/>
            </a:pPr>
            <a:r>
              <a:rPr lang="cs-CZ" sz="3200" b="1" smtClean="0">
                <a:latin typeface="Arial" charset="0"/>
                <a:cs typeface="Arial" charset="0"/>
              </a:rPr>
              <a:t>Měkké</a:t>
            </a:r>
            <a:r>
              <a:rPr lang="cs-CZ" sz="3200" smtClean="0">
                <a:latin typeface="Arial" charset="0"/>
                <a:cs typeface="Arial" charset="0"/>
              </a:rPr>
              <a:t> 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270375" y="1600200"/>
            <a:ext cx="3657600" cy="4572000"/>
          </a:xfrm>
        </p:spPr>
        <p:txBody>
          <a:bodyPr/>
          <a:lstStyle/>
          <a:p>
            <a:pPr marL="0" indent="0" algn="ctr">
              <a:buFont typeface="Wingdings" pitchFamily="2" charset="2"/>
              <a:buNone/>
            </a:pPr>
            <a:r>
              <a:rPr lang="cs-CZ" sz="3200" b="1" smtClean="0">
                <a:latin typeface="Arial" charset="0"/>
                <a:cs typeface="Arial" charset="0"/>
              </a:rPr>
              <a:t>Tvrdé </a:t>
            </a:r>
          </a:p>
          <a:p>
            <a:pPr marL="0" indent="0" algn="ctr">
              <a:buFont typeface="Wingdings" pitchFamily="2" charset="2"/>
              <a:buNone/>
            </a:pPr>
            <a:endParaRPr lang="cs-CZ" sz="3200" b="1" smtClean="0">
              <a:latin typeface="Arial" charset="0"/>
              <a:cs typeface="Arial" charset="0"/>
            </a:endParaRPr>
          </a:p>
        </p:txBody>
      </p:sp>
      <p:pic>
        <p:nvPicPr>
          <p:cNvPr id="1026" name="Picture 2" descr="C:\Users\hola\AppData\Local\Microsoft\Windows\Temporary Internet Files\Content.IE5\0ZERTPGD\MP900402890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133600"/>
            <a:ext cx="2652713" cy="198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C:\Users\hola\AppData\Local\Microsoft\Windows\Temporary Internet Files\Content.IE5\0ZERTPGD\MP900449123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00338" y="2362200"/>
            <a:ext cx="1344612" cy="153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C:\Users\hola\AppData\Local\Microsoft\Windows\Temporary Internet Files\Content.IE5\V5GIJ4W3\MC900149992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7975" y="4171950"/>
            <a:ext cx="1681163" cy="183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 descr="C:\Users\hola\AppData\Local\Microsoft\Windows\Temporary Internet Files\Content.IE5\0ZERTPGD\MC900280990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86325" y="2133600"/>
            <a:ext cx="1368425" cy="146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 descr="C:\Users\hola\AppData\Local\Microsoft\Windows\Temporary Internet Files\Content.IE5\RSNLR5SI\MP900308900[1]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84763" y="4025900"/>
            <a:ext cx="2338387" cy="154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 descr="C:\Users\hola\AppData\Local\Microsoft\Windows\Temporary Internet Files\Content.IE5\0ZERTPGD\MC900281066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948488" y="2503488"/>
            <a:ext cx="1584325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5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měkké drogy</a:t>
            </a:r>
            <a:endParaRPr lang="cs-CZ" sz="54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147050" cy="4873625"/>
          </a:xfrm>
        </p:spPr>
        <p:txBody>
          <a:bodyPr/>
          <a:lstStyle/>
          <a:p>
            <a:r>
              <a:rPr lang="cs-CZ" sz="3600" b="1" smtClean="0">
                <a:latin typeface="Arial" charset="0"/>
                <a:cs typeface="Arial" charset="0"/>
              </a:rPr>
              <a:t>alkohol</a:t>
            </a:r>
          </a:p>
          <a:p>
            <a:r>
              <a:rPr lang="cs-CZ" sz="3600" b="1" smtClean="0">
                <a:latin typeface="Arial" charset="0"/>
                <a:cs typeface="Arial" charset="0"/>
              </a:rPr>
              <a:t>tabák</a:t>
            </a:r>
          </a:p>
          <a:p>
            <a:r>
              <a:rPr lang="cs-CZ" sz="3600" b="1" smtClean="0">
                <a:latin typeface="Arial" charset="0"/>
                <a:cs typeface="Arial" charset="0"/>
              </a:rPr>
              <a:t>káva</a:t>
            </a:r>
          </a:p>
          <a:p>
            <a:r>
              <a:rPr lang="cs-CZ" sz="3600" b="1" smtClean="0">
                <a:latin typeface="Arial" charset="0"/>
                <a:cs typeface="Arial" charset="0"/>
              </a:rPr>
              <a:t>marihuana</a:t>
            </a:r>
          </a:p>
        </p:txBody>
      </p:sp>
      <p:pic>
        <p:nvPicPr>
          <p:cNvPr id="3076" name="Picture 4" descr="C:\Users\kaculinka\AppData\Local\Microsoft\Windows\Temporary Internet Files\Content.IE5\SR9WED0U\MC900191727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62613" y="3475038"/>
            <a:ext cx="2335212" cy="299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 descr="C:\Users\kaculinka\AppData\Local\Microsoft\Windows\Temporary Internet Files\Content.IE5\8TNBAV5T\MM900300567[1]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67175" y="1674813"/>
            <a:ext cx="18002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6" descr="C:\Users\kaculinka\AppData\Local\Microsoft\Windows\Temporary Internet Files\Content.IE5\SR9WED0U\MC900293200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63750" y="4168775"/>
            <a:ext cx="2011363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5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Tvrdé drogy</a:t>
            </a:r>
            <a:endParaRPr lang="cs-CZ" sz="54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Hašiš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Heroin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Pervitin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Kokain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Extáze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 smtClean="0"/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endParaRPr lang="cs-CZ" dirty="0" smtClean="0"/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endParaRPr lang="cs-CZ" sz="6000" dirty="0" smtClean="0">
              <a:solidFill>
                <a:srgbClr val="FF0000"/>
              </a:solidFill>
            </a:endParaRP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endParaRPr lang="cs-CZ" sz="2800" dirty="0">
              <a:solidFill>
                <a:srgbClr val="FF0000"/>
              </a:solidFill>
            </a:endParaRPr>
          </a:p>
        </p:txBody>
      </p:sp>
      <p:pic>
        <p:nvPicPr>
          <p:cNvPr id="4100" name="Picture 4" descr="C:\Users\kaculinka\AppData\Local\Microsoft\Windows\Temporary Internet Files\Content.IE5\SR9WED0U\MC900286856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48038" y="1700213"/>
            <a:ext cx="2554287" cy="2271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5" descr="C:\Users\kaculinka\AppData\Local\Microsoft\Windows\Temporary Internet Files\Content.IE5\HNBU8AQN\MC900281066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24388" y="4437063"/>
            <a:ext cx="3168650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08175" y="5013325"/>
            <a:ext cx="2016125" cy="1423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922337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Drogy 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negativně ovlivňují</a:t>
            </a:r>
            <a:r>
              <a:rPr lang="cs-CZ" sz="48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196975"/>
            <a:ext cx="8147050" cy="5276850"/>
          </a:xfrm>
        </p:spPr>
        <p:txBody>
          <a:bodyPr/>
          <a:lstStyle/>
          <a:p>
            <a:pPr>
              <a:buFont typeface="Courier New" pitchFamily="49" charset="0"/>
              <a:buChar char="o"/>
            </a:pPr>
            <a:r>
              <a:rPr lang="cs-CZ" sz="3200" b="1" smtClean="0">
                <a:latin typeface="Arial" charset="0"/>
                <a:cs typeface="Arial" charset="0"/>
              </a:rPr>
              <a:t>myšlení</a:t>
            </a:r>
          </a:p>
          <a:p>
            <a:pPr>
              <a:buFont typeface="Courier New" pitchFamily="49" charset="0"/>
              <a:buChar char="o"/>
            </a:pPr>
            <a:r>
              <a:rPr lang="cs-CZ" sz="3200" b="1" smtClean="0">
                <a:latin typeface="Arial" charset="0"/>
                <a:cs typeface="Arial" charset="0"/>
              </a:rPr>
              <a:t>vůli </a:t>
            </a:r>
          </a:p>
          <a:p>
            <a:pPr>
              <a:buFont typeface="Courier New" pitchFamily="49" charset="0"/>
              <a:buChar char="o"/>
            </a:pPr>
            <a:r>
              <a:rPr lang="cs-CZ" sz="3200" b="1" smtClean="0">
                <a:latin typeface="Arial" charset="0"/>
                <a:cs typeface="Arial" charset="0"/>
              </a:rPr>
              <a:t>úsudek</a:t>
            </a:r>
          </a:p>
          <a:p>
            <a:pPr>
              <a:buFont typeface="Courier New" pitchFamily="49" charset="0"/>
              <a:buChar char="o"/>
            </a:pPr>
            <a:r>
              <a:rPr lang="cs-CZ" sz="3200" b="1" smtClean="0">
                <a:latin typeface="Arial" charset="0"/>
                <a:cs typeface="Arial" charset="0"/>
              </a:rPr>
              <a:t>povahové vlastnosti</a:t>
            </a:r>
          </a:p>
          <a:p>
            <a:pPr>
              <a:buFont typeface="Courier New" pitchFamily="49" charset="0"/>
              <a:buChar char="o"/>
            </a:pPr>
            <a:r>
              <a:rPr lang="cs-CZ" sz="3200" b="1" smtClean="0">
                <a:latin typeface="Arial" charset="0"/>
                <a:cs typeface="Arial" charset="0"/>
              </a:rPr>
              <a:t>poškozují vnitřní orgány</a:t>
            </a:r>
          </a:p>
          <a:p>
            <a:pPr>
              <a:buFont typeface="Courier New" pitchFamily="49" charset="0"/>
              <a:buChar char="o"/>
            </a:pPr>
            <a:r>
              <a:rPr lang="cs-CZ" sz="3200" b="1" smtClean="0">
                <a:latin typeface="Arial" charset="0"/>
                <a:cs typeface="Arial" charset="0"/>
              </a:rPr>
              <a:t>po předávkování můžou způsobit i smrt</a:t>
            </a:r>
          </a:p>
        </p:txBody>
      </p:sp>
      <p:pic>
        <p:nvPicPr>
          <p:cNvPr id="4" name="Picture 2" descr="C:\Users\kaculinka\AppData\Local\Microsoft\Windows\Temporary Internet Files\Content.IE5\32E2AD2E\MC900250595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27763" y="1268413"/>
            <a:ext cx="1887537" cy="240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Drogy mohou způsobit </a:t>
            </a:r>
            <a:r>
              <a:rPr lang="cs-CZ" sz="3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také ztrátu</a:t>
            </a:r>
            <a:r>
              <a:rPr lang="cs-CZ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Courier New" pitchFamily="49" charset="0"/>
              <a:buChar char="o"/>
              <a:defRPr/>
            </a:pPr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pPr marL="274320" indent="-274320" fontAlgn="auto"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zaměstnání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pPr marL="274320" indent="-274320" fontAlgn="auto"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cs-CZ" sz="3200" b="1" dirty="0">
                <a:latin typeface="Arial" pitchFamily="34" charset="0"/>
                <a:cs typeface="Arial" pitchFamily="34" charset="0"/>
              </a:rPr>
              <a:t>rodiny</a:t>
            </a:r>
          </a:p>
          <a:p>
            <a:pPr marL="274320" indent="-274320" fontAlgn="auto"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cs-CZ" sz="3200" b="1" dirty="0">
                <a:latin typeface="Arial" pitchFamily="34" charset="0"/>
                <a:cs typeface="Arial" pitchFamily="34" charset="0"/>
              </a:rPr>
              <a:t>přátel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endParaRPr lang="cs-CZ" dirty="0"/>
          </a:p>
        </p:txBody>
      </p:sp>
      <p:pic>
        <p:nvPicPr>
          <p:cNvPr id="4" name="Picture 3" descr="C:\Users\kaculinka\AppData\Local\Microsoft\Windows\Temporary Internet Files\Content.IE5\32E2AD2E\MP900422200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64175" y="1230313"/>
            <a:ext cx="3014663" cy="1550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C:\Users\hola\AppData\Local\Microsoft\Windows\Temporary Internet Files\Content.IE5\V5GIJ4W3\MC900300826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4221163"/>
            <a:ext cx="1804987" cy="1236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C:\Users\hola\AppData\Local\Microsoft\Windows\Temporary Internet Files\Content.IE5\UPPUNGPH\MP900442190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64175" y="3392488"/>
            <a:ext cx="3097213" cy="206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 descr="C:\Users\hola\AppData\Local\Microsoft\Windows\Temporary Internet Files\Content.IE5\V5GIJ4W3\MP900399350[1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46363" y="3041650"/>
            <a:ext cx="2362200" cy="235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288" y="1557338"/>
            <a:ext cx="7467600" cy="576262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4800" b="1" dirty="0" smtClean="0">
                <a:solidFill>
                  <a:srgbClr val="C00000"/>
                </a:solidFill>
              </a:rPr>
              <a:t/>
            </a:r>
            <a:br>
              <a:rPr lang="cs-CZ" sz="4800" b="1" dirty="0" smtClean="0">
                <a:solidFill>
                  <a:srgbClr val="C00000"/>
                </a:solidFill>
              </a:rPr>
            </a:br>
            <a:r>
              <a:rPr lang="cs-CZ" sz="4800" b="1" dirty="0">
                <a:solidFill>
                  <a:srgbClr val="C00000"/>
                </a:solidFill>
              </a:rPr>
              <a:t/>
            </a:r>
            <a:br>
              <a:rPr lang="cs-CZ" sz="4800" b="1" dirty="0">
                <a:solidFill>
                  <a:srgbClr val="C00000"/>
                </a:solidFill>
              </a:rPr>
            </a:b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Použité zdroje:</a:t>
            </a:r>
            <a:endParaRPr lang="cs-CZ" sz="48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2133600"/>
            <a:ext cx="7467600" cy="4032250"/>
          </a:xfrm>
        </p:spPr>
        <p:txBody>
          <a:bodyPr>
            <a:normAutofit fontScale="92500" lnSpcReduction="10000"/>
          </a:bodyPr>
          <a:lstStyle/>
          <a:p>
            <a:pPr marL="274320" indent="-274320" fontAlgn="auto">
              <a:spcAft>
                <a:spcPts val="0"/>
              </a:spcAft>
              <a:buClr>
                <a:srgbClr val="FE8637"/>
              </a:buClr>
              <a:buFont typeface="Wingdings"/>
              <a:buChar char=""/>
              <a:defRPr/>
            </a:pPr>
            <a:endParaRPr lang="cs-CZ" sz="2800" dirty="0" smtClean="0">
              <a:solidFill>
                <a:prstClr val="black"/>
              </a:solidFill>
            </a:endParaRPr>
          </a:p>
          <a:p>
            <a:pPr marL="274320" indent="-274320" fontAlgn="auto">
              <a:spcAft>
                <a:spcPts val="0"/>
              </a:spcAft>
              <a:buClr>
                <a:srgbClr val="FE8637"/>
              </a:buClr>
              <a:buFont typeface="Wingdings"/>
              <a:buChar char=""/>
              <a:defRPr/>
            </a:pP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Microsoft </a:t>
            </a:r>
            <a: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  <a:hlinkClick r:id="rId2"/>
              </a:rPr>
              <a:t>http://office.microsoft.com </a:t>
            </a:r>
            <a:endParaRPr lang="cs-CZ" sz="2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274320" indent="-274320" fontAlgn="auto">
              <a:spcAft>
                <a:spcPts val="0"/>
              </a:spcAft>
              <a:buClr>
                <a:srgbClr val="FE8637"/>
              </a:buClr>
              <a:buFont typeface="Wingdings"/>
              <a:buChar char=""/>
              <a:defRPr/>
            </a:pPr>
            <a: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http://cs.wikipedia.org/wiki/Droga (str.4)</a:t>
            </a:r>
          </a:p>
          <a:p>
            <a:pPr marL="274320" indent="-274320" fontAlgn="auto">
              <a:spcAft>
                <a:spcPts val="0"/>
              </a:spcAft>
              <a:buClr>
                <a:srgbClr val="FE8637"/>
              </a:buClr>
              <a:buFont typeface="Wingdings"/>
              <a:buChar char=""/>
              <a:defRPr/>
            </a:pPr>
            <a: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http://obrazky.superia.cz/symboly/  (str.8)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sz="1300" dirty="0">
              <a:latin typeface="Arial" pitchFamily="34" charset="0"/>
              <a:cs typeface="Arial" pitchFamily="34" charset="0"/>
            </a:endParaRPr>
          </a:p>
          <a:p>
            <a:pPr marL="0" indent="0" algn="just" fontAlgn="auto">
              <a:lnSpc>
                <a:spcPct val="115000"/>
              </a:lnSpc>
              <a:spcAft>
                <a:spcPts val="1000"/>
              </a:spcAft>
              <a:buFont typeface="Wingdings"/>
              <a:buNone/>
              <a:defRPr/>
            </a:pPr>
            <a:r>
              <a:rPr lang="cs-CZ" sz="1300" dirty="0">
                <a:solidFill>
                  <a:prstClr val="black">
                    <a:tint val="75000"/>
                  </a:prstClr>
                </a:solidFill>
                <a:latin typeface="Arial" pitchFamily="34" charset="0"/>
                <a:ea typeface="Times New Roman"/>
                <a:cs typeface="Arial" pitchFamily="34" charset="0"/>
              </a:rPr>
              <a:t>„Materiál je určen pro bezplatné používání pro potřeby výuky a vzdělávání ve všech typech škol a školských zařízení. Jakékoliv další využití podléhá autorskému zákonu. Veškerá vlastní díla autora (fotografie, videa) lze bezplatně dále používat i šířit při uvedení autorova jména."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endParaRPr lang="cs-CZ" dirty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/>
          </a:p>
        </p:txBody>
      </p:sp>
      <p:sp>
        <p:nvSpPr>
          <p:cNvPr id="50179" name="Zástupný symbol pro zápatí 4"/>
          <p:cNvSpPr>
            <a:spLocks noGrp="1"/>
          </p:cNvSpPr>
          <p:nvPr>
            <p:ph type="ftr" sz="quarter" idx="12"/>
          </p:nvPr>
        </p:nvSpPr>
        <p:spPr bwMode="auto">
          <a:xfrm>
            <a:off x="827088" y="6237288"/>
            <a:ext cx="7345362" cy="365125"/>
          </a:xfrm>
          <a:noFill/>
          <a:ln>
            <a:miter lim="800000"/>
            <a:headEnd/>
            <a:tailEnd/>
          </a:ln>
        </p:spPr>
        <p:txBody>
          <a:bodyPr wrap="square" lIns="91440" tIns="45720" rIns="91440" bIns="45720" numCol="1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cs-CZ" smtClean="0">
                <a:solidFill>
                  <a:srgbClr val="898989"/>
                </a:solidFill>
                <a:cs typeface="Arial" charset="0"/>
              </a:rPr>
              <a:t>Speciální základní škola, Česká Kamenice, Jakubské nám. 113, příspěvková organizace</a:t>
            </a:r>
          </a:p>
        </p:txBody>
      </p:sp>
      <p:pic>
        <p:nvPicPr>
          <p:cNvPr id="4" name="Obráze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7179" y="217305"/>
            <a:ext cx="6408712" cy="1296144"/>
          </a:xfrm>
          <a:prstGeom prst="roundRect">
            <a:avLst>
              <a:gd name="adj" fmla="val 50000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Arkýř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2.xml><?xml version="1.0" encoding="utf-8"?>
<a:themeOverride xmlns:a="http://schemas.openxmlformats.org/drawingml/2006/main">
  <a:clrScheme name="Arkýř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3.xml><?xml version="1.0" encoding="utf-8"?>
<a:themeOverride xmlns:a="http://schemas.openxmlformats.org/drawingml/2006/main">
  <a:clrScheme name="Arkýř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257</TotalTime>
  <Words>282</Words>
  <Application>Microsoft Office PowerPoint</Application>
  <PresentationFormat>On-screen Show (4:3)</PresentationFormat>
  <Paragraphs>93</Paragraphs>
  <Slides>11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Šablona návrhu</vt:lpstr>
      </vt:variant>
      <vt:variant>
        <vt:i4>21</vt:i4>
      </vt:variant>
      <vt:variant>
        <vt:lpstr>Nadpisy snímků</vt:lpstr>
      </vt:variant>
      <vt:variant>
        <vt:i4>11</vt:i4>
      </vt:variant>
    </vt:vector>
  </HeadingPairs>
  <TitlesOfParts>
    <vt:vector size="39" baseType="lpstr">
      <vt:lpstr>Century Schoolbook</vt:lpstr>
      <vt:lpstr>Arial</vt:lpstr>
      <vt:lpstr>Wingdings</vt:lpstr>
      <vt:lpstr>Wingdings 2</vt:lpstr>
      <vt:lpstr>Calibri</vt:lpstr>
      <vt:lpstr>Times New Roman</vt:lpstr>
      <vt:lpstr>Courier New</vt:lpstr>
      <vt:lpstr>Arkýř</vt:lpstr>
      <vt:lpstr>1_Arkýř</vt:lpstr>
      <vt:lpstr>2_Arkýř</vt:lpstr>
      <vt:lpstr>Arkýř</vt:lpstr>
      <vt:lpstr>Arkýř</vt:lpstr>
      <vt:lpstr>Arkýř</vt:lpstr>
      <vt:lpstr>Arkýř</vt:lpstr>
      <vt:lpstr>Arkýř</vt:lpstr>
      <vt:lpstr>Arkýř</vt:lpstr>
      <vt:lpstr>1_Arkýř</vt:lpstr>
      <vt:lpstr>1_Arkýř</vt:lpstr>
      <vt:lpstr>1_Arkýř</vt:lpstr>
      <vt:lpstr>1_Arkýř</vt:lpstr>
      <vt:lpstr>1_Arkýř</vt:lpstr>
      <vt:lpstr>1_Arkýř</vt:lpstr>
      <vt:lpstr>2_Arkýř</vt:lpstr>
      <vt:lpstr>2_Arkýř</vt:lpstr>
      <vt:lpstr>2_Arkýř</vt:lpstr>
      <vt:lpstr>2_Arkýř</vt:lpstr>
      <vt:lpstr>2_Arkýř</vt:lpstr>
      <vt:lpstr>2_Arkýř</vt:lpstr>
      <vt:lpstr>Snímek 1</vt:lpstr>
      <vt:lpstr> </vt:lpstr>
      <vt:lpstr>Snímek 3</vt:lpstr>
      <vt:lpstr>DROGA – LÉČIVO </vt:lpstr>
      <vt:lpstr>PSYCHOAKTIVNÍ DROGA</vt:lpstr>
      <vt:lpstr>DRUHY DROG</vt:lpstr>
      <vt:lpstr>MĚKKÉ DROGY</vt:lpstr>
      <vt:lpstr>TVRDÉ DROGY</vt:lpstr>
      <vt:lpstr>DROGY  NEGATIVNĚ OVLIVŇUJÍ:</vt:lpstr>
      <vt:lpstr>DROGY MOHOU ZPŮSOBIT TAKÉ ZTRÁTU:</vt:lpstr>
      <vt:lpstr>  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Drogy</dc:title>
  <dc:creator>kaculinka</dc:creator>
  <cp:lastModifiedBy>DUM</cp:lastModifiedBy>
  <cp:revision>37</cp:revision>
  <dcterms:created xsi:type="dcterms:W3CDTF">2012-12-01T17:00:21Z</dcterms:created>
  <dcterms:modified xsi:type="dcterms:W3CDTF">2013-08-21T17:29:38Z</dcterms:modified>
</cp:coreProperties>
</file>