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5" r:id="rId2"/>
    <p:sldId id="266" r:id="rId3"/>
    <p:sldId id="264" r:id="rId4"/>
    <p:sldId id="258" r:id="rId5"/>
    <p:sldId id="259" r:id="rId6"/>
    <p:sldId id="261" r:id="rId7"/>
    <p:sldId id="262" r:id="rId8"/>
    <p:sldId id="263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77E3F-E279-44EF-9E63-C3E78FB007A4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6521DB-423B-45E6-B70C-18848BACFB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90774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B94B6B-C122-42D5-B73B-175893952CB5}" type="datetimeFigureOut">
              <a:rPr lang="cs-CZ" smtClean="0"/>
              <a:t>25.3.2013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66E7F4-3E9E-4E5A-82F6-D95E428AD6A4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cs.wikipedia.org/wiki/Zdravotn%C3%AD_rizika_kou%C5%99en%C3%AD_tab%C3%A1ku#Rizika_kou.C5.99en.C3.A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 algn="ctr"/>
            <a:r>
              <a:rPr lang="cs-CZ" sz="4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Návykové látky</a:t>
            </a:r>
            <a:br>
              <a:rPr lang="cs-CZ" sz="4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Kouření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Zpracovala: Mgr.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Kateřina Holá</a:t>
            </a:r>
          </a:p>
          <a:p>
            <a:pPr algn="ctr"/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Jakubské</a:t>
            </a:r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732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9187352"/>
              </p:ext>
            </p:extLst>
          </p:nvPr>
        </p:nvGraphicFramePr>
        <p:xfrm>
          <a:off x="479617" y="1772816"/>
          <a:ext cx="8229600" cy="4493538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kern="1200" dirty="0" smtClean="0">
                          <a:solidFill>
                            <a:schemeClr val="dk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VY_32_INOVACE_52_VZ_03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Výchova ke zdraví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Návykové látky – kouření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Kateřina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Holá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Rizika kouřen,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aktivní a pasivní kouření , nemoci způsobené kouřením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 v terminologii, seznámení s problémem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</a:t>
                      </a:r>
                    </a:p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20.1.2013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4294967295"/>
          </p:nvPr>
        </p:nvSpPr>
        <p:spPr>
          <a:xfrm>
            <a:off x="395536" y="6381328"/>
            <a:ext cx="8352928" cy="360039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cs-CZ" sz="1200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2461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Kouření</a:t>
            </a:r>
            <a:endParaRPr lang="cs-CZ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činnost</a:t>
            </a:r>
            <a:r>
              <a:rPr lang="cs-CZ" dirty="0">
                <a:latin typeface="Arial" pitchFamily="34" charset="0"/>
                <a:cs typeface="Arial" pitchFamily="34" charset="0"/>
              </a:rPr>
              <a:t>, při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které je spalováním tabáku</a:t>
            </a:r>
            <a:r>
              <a:rPr lang="cs-CZ" dirty="0">
                <a:latin typeface="Arial" pitchFamily="34" charset="0"/>
                <a:cs typeface="Arial" pitchFamily="34" charset="0"/>
              </a:rPr>
              <a:t>, uvolňován a následně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vdechován </a:t>
            </a:r>
            <a:r>
              <a:rPr lang="cs-CZ" dirty="0">
                <a:latin typeface="Arial" pitchFamily="34" charset="0"/>
                <a:cs typeface="Arial" pitchFamily="34" charset="0"/>
              </a:rPr>
              <a:t>či ochutnáván její 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kouř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C:\Users\kaculinka\AppData\Local\Microsoft\Windows\Temporary Internet Files\Content.IE5\HNBU8AQN\MP90040272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229" y="2852936"/>
            <a:ext cx="4108987" cy="351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985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Rizika kouření</a:t>
            </a:r>
            <a:endParaRPr lang="cs-CZ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v tabákovém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kouři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 bylo odhaleno přes šedesát látek s karcinogenními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účinky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yto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látky jsou obsaženy přímo v 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tabáku ,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 nebo vznikají během hoření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tabákový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kouř je zařazen do seznamu karcinogenů třídy I A, tedy nejvyšší nebezpečnosti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None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1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C:\Users\kaculinka\AppData\Local\Microsoft\Windows\Temporary Internet Files\Content.IE5\8TNBAV5T\MC9003590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2656"/>
            <a:ext cx="1046916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475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 způsobuje aktivní kouření</a:t>
            </a:r>
            <a:endParaRPr lang="cs-CZ" sz="40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má neblahý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vliv na zdraví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kuřáka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odílí se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na vzniku mnoha nemocí, nebo je dokonce přímo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zapříčiňuje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ohrožuje ženy během těhotenství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ovlivňuje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ještě nenarozený 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plod 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hrožuje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děti i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dospělé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hola\AppData\Local\Microsoft\Windows\Temporary Internet Files\Content.IE5\UPPUNGPH\MC9001499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644428"/>
            <a:ext cx="1872208" cy="204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hola\AppData\Local\Microsoft\Windows\Temporary Internet Files\Content.IE5\V5GIJ4W3\MC90043874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143" y="5008673"/>
            <a:ext cx="1980109" cy="148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hola\AppData\Local\Microsoft\Windows\Temporary Internet Files\Content.IE5\0ZERTPGD\MC9003317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780928"/>
            <a:ext cx="1795604" cy="1751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hola\AppData\Local\Microsoft\Windows\Temporary Internet Files\Content.IE5\RSNLR5SI\MC9003392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008673"/>
            <a:ext cx="1460740" cy="146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048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Nemoci způsobené kouřením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8229600" cy="5112568"/>
          </a:xfrm>
        </p:spPr>
        <p:txBody>
          <a:bodyPr numCol="2">
            <a:normAutofit fontScale="47500" lnSpcReduction="20000"/>
          </a:bodyPr>
          <a:lstStyle/>
          <a:p>
            <a:pPr marL="0" indent="0">
              <a:buNone/>
            </a:pPr>
            <a:r>
              <a:rPr lang="cs-CZ" sz="5100" b="1" dirty="0" smtClean="0">
                <a:latin typeface="Arial" pitchFamily="34" charset="0"/>
                <a:cs typeface="Arial" pitchFamily="34" charset="0"/>
              </a:rPr>
              <a:t>Rakovina 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plicní nádory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nádory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v ústní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dutině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nádory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slinivky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břišní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děložního čípku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ledvin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a močového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měchýře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střev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a konečníku.</a:t>
            </a:r>
            <a:endParaRPr lang="cs-CZ" sz="51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51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5100" b="1" dirty="0" smtClean="0">
                <a:latin typeface="Arial" pitchFamily="34" charset="0"/>
                <a:cs typeface="Arial" pitchFamily="34" charset="0"/>
              </a:rPr>
              <a:t>ornatění tepen</a:t>
            </a:r>
            <a:endParaRPr lang="cs-CZ" sz="51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jejímž důsledkem jsou mozkové cévní příhody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srdeční infarkty</a:t>
            </a:r>
            <a:endParaRPr lang="cs-CZ" sz="51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51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51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5100" b="1" dirty="0" smtClean="0">
                <a:latin typeface="Arial" pitchFamily="34" charset="0"/>
                <a:cs typeface="Arial" pitchFamily="34" charset="0"/>
              </a:rPr>
              <a:t>Kůže</a:t>
            </a:r>
          </a:p>
          <a:p>
            <a:pPr>
              <a:buFont typeface="Wingdings" pitchFamily="2" charset="2"/>
              <a:buChar char="Ø"/>
            </a:pPr>
            <a:r>
              <a:rPr lang="cs-CZ" sz="51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kouření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 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urychluje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 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stárnutí pleti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zhoršuje její pružnost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tvoří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se více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vrásek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pleť povadlá a našedlá</a:t>
            </a:r>
            <a:endParaRPr lang="cs-CZ" sz="51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5100" b="1" dirty="0" smtClean="0">
                <a:latin typeface="Arial" pitchFamily="34" charset="0"/>
                <a:cs typeface="Arial" pitchFamily="34" charset="0"/>
              </a:rPr>
              <a:t>Těhotenství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51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vyšší pravděpodobnost potratu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nižší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porodní hmotnosti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dítěte</a:t>
            </a:r>
          </a:p>
          <a:p>
            <a:pPr>
              <a:buFont typeface="Wingdings" pitchFamily="2" charset="2"/>
              <a:buChar char="Ø"/>
            </a:pPr>
            <a:r>
              <a:rPr lang="cs-CZ" sz="5100" dirty="0" smtClean="0">
                <a:latin typeface="Arial" pitchFamily="34" charset="0"/>
                <a:cs typeface="Arial" pitchFamily="34" charset="0"/>
              </a:rPr>
              <a:t>narození </a:t>
            </a:r>
            <a:r>
              <a:rPr lang="cs-CZ" sz="5100" dirty="0">
                <a:latin typeface="Arial" pitchFamily="34" charset="0"/>
                <a:cs typeface="Arial" pitchFamily="34" charset="0"/>
              </a:rPr>
              <a:t>dítěte s vrozenými vývojovými </a:t>
            </a:r>
            <a:r>
              <a:rPr lang="cs-CZ" sz="5100" dirty="0" smtClean="0">
                <a:latin typeface="Arial" pitchFamily="34" charset="0"/>
                <a:cs typeface="Arial" pitchFamily="34" charset="0"/>
              </a:rPr>
              <a:t>vadami</a:t>
            </a:r>
          </a:p>
        </p:txBody>
      </p:sp>
    </p:spTree>
    <p:extLst>
      <p:ext uri="{BB962C8B-B14F-4D97-AF65-F5344CB8AC3E}">
        <p14:creationId xmlns:p14="http://schemas.microsoft.com/office/powerpoint/2010/main" val="1920246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467600" cy="16288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Ostatní nemoci způsobené kouřením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00808"/>
            <a:ext cx="7467600" cy="47731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vředovou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chorobu žaludku a dvanáctníku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dřívější rozvoj šedého zákalu a stařecké hluchoty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poruchu potence a plodnosti u mužů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menstruační obtíže či neplodnost u žen</a:t>
            </a:r>
          </a:p>
          <a:p>
            <a:r>
              <a:rPr lang="cs-CZ" sz="2800" dirty="0">
                <a:latin typeface="Arial" pitchFamily="34" charset="0"/>
                <a:cs typeface="Arial" pitchFamily="34" charset="0"/>
              </a:rPr>
              <a:t>zhoršené hojení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ran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kaculinka\AppData\Local\Microsoft\Windows\Temporary Internet Files\Content.IE5\SR9WED0U\MC9003590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4797152"/>
            <a:ext cx="1930539" cy="18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718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Pasivní kouření</a:t>
            </a:r>
            <a:endParaRPr lang="cs-CZ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nedobrovolné </a:t>
            </a:r>
            <a:r>
              <a:rPr lang="cs-CZ" dirty="0">
                <a:latin typeface="Arial" pitchFamily="34" charset="0"/>
                <a:cs typeface="Arial" pitchFamily="34" charset="0"/>
              </a:rPr>
              <a:t>kouření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pobyt </a:t>
            </a:r>
            <a:r>
              <a:rPr lang="cs-CZ" dirty="0">
                <a:latin typeface="Arial" pitchFamily="34" charset="0"/>
                <a:cs typeface="Arial" pitchFamily="34" charset="0"/>
              </a:rPr>
              <a:t>v uzavřeném, ale i otevřeném prostoru s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kuřákem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pic>
        <p:nvPicPr>
          <p:cNvPr id="3074" name="Picture 2" descr="C:\Users\kaculinka\AppData\Local\Microsoft\Windows\Temporary Internet Files\Content.IE5\SR9WED0U\MC90005395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3140968"/>
            <a:ext cx="7289822" cy="312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8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844824"/>
            <a:ext cx="7704856" cy="4464496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9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</a:rPr>
              <a:t>Microsoft - </a:t>
            </a:r>
            <a:r>
              <a:rPr lang="cs-CZ" sz="1900" dirty="0" smtClean="0">
                <a:ln w="1905"/>
                <a:solidFill>
                  <a:srgbClr val="2A2D6C">
                    <a:shade val="55000"/>
                  </a:srgbClr>
                </a:solidFill>
                <a:latin typeface="Arial" pitchFamily="34" charset="0"/>
                <a:ea typeface="Verdana"/>
                <a:cs typeface="Arial" pitchFamily="34" charset="0"/>
                <a:hlinkClick r:id="rId3"/>
              </a:rPr>
              <a:t>http://office.microsoft.com</a:t>
            </a:r>
            <a:endParaRPr lang="cs-CZ" sz="1900" dirty="0">
              <a:ln w="1905"/>
              <a:solidFill>
                <a:srgbClr val="2A2D6C">
                  <a:shade val="55000"/>
                </a:srgbClr>
              </a:solidFill>
              <a:latin typeface="Arial" pitchFamily="34" charset="0"/>
              <a:ea typeface="Verdana"/>
              <a:cs typeface="Arial" pitchFamily="34" charset="0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900" dirty="0" smtClean="0">
                <a:latin typeface="Arial" pitchFamily="34" charset="0"/>
                <a:cs typeface="Arial" pitchFamily="34" charset="0"/>
                <a:hlinkClick r:id="rId4"/>
              </a:rPr>
              <a:t>http</a:t>
            </a:r>
            <a:r>
              <a:rPr lang="cs-CZ" sz="1900" dirty="0">
                <a:latin typeface="Arial" pitchFamily="34" charset="0"/>
                <a:cs typeface="Arial" pitchFamily="34" charset="0"/>
                <a:hlinkClick r:id="rId4"/>
              </a:rPr>
              <a:t>://cs.wikipedia.org/wiki/Zdravotn%C3%AD_rizika_kou%C5%99en%C3%AD_tab%C3%A1ku#Rizika_kou.C5.99en.C3.AD</a:t>
            </a:r>
            <a:r>
              <a:rPr lang="cs-CZ" sz="1900" dirty="0">
                <a:latin typeface="Arial" pitchFamily="34" charset="0"/>
                <a:cs typeface="Arial" pitchFamily="34" charset="0"/>
              </a:rPr>
              <a:t>  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b="0" dirty="0" smtClean="0">
                <a:latin typeface="Arial"/>
                <a:ea typeface="Times New Roman"/>
              </a:rPr>
              <a:t>„Materiál </a:t>
            </a:r>
            <a:r>
              <a:rPr lang="cs-CZ" sz="1200" b="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09320"/>
            <a:ext cx="8496944" cy="288032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0771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2461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291</TotalTime>
  <Words>364</Words>
  <Application>Microsoft Office PowerPoint</Application>
  <PresentationFormat>Předvádění na obrazovce (4:3)</PresentationFormat>
  <Paragraphs>92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Návykové látky Kouření </vt:lpstr>
      <vt:lpstr>Prezentace aplikace PowerPoint</vt:lpstr>
      <vt:lpstr>Kouření</vt:lpstr>
      <vt:lpstr>Rizika kouření</vt:lpstr>
      <vt:lpstr>Co způsobuje aktivní kouření</vt:lpstr>
      <vt:lpstr>Nemoci způsobené kouřením</vt:lpstr>
      <vt:lpstr>Ostatní nemoci způsobené kouřením </vt:lpstr>
      <vt:lpstr>Pasivní kouření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kaculinka</dc:creator>
  <cp:lastModifiedBy>Eva Franzová</cp:lastModifiedBy>
  <cp:revision>35</cp:revision>
  <dcterms:created xsi:type="dcterms:W3CDTF">2013-01-15T08:39:25Z</dcterms:created>
  <dcterms:modified xsi:type="dcterms:W3CDTF">2013-03-25T19:58:22Z</dcterms:modified>
</cp:coreProperties>
</file>