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4" r:id="rId2"/>
    <p:sldId id="265" r:id="rId3"/>
    <p:sldId id="258" r:id="rId4"/>
    <p:sldId id="259" r:id="rId5"/>
    <p:sldId id="267" r:id="rId6"/>
    <p:sldId id="263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3E6386-99CA-46E7-91E1-F9DC93EC1CA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E117FB-15BC-45EA-84A4-64914D9FE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43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031275D-42CF-47D8-BC7F-066FC6F95B4B}" type="datetimeFigureOut">
              <a:rPr lang="cs-CZ" smtClean="0"/>
              <a:t>25.3.2013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1AD1401-CA2D-4C5F-869D-366CA511E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Scheme_female_reproductive_system-c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zmno%C5%BEovac%C3%AD_soustav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Scheme_female_reproductive_system-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/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Rozmnožovací soustava</a:t>
            </a:r>
            <a:b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orgány ženy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Jakubské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515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748486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Rozmnožovací soustava – pohlavní orgány ženy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Terminologie,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obecná stavba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23.1.2013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395536" y="6381329"/>
            <a:ext cx="8352928" cy="288031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1092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Rozmnožovací soustava</a:t>
            </a:r>
            <a:b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také pohlavní soustava nebo reprodukční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soustava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orgánů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která slouží 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rozmnožování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Jejím úkolem je: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zajištění </a:t>
            </a:r>
            <a:r>
              <a:rPr lang="cs-CZ" dirty="0">
                <a:latin typeface="Arial" pitchFamily="34" charset="0"/>
                <a:cs typeface="Arial" pitchFamily="34" charset="0"/>
              </a:rPr>
              <a:t>vzniku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pohlavních buněk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přenosu </a:t>
            </a:r>
            <a:r>
              <a:rPr lang="cs-CZ" dirty="0">
                <a:latin typeface="Arial" pitchFamily="34" charset="0"/>
                <a:cs typeface="Arial" pitchFamily="34" charset="0"/>
              </a:rPr>
              <a:t>jejich dědičné informace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potomky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tedy pohlavní rozmnožování.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Rozlišujeme: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samčí rozmnožovací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soustavu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samičí rozmnožovací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soustavu</a:t>
            </a:r>
            <a:endParaRPr lang="cs-CZ" dirty="0" smtClean="0"/>
          </a:p>
          <a:p>
            <a:pPr marL="0" indent="0">
              <a:buNone/>
            </a:pPr>
            <a:r>
              <a:rPr lang="cs-CZ" sz="1300" dirty="0">
                <a:latin typeface="Arial" pitchFamily="34" charset="0"/>
                <a:cs typeface="Arial" pitchFamily="34" charset="0"/>
              </a:rPr>
              <a:t>http://cs.wikipedia.org/wiki/Rozmno%C5%BEovac%C3%AD_soustava</a:t>
            </a:r>
          </a:p>
        </p:txBody>
      </p:sp>
    </p:spTree>
    <p:extLst>
      <p:ext uri="{BB962C8B-B14F-4D97-AF65-F5344CB8AC3E}">
        <p14:creationId xmlns:p14="http://schemas.microsoft.com/office/powerpoint/2010/main" val="340063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260648"/>
            <a:ext cx="7024744" cy="108012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Terminologie</a:t>
            </a:r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3492" y="1412776"/>
            <a:ext cx="6777317" cy="5040560"/>
          </a:xfrm>
        </p:spPr>
        <p:txBody>
          <a:bodyPr>
            <a:normAutofit fontScale="62500" lnSpcReduction="20000"/>
          </a:bodyPr>
          <a:lstStyle/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ohlavní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orgány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pohlavní ústrojí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soubor orgánů rozmnožovací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soustavy</a:t>
            </a: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ělíme je:  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vnější 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vnitřní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řídatná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pohlavní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ústrojí: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např. mléčná žláza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savců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g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enitálie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Jsou vnější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nebo vychlípitelné orgány či struktury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zajišťující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kopulaci, ejakulaci (u samců) a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inseminaci 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širším slova smyslu se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genitálie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označují termínem pohlavní ústrojí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9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cs.wikipedia.org/wiki/Rozmno%C5%BEovac%C3%AD_soustava</a:t>
            </a:r>
          </a:p>
          <a:p>
            <a:endParaRPr lang="cs-CZ" dirty="0"/>
          </a:p>
          <a:p>
            <a:endParaRPr lang="cs-CZ" dirty="0"/>
          </a:p>
          <a:p>
            <a:endParaRPr lang="cs-CZ" baseline="30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0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znaky</a:t>
            </a:r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znaky</a:t>
            </a:r>
            <a:r>
              <a:rPr lang="cs-CZ" dirty="0">
                <a:latin typeface="Arial" pitchFamily="34" charset="0"/>
                <a:cs typeface="Arial" pitchFamily="34" charset="0"/>
              </a:rPr>
              <a:t>, které určují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pohlaví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Dělení: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1.Primární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pohlavní znaky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vytváří se </a:t>
            </a:r>
            <a:r>
              <a:rPr lang="cs-CZ" dirty="0">
                <a:latin typeface="Arial" pitchFamily="34" charset="0"/>
                <a:cs typeface="Arial" pitchFamily="34" charset="0"/>
              </a:rPr>
              <a:t>před narozením (před porodem) a patří k nim vnější a vnitřní pohlavní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ústrojí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2.Sekundární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pohlavní znaky: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vyvíjejí se před pubertou, ale </a:t>
            </a:r>
            <a:r>
              <a:rPr lang="cs-CZ" dirty="0">
                <a:latin typeface="Arial" pitchFamily="34" charset="0"/>
                <a:cs typeface="Arial" pitchFamily="34" charset="0"/>
              </a:rPr>
              <a:t>nejsou součástí rozmnožovací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soustavy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http://cs.wikipedia.org/wiki/Rozmno%C5%BEovac%C3%AD_soustava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3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Obecná </a:t>
            </a:r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stavba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Základním </a:t>
            </a:r>
            <a:r>
              <a:rPr lang="cs-CZ" dirty="0">
                <a:latin typeface="Arial" pitchFamily="34" charset="0"/>
                <a:cs typeface="Arial" pitchFamily="34" charset="0"/>
              </a:rPr>
              <a:t>pohlavním orgánem je pohlavní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žláza neboli gonáda (orgán</a:t>
            </a:r>
            <a:r>
              <a:rPr lang="cs-CZ" dirty="0">
                <a:latin typeface="Arial" pitchFamily="34" charset="0"/>
                <a:cs typeface="Arial" pitchFamily="34" charset="0"/>
              </a:rPr>
              <a:t>, jenž produkuje pohlavní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buňky)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žen jsou </a:t>
            </a:r>
            <a:r>
              <a:rPr lang="cs-CZ" dirty="0">
                <a:latin typeface="Arial" pitchFamily="34" charset="0"/>
                <a:cs typeface="Arial" pitchFamily="34" charset="0"/>
              </a:rPr>
              <a:t>pohlavní žlázou vaječníky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 mužů varlata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83814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1152128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4400" b="1" cap="none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Pohlavní soustava </a:t>
            </a:r>
            <a:r>
              <a:rPr lang="cs-CZ" sz="4400" b="1" cap="none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ženy</a:t>
            </a:r>
            <a:br>
              <a:rPr lang="cs-CZ" sz="4400" b="1" cap="none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1" dirty="0">
                <a:latin typeface="Arial" pitchFamily="34" charset="0"/>
                <a:cs typeface="Arial" pitchFamily="34" charset="0"/>
              </a:rPr>
              <a:t>Ženskou pohlavní soustavou se zabývá medicínský obor zvaný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gynekologie</a:t>
            </a:r>
            <a:r>
              <a:rPr lang="cs-CZ" sz="1800" b="1" dirty="0" smtClean="0"/>
              <a:t>.</a:t>
            </a:r>
            <a:r>
              <a:rPr lang="cs-CZ" sz="3200" b="1" cap="none" dirty="0">
                <a:solidFill>
                  <a:schemeClr val="tx1"/>
                </a:solidFill>
                <a:latin typeface="Arial" charset="0"/>
                <a:cs typeface="Arial" charset="0"/>
              </a:rPr>
              <a:t/>
            </a:r>
            <a:br>
              <a:rPr lang="cs-CZ" sz="3200" b="1" cap="none" dirty="0">
                <a:solidFill>
                  <a:schemeClr val="tx1"/>
                </a:solidFill>
                <a:latin typeface="Arial" charset="0"/>
                <a:cs typeface="Arial" charset="0"/>
              </a:rPr>
            </a:br>
            <a:endParaRPr lang="cs-CZ" dirty="0"/>
          </a:p>
        </p:txBody>
      </p:sp>
      <p:pic>
        <p:nvPicPr>
          <p:cNvPr id="4" name="Picture 2" descr="http://upload.wikimedia.org/wikipedia/commons/thumb/e/e4/Scheme_female_reproductive_system-cs.svg/220px-Scheme_female_reproductive_system-cs.svg.png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12776"/>
            <a:ext cx="4968552" cy="501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52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1863" y="1772816"/>
            <a:ext cx="7704856" cy="4248472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sz="2200">
                <a:latin typeface="Arial" pitchFamily="34" charset="0"/>
                <a:cs typeface="Arial" pitchFamily="34" charset="0"/>
                <a:hlinkClick r:id="rId3"/>
              </a:rPr>
              <a:t>://</a:t>
            </a:r>
            <a:r>
              <a:rPr lang="cs-CZ" sz="2200" smtClean="0">
                <a:latin typeface="Arial" pitchFamily="34" charset="0"/>
                <a:cs typeface="Arial" pitchFamily="34" charset="0"/>
                <a:hlinkClick r:id="rId3"/>
              </a:rPr>
              <a:t>cs.wikipedia.org/wiki/Rozmno%C5%BEovac%C3%ADsoustava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2200" dirty="0">
                <a:latin typeface="Arial" pitchFamily="34" charset="0"/>
                <a:cs typeface="Arial" pitchFamily="34" charset="0"/>
                <a:hlinkClick r:id="rId4"/>
              </a:rPr>
              <a:t>://cs.wikipedia.org/wiki/Soubor:Scheme_female_reproductive_system-cs.svg</a:t>
            </a:r>
            <a:endParaRPr lang="cs-CZ" sz="2200" dirty="0" smtClean="0">
              <a:latin typeface="Arial" pitchFamily="34" charset="0"/>
              <a:ea typeface="Times New Roman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237312"/>
            <a:ext cx="8712967" cy="36004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9621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329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152</TotalTime>
  <Words>404</Words>
  <Application>Microsoft Office PowerPoint</Application>
  <PresentationFormat>Předvádění na obrazovce (4:3)</PresentationFormat>
  <Paragraphs>84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Rozmnožovací soustava Pohlavní orgány ženy  </vt:lpstr>
      <vt:lpstr>Prezentace aplikace PowerPoint</vt:lpstr>
      <vt:lpstr>Rozmnožovací soustava také pohlavní soustava nebo reprodukční systém</vt:lpstr>
      <vt:lpstr>Terminologie</vt:lpstr>
      <vt:lpstr>Pohlavní znaky</vt:lpstr>
      <vt:lpstr>Obecná stavba</vt:lpstr>
      <vt:lpstr>Pohlavní soustava ženy Ženskou pohlavní soustavou se zabývá medicínský obor zvaný gynekologie.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Zpracovala: kateřina Holá</dc:title>
  <dc:creator>kaculinka</dc:creator>
  <cp:lastModifiedBy>Eva Franzová</cp:lastModifiedBy>
  <cp:revision>26</cp:revision>
  <dcterms:created xsi:type="dcterms:W3CDTF">2013-01-27T11:03:24Z</dcterms:created>
  <dcterms:modified xsi:type="dcterms:W3CDTF">2013-03-25T19:59:30Z</dcterms:modified>
</cp:coreProperties>
</file>