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4" r:id="rId3"/>
    <p:sldId id="257" r:id="rId4"/>
    <p:sldId id="259" r:id="rId5"/>
    <p:sldId id="266" r:id="rId6"/>
    <p:sldId id="261" r:id="rId7"/>
    <p:sldId id="267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0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6CB9A7-3FA5-4624-A74B-435F8B1889B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802D48-A3C3-4397-8D58-71B9D9C4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933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BA184B7-F30C-42DB-8680-028042380A7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1DFD55C-640B-44DE-BB72-5334F14B7B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zmno%C5%BEovac%C3%AD_soustava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Male_reproductive_system_lateral_nolabel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/>
            <a: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Rozmnožovací soustava</a:t>
            </a:r>
            <a:b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Pohlavní orgány muže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0929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7403946"/>
              </p:ext>
            </p:extLst>
          </p:nvPr>
        </p:nvGraphicFramePr>
        <p:xfrm>
          <a:off x="479617" y="1772816"/>
          <a:ext cx="7908807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522199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VY_32_INOVACE_52_VZ_05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Rozmnožovací soustava – pohlavní orgány muže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Terminologie,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obecná stavba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terminologii, 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24.1.2013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4294967295"/>
          </p:nvPr>
        </p:nvSpPr>
        <p:spPr>
          <a:xfrm>
            <a:off x="395536" y="6453336"/>
            <a:ext cx="7992888" cy="216024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9046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Rozmnožovací </a:t>
            </a:r>
            <a: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soustava</a:t>
            </a:r>
            <a:b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obecně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pohlavní </a:t>
            </a:r>
            <a:r>
              <a:rPr lang="cs-CZ" sz="27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soustava nebo reprodukční </a:t>
            </a:r>
            <a:r>
              <a:rPr lang="cs-CZ" sz="27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systém</a:t>
            </a:r>
            <a:endParaRPr lang="cs-CZ" sz="27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soustava orgánů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mnohých,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která slouží 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rozmnožování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zajišťuje vznik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pohlavních buněk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ajišťuje přenos dědičné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informace 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potomky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tedy pohlavní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rozmnožování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Rozlišujeme: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samčí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samičí rozmnožovací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soustavu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3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3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5932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pohlavní orgány</a:t>
            </a:r>
            <a: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pohlavní ústrojí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soubor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orgánů rozmnožovací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soustavy 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Dělení:</a:t>
            </a:r>
          </a:p>
          <a:p>
            <a:pPr>
              <a:buFont typeface="Courier New" pitchFamily="49" charset="0"/>
              <a:buChar char="o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vnější pohlavní orgány: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pyj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600" i="1" dirty="0">
                <a:latin typeface="Arial" pitchFamily="34" charset="0"/>
                <a:cs typeface="Arial" pitchFamily="34" charset="0"/>
              </a:rPr>
              <a:t>penis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),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šourek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vnitřní pohlavní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žláza: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varle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- je to párová pohlavní žláza, nadvarlata, </a:t>
            </a:r>
            <a:r>
              <a:rPr lang="cs-CZ" sz="2600" dirty="0" err="1">
                <a:latin typeface="Arial" pitchFamily="34" charset="0"/>
                <a:cs typeface="Arial" pitchFamily="34" charset="0"/>
              </a:rPr>
              <a:t>Cowperova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žláza, </a:t>
            </a:r>
          </a:p>
          <a:p>
            <a:pPr>
              <a:buFont typeface="Courier New" pitchFamily="49" charset="0"/>
              <a:buChar char="o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vývodné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cesty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pohlavní: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chámovod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žláza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předstojná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přídatná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pohlavní ústrojí: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např. mléčná žláza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savců</a:t>
            </a:r>
          </a:p>
          <a:p>
            <a:pPr>
              <a:buFont typeface="Courier New" pitchFamily="49" charset="0"/>
              <a:buChar char="o"/>
            </a:pPr>
            <a:r>
              <a:rPr lang="cs-CZ" sz="2600" b="1" dirty="0">
                <a:latin typeface="Arial" pitchFamily="34" charset="0"/>
                <a:cs typeface="Arial" pitchFamily="34" charset="0"/>
              </a:rPr>
              <a:t>g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enitálie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vnější nebo vychlípitelné orgány či struktury zajišťující kopulaci,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ejakulaci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inseminaci</a:t>
            </a:r>
          </a:p>
          <a:p>
            <a:pPr>
              <a:buFont typeface="Courier New" pitchFamily="49" charset="0"/>
              <a:buChar char="o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obecně se termínem genitálie označuje pohlavní ústrojí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97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Pohlavní znaky</a:t>
            </a:r>
            <a:endParaRPr lang="cs-CZ" sz="4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znaky, které určují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pohlaví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Primární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pohlavní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znaky 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vytvářejí se před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narozením (před porodem)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patří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 nim vnější a vnitřní pohlavní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ústrojí 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Sekundární pohlavní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znaky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yvíjejí se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před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pubertou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nejsou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součástí rozmnožovací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soustavy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80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pPr algn="ctr"/>
            <a:r>
              <a:rPr lang="cs-CZ" sz="4000" b="1" cap="none" dirty="0">
                <a:solidFill>
                  <a:srgbClr val="C00000"/>
                </a:solidFill>
                <a:latin typeface="Arial" charset="0"/>
                <a:cs typeface="Arial" charset="0"/>
              </a:rPr>
              <a:t>Pohlavní soustava </a:t>
            </a:r>
            <a:r>
              <a:rPr lang="cs-CZ" sz="4000" b="1" cap="none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muže</a:t>
            </a:r>
            <a:br>
              <a:rPr lang="cs-CZ" sz="4000" b="1" cap="none" dirty="0" smtClean="0">
                <a:solidFill>
                  <a:srgbClr val="C00000"/>
                </a:solidFill>
                <a:latin typeface="Arial" charset="0"/>
                <a:cs typeface="Arial" charset="0"/>
              </a:rPr>
            </a:br>
            <a:r>
              <a:rPr lang="cs-CZ" sz="27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Mužskou pohlavní soustavou se </a:t>
            </a:r>
            <a:r>
              <a:rPr lang="cs-CZ" sz="27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zabývá medicínský obor zvaný </a:t>
            </a:r>
            <a:r>
              <a:rPr lang="cs-CZ" sz="27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andrologie</a:t>
            </a:r>
            <a:r>
              <a:rPr lang="cs-CZ" sz="27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4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8147248" cy="4485112"/>
          </a:xfrm>
        </p:spPr>
        <p:txBody>
          <a:bodyPr numCol="2"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Mužské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pohlavní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orgány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(obr.str7)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9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dirty="0">
                <a:latin typeface="Arial" pitchFamily="34" charset="0"/>
                <a:cs typeface="Arial" pitchFamily="34" charset="0"/>
              </a:rPr>
              <a:t>. močový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měchýř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. stydká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. 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enis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. topořivé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těleso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dirty="0">
                <a:latin typeface="Arial" pitchFamily="34" charset="0"/>
                <a:cs typeface="Arial" pitchFamily="34" charset="0"/>
              </a:rPr>
              <a:t>. ž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alud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6</a:t>
            </a:r>
            <a:r>
              <a:rPr lang="cs-CZ" dirty="0">
                <a:latin typeface="Arial" pitchFamily="34" charset="0"/>
                <a:cs typeface="Arial" pitchFamily="34" charset="0"/>
              </a:rPr>
              <a:t>. 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ředkožka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</a:t>
            </a:r>
            <a:r>
              <a:rPr lang="cs-CZ" dirty="0">
                <a:latin typeface="Arial" pitchFamily="34" charset="0"/>
                <a:cs typeface="Arial" pitchFamily="34" charset="0"/>
              </a:rPr>
              <a:t>. ústí močové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trubice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dirty="0">
                <a:latin typeface="Arial" pitchFamily="34" charset="0"/>
                <a:cs typeface="Arial" pitchFamily="34" charset="0"/>
              </a:rPr>
              <a:t>. 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račník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9</a:t>
            </a:r>
            <a:r>
              <a:rPr lang="cs-CZ" dirty="0">
                <a:latin typeface="Arial" pitchFamily="34" charset="0"/>
                <a:cs typeface="Arial" pitchFamily="34" charset="0"/>
              </a:rPr>
              <a:t>. 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onečník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10</a:t>
            </a:r>
            <a:r>
              <a:rPr lang="cs-CZ" dirty="0">
                <a:latin typeface="Arial" pitchFamily="34" charset="0"/>
                <a:cs typeface="Arial" pitchFamily="34" charset="0"/>
              </a:rPr>
              <a:t>. semenný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váček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cs-CZ" dirty="0">
                <a:latin typeface="Arial" pitchFamily="34" charset="0"/>
                <a:cs typeface="Arial" pitchFamily="34" charset="0"/>
              </a:rPr>
              <a:t>. ejakulační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vývod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cs-CZ" dirty="0">
                <a:latin typeface="Arial" pitchFamily="34" charset="0"/>
                <a:cs typeface="Arial" pitchFamily="34" charset="0"/>
              </a:rPr>
              <a:t>. 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rostata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13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cowperova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žláza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14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a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nus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15</a:t>
            </a:r>
            <a:r>
              <a:rPr lang="cs-CZ" dirty="0">
                <a:latin typeface="Arial" pitchFamily="34" charset="0"/>
                <a:cs typeface="Arial" pitchFamily="34" charset="0"/>
              </a:rPr>
              <a:t>. 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hámovod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16</a:t>
            </a:r>
            <a:r>
              <a:rPr lang="cs-CZ" dirty="0">
                <a:latin typeface="Arial" pitchFamily="34" charset="0"/>
                <a:cs typeface="Arial" pitchFamily="34" charset="0"/>
              </a:rPr>
              <a:t>. 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advarle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17</a:t>
            </a:r>
            <a:r>
              <a:rPr lang="cs-CZ" dirty="0">
                <a:latin typeface="Arial" pitchFamily="34" charset="0"/>
                <a:cs typeface="Arial" pitchFamily="34" charset="0"/>
              </a:rPr>
              <a:t>. 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arle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18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šourek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201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cap="none" dirty="0">
                <a:solidFill>
                  <a:srgbClr val="C00000"/>
                </a:solidFill>
                <a:latin typeface="Arial" charset="0"/>
                <a:cs typeface="Arial" charset="0"/>
              </a:rPr>
              <a:t>Pohlavní soustava muže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2826" y="1600934"/>
            <a:ext cx="5217446" cy="449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478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72816"/>
            <a:ext cx="7704856" cy="4104456"/>
          </a:xfrm>
        </p:spPr>
        <p:txBody>
          <a:bodyPr>
            <a:normAutofit fontScale="5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300" dirty="0" smtClean="0">
              <a:latin typeface="Arial" pitchFamily="34" charset="0"/>
              <a:cs typeface="Arial" pitchFamily="34" charset="0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300" dirty="0" smtClean="0">
                <a:latin typeface="Arial" pitchFamily="34" charset="0"/>
                <a:cs typeface="Arial" pitchFamily="34" charset="0"/>
                <a:hlinkClick r:id="rId3"/>
              </a:rPr>
              <a:t>http</a:t>
            </a:r>
            <a:r>
              <a:rPr lang="cs-CZ" sz="2300" dirty="0">
                <a:latin typeface="Arial" pitchFamily="34" charset="0"/>
                <a:cs typeface="Arial" pitchFamily="34" charset="0"/>
                <a:hlinkClick r:id="rId3"/>
              </a:rPr>
              <a:t>://cs.wikipedia.org/wiki/Rozmno%C5%BEovac%C3%AD_soustava</a:t>
            </a:r>
            <a:r>
              <a:rPr lang="cs-CZ" sz="23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300" dirty="0" smtClean="0">
                <a:latin typeface="Arial" pitchFamily="34" charset="0"/>
                <a:cs typeface="Arial" pitchFamily="34" charset="0"/>
              </a:rPr>
              <a:t>str.3)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300" dirty="0" smtClean="0">
                <a:latin typeface="Arial" pitchFamily="34" charset="0"/>
                <a:cs typeface="Arial" pitchFamily="34" charset="0"/>
                <a:hlinkClick r:id="rId3"/>
              </a:rPr>
              <a:t>http</a:t>
            </a:r>
            <a:r>
              <a:rPr lang="cs-CZ" sz="2300" dirty="0">
                <a:latin typeface="Arial" pitchFamily="34" charset="0"/>
                <a:cs typeface="Arial" pitchFamily="34" charset="0"/>
                <a:hlinkClick r:id="rId3"/>
              </a:rPr>
              <a:t>://cs.wikipedia.org/wiki/Rozmno%C5%BEovac%C3%AD_soustava</a:t>
            </a:r>
            <a:r>
              <a:rPr lang="cs-CZ" sz="23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300" dirty="0" smtClean="0">
                <a:latin typeface="Arial" pitchFamily="34" charset="0"/>
                <a:cs typeface="Arial" pitchFamily="34" charset="0"/>
              </a:rPr>
              <a:t>str.4)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300" dirty="0" smtClean="0"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sz="2300" dirty="0">
                <a:latin typeface="Arial" pitchFamily="34" charset="0"/>
                <a:cs typeface="Arial" pitchFamily="34" charset="0"/>
                <a:hlinkClick r:id="rId4"/>
              </a:rPr>
              <a:t>://cs.wikipedia.org/wiki/Soubor:Male_reproductive_system_lateral_nolabel.png</a:t>
            </a:r>
            <a:r>
              <a:rPr lang="cs-CZ" sz="2300" dirty="0">
                <a:latin typeface="Arial" pitchFamily="34" charset="0"/>
                <a:cs typeface="Arial" pitchFamily="34" charset="0"/>
              </a:rPr>
              <a:t>  (</a:t>
            </a:r>
            <a:r>
              <a:rPr lang="cs-CZ" sz="2300" dirty="0" smtClean="0">
                <a:latin typeface="Arial" pitchFamily="34" charset="0"/>
                <a:cs typeface="Arial" pitchFamily="34" charset="0"/>
              </a:rPr>
              <a:t>str.6,7)</a:t>
            </a:r>
          </a:p>
          <a:p>
            <a:pPr algn="l"/>
            <a:endParaRPr lang="cs-CZ" sz="2300" dirty="0" smtClean="0">
              <a:latin typeface="Arial" pitchFamily="34" charset="0"/>
              <a:cs typeface="Arial" pitchFamily="34" charset="0"/>
            </a:endParaRPr>
          </a:p>
          <a:p>
            <a:pPr algn="l"/>
            <a:endParaRPr lang="cs-CZ" sz="2300" dirty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200" b="0" dirty="0" smtClean="0">
                <a:latin typeface="Arial"/>
                <a:ea typeface="Times New Roman"/>
              </a:rPr>
              <a:t>„Materiál </a:t>
            </a:r>
            <a:r>
              <a:rPr lang="cs-CZ" sz="2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0" y="6309320"/>
            <a:ext cx="8568951" cy="36004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1700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141</TotalTime>
  <Words>454</Words>
  <Application>Microsoft Office PowerPoint</Application>
  <PresentationFormat>Předvádění na obrazovce (4:3)</PresentationFormat>
  <Paragraphs>99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Rozmnožovací soustava Pohlavní orgány muže  </vt:lpstr>
      <vt:lpstr>Prezentace aplikace PowerPoint</vt:lpstr>
      <vt:lpstr>Rozmnožovací soustava obecně pohlavní soustava nebo reprodukční systém</vt:lpstr>
      <vt:lpstr> pohlavní orgány/pohlavní ústrojí</vt:lpstr>
      <vt:lpstr>Pohlavní znaky</vt:lpstr>
      <vt:lpstr>Pohlavní soustava muže Mužskou pohlavní soustavou se zabývá medicínský obor zvaný andrologie.</vt:lpstr>
      <vt:lpstr>Pohlavní soustava muže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kaculinka</dc:creator>
  <cp:lastModifiedBy>Eva Franzová</cp:lastModifiedBy>
  <cp:revision>25</cp:revision>
  <dcterms:created xsi:type="dcterms:W3CDTF">2013-01-29T12:09:03Z</dcterms:created>
  <dcterms:modified xsi:type="dcterms:W3CDTF">2013-03-25T19:59:56Z</dcterms:modified>
</cp:coreProperties>
</file>