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8" r:id="rId4"/>
    <p:sldId id="268" r:id="rId5"/>
    <p:sldId id="270" r:id="rId6"/>
    <p:sldId id="261" r:id="rId7"/>
    <p:sldId id="262" r:id="rId8"/>
    <p:sldId id="269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68" d="100"/>
          <a:sy n="68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B83145-78FF-4E66-BCBF-8C9AE525A61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ED488-D600-4C11-8209-894742AB11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743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A3E7869-6942-4032-AF95-2A34CE2FF4B1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974D0A-DFA2-46AC-BD5C-85F333880623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dealni-vaha.info/picture/anorexie.jpg" TargetMode="External"/><Relationship Id="rId2" Type="http://schemas.openxmlformats.org/officeDocument/2006/relationships/hyperlink" Target="http://www.osel.cz/_popisky/112403358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dealni.cz/info.asp#ixzz2K6ok032H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idealni.cz/info.asp#ixzz2K6o9akaG" TargetMode="External"/><Relationship Id="rId12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idealni.cz/info.asp#ixzz2K6lRDcm7" TargetMode="External"/><Relationship Id="rId11" Type="http://schemas.openxmlformats.org/officeDocument/2006/relationships/hyperlink" Target="http://www.idealni-vaha.info/picture/anorexie.jpg" TargetMode="External"/><Relationship Id="rId5" Type="http://schemas.openxmlformats.org/officeDocument/2006/relationships/hyperlink" Target="http://www.idealni.cz/info.asp#ixzz2K6cVrtgA" TargetMode="External"/><Relationship Id="rId10" Type="http://schemas.openxmlformats.org/officeDocument/2006/relationships/hyperlink" Target="http://www.osel.cz/_popisky/1124033585.jpg" TargetMode="External"/><Relationship Id="rId4" Type="http://schemas.openxmlformats.org/officeDocument/2006/relationships/hyperlink" Target="http://www.idealni.cz/info.asp#ixzz2K6TqSV9n" TargetMode="External"/><Relationship Id="rId9" Type="http://schemas.openxmlformats.org/officeDocument/2006/relationships/hyperlink" Target="http://cs.wikipedia.org/wiki/Poruchy_p%C5%99%C3%ADjmu_potrav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4400" dirty="0">
                <a:solidFill>
                  <a:srgbClr val="C00000"/>
                </a:solidFill>
              </a:rPr>
              <a:t>Poruchy příjmu potravy</a:t>
            </a:r>
            <a:r>
              <a:rPr lang="cs-CZ" sz="5400" dirty="0">
                <a:solidFill>
                  <a:srgbClr val="C00000"/>
                </a:solidFill>
              </a:rPr>
              <a:t/>
            </a:r>
            <a:br>
              <a:rPr lang="cs-CZ" sz="5400" dirty="0">
                <a:solidFill>
                  <a:srgbClr val="C00000"/>
                </a:solidFill>
              </a:rPr>
            </a:br>
            <a:r>
              <a:rPr lang="cs-CZ" sz="3200" dirty="0">
                <a:solidFill>
                  <a:srgbClr val="C00000"/>
                </a:solidFill>
              </a:rPr>
              <a:t>anorexie, bulimie,</a:t>
            </a:r>
            <a:r>
              <a:rPr lang="cs-CZ" sz="3200" i="1" dirty="0"/>
              <a:t> </a:t>
            </a:r>
            <a:r>
              <a:rPr lang="cs-CZ" sz="3200" dirty="0">
                <a:solidFill>
                  <a:srgbClr val="C00000"/>
                </a:solidFill>
              </a:rPr>
              <a:t>Záchvatovité přejídání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514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813418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CZ.1.07/1.4.00/21.3202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VY_32_INOVACE_52_VZ_07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Poruchy příjmu potravy – anorexie, bulimie, záchvatovité přejídání 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Nebezpečí poruch příjmu potravy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problémem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upozornění na problém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17.1.2013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467544" y="6381329"/>
            <a:ext cx="8208912" cy="288031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200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6077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rgbClr val="C00000"/>
                </a:solidFill>
              </a:rPr>
              <a:t>Poruchy příjmu </a:t>
            </a:r>
            <a:r>
              <a:rPr lang="cs-CZ" sz="4000" b="1" dirty="0" smtClean="0">
                <a:solidFill>
                  <a:srgbClr val="C00000"/>
                </a:solidFill>
              </a:rPr>
              <a:t>potravy</a:t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>„PPP“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typické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obavy z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tloušťky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manipulace s jídlem, sloužící ke snížení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hmotnosti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zkreslené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vnímání vlastního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těla.</a:t>
            </a:r>
            <a:endParaRPr lang="cs-CZ" sz="2600" b="1" u="sng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psychická onemocnění 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nemocný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člověk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není schopen se sám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bez pomoci druhých nemoci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zbavit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ztráta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zájmu o kontakt s vrstevníky (především 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anorexie)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nesoustředěnost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náladovost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tředem veškerého zájmu jedince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stává jídlo a vlastní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postava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>
                <a:latin typeface="Arial" pitchFamily="34" charset="0"/>
                <a:cs typeface="Arial" pitchFamily="34" charset="0"/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kaculinka\AppData\Local\Microsoft\Windows\Temporary Internet Files\Content.IE5\HNBU8AQN\MP9004013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03608"/>
            <a:ext cx="936104" cy="239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337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>
                <a:solidFill>
                  <a:srgbClr val="C00000"/>
                </a:solidFill>
              </a:rPr>
              <a:t>Poruchy příjmu potravy</a:t>
            </a:r>
            <a:endParaRPr lang="cs-CZ" sz="4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75240" cy="52772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Mentální anorexie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 odmítání jídla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Mentální bulimie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 záchvaty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přejídání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zvracení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Záchvatovité přejídání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spojené 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jinými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psychickými poruchami, například se stresem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89163"/>
            <a:ext cx="2253481" cy="1736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89162"/>
            <a:ext cx="1390678" cy="1711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707" y="4289163"/>
            <a:ext cx="2358936" cy="1567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498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Mentální anorexie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147248" cy="53492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úmyslné snižování váhy, které může vést až k úplnému odmítání potravy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vracení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užívání projímadla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narušené vnímání vlastního těla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opírání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vlastní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tělesné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podváhy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strach </a:t>
            </a:r>
            <a:r>
              <a:rPr lang="cs-CZ" dirty="0">
                <a:latin typeface="Arial" pitchFamily="34" charset="0"/>
                <a:cs typeface="Arial" pitchFamily="34" charset="0"/>
              </a:rPr>
              <a:t>z přírůstku hmotnosti navzdory podváze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tělesná hmotnost či stavba těla má nepatřičný vliv na sebevědomí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dívek </a:t>
            </a:r>
            <a:r>
              <a:rPr lang="cs-CZ" dirty="0">
                <a:latin typeface="Arial" pitchFamily="34" charset="0"/>
                <a:cs typeface="Arial" pitchFamily="34" charset="0"/>
              </a:rPr>
              <a:t>a žen nepřítomnost nejméně tří po sobě jdoucích menstruačních cyklů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může dojít až ke ztrátě plodnosti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1"/>
            <a:ext cx="2590725" cy="1765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938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Mentální bulimie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75240" cy="53492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postihuje </a:t>
            </a:r>
            <a:r>
              <a:rPr lang="cs-CZ" dirty="0">
                <a:latin typeface="Arial" pitchFamily="34" charset="0"/>
                <a:cs typeface="Arial" pitchFamily="34" charset="0"/>
              </a:rPr>
              <a:t>především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dívky v období dospívání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psychické onemocnění, projevuje se </a:t>
            </a:r>
            <a:r>
              <a:rPr lang="cs-CZ" dirty="0">
                <a:latin typeface="Arial" pitchFamily="34" charset="0"/>
                <a:cs typeface="Arial" pitchFamily="34" charset="0"/>
              </a:rPr>
              <a:t>zvracením a stárnutím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kůže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může způsobit </a:t>
            </a:r>
            <a:r>
              <a:rPr lang="cs-CZ" dirty="0">
                <a:latin typeface="Arial" pitchFamily="34" charset="0"/>
                <a:cs typeface="Arial" pitchFamily="34" charset="0"/>
              </a:rPr>
              <a:t>vypadání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zubů, nehtů </a:t>
            </a:r>
            <a:r>
              <a:rPr lang="cs-CZ" dirty="0">
                <a:latin typeface="Arial" pitchFamily="34" charset="0"/>
                <a:cs typeface="Arial" pitchFamily="34" charset="0"/>
              </a:rPr>
              <a:t>a někdy i úplnou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slepotu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Projevy nemoci: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eustálé </a:t>
            </a:r>
            <a:r>
              <a:rPr lang="cs-CZ" dirty="0">
                <a:latin typeface="Arial" pitchFamily="34" charset="0"/>
                <a:cs typeface="Arial" pitchFamily="34" charset="0"/>
              </a:rPr>
              <a:t>zabývání se jídlem, neodolatelná touha po jídle a epizody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přejídání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zmírňování vlivu </a:t>
            </a:r>
            <a:r>
              <a:rPr lang="cs-CZ" dirty="0">
                <a:latin typeface="Arial" pitchFamily="34" charset="0"/>
                <a:cs typeface="Arial" pitchFamily="34" charset="0"/>
              </a:rPr>
              <a:t>jídla na váhu zvracením, přechodnými hladovkami či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projímadly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horobný </a:t>
            </a:r>
            <a:r>
              <a:rPr lang="cs-CZ" dirty="0">
                <a:latin typeface="Arial" pitchFamily="34" charset="0"/>
                <a:cs typeface="Arial" pitchFamily="34" charset="0"/>
              </a:rPr>
              <a:t>strach z tloušťky, nízké sebevědomí,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přehnaná závislost </a:t>
            </a:r>
            <a:r>
              <a:rPr lang="cs-CZ" dirty="0">
                <a:latin typeface="Arial" pitchFamily="34" charset="0"/>
                <a:cs typeface="Arial" pitchFamily="34" charset="0"/>
              </a:rPr>
              <a:t>na vzhledu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hmotnosti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ulimie </a:t>
            </a:r>
            <a:r>
              <a:rPr lang="cs-CZ" dirty="0">
                <a:latin typeface="Arial" pitchFamily="34" charset="0"/>
                <a:cs typeface="Arial" pitchFamily="34" charset="0"/>
              </a:rPr>
              <a:t>se léčí pomocí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psychoterapie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319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>
                <a:solidFill>
                  <a:srgbClr val="C00000"/>
                </a:solidFill>
              </a:rPr>
              <a:t>Záchvatovité přejídání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147248" cy="5493224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příčinou je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nevyvážené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stravování a redukční diety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důsledkem je přibírání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na váze, deprese, nespokojenost se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sebou</a:t>
            </a:r>
          </a:p>
          <a:p>
            <a:pPr marL="0" indent="0">
              <a:buNone/>
            </a:pPr>
            <a:r>
              <a:rPr lang="cs-CZ" sz="4400" u="sng" dirty="0" smtClean="0">
                <a:latin typeface="Arial" pitchFamily="34" charset="0"/>
                <a:cs typeface="Arial" pitchFamily="34" charset="0"/>
              </a:rPr>
              <a:t>Projevy nemoci: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evyvážené stravování, hladovění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či jednostranný jídelníček se střídá s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neodolatelnou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touhou se přejíst 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stavy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nejsou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výjimečné, ale opakují se</a:t>
            </a:r>
            <a:endParaRPr lang="cs-CZ" sz="44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"záchvatu"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přichází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fyzicky nepříjemné pocity z přejedení, obvykle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nedochází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ke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zvracení </a:t>
            </a:r>
            <a:endParaRPr lang="cs-CZ" sz="44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nárůstem hmotnosti roste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nespokojenost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se sebou a snaha se nejrůznějším způsobem omezovat v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jídle</a:t>
            </a:r>
            <a:endParaRPr lang="cs-CZ" sz="44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orucha je často reakcí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na stres, citové strádání či depresivní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nálady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/>
            </a:r>
            <a:br>
              <a:rPr lang="cs-CZ" sz="3400" dirty="0">
                <a:latin typeface="Arial" pitchFamily="34" charset="0"/>
                <a:cs typeface="Arial" pitchFamily="34" charset="0"/>
              </a:rPr>
            </a:br>
            <a:endParaRPr lang="cs-CZ" sz="3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198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21014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Rizika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poruch příjmu potravy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3200" b="1" dirty="0" smtClean="0">
                <a:solidFill>
                  <a:srgbClr val="C00000"/>
                </a:solidFill>
              </a:rPr>
              <a:t/>
            </a:r>
            <a:br>
              <a:rPr lang="cs-CZ" sz="3200" b="1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Psychické problémy: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deprese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výčitky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podrážděnost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nesoustředěnost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závratě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strach z tloustnutí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uzavření se do sebe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ztráta zájmu o okolí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únava aj.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Fyzické problémy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řídnutí kostí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zvýšená </a:t>
            </a:r>
            <a:r>
              <a:rPr lang="cs-CZ" dirty="0">
                <a:latin typeface="Arial" pitchFamily="34" charset="0"/>
                <a:cs typeface="Arial" pitchFamily="34" charset="0"/>
              </a:rPr>
              <a:t>kazivost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zubů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ztráta menstruace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ozdější </a:t>
            </a:r>
            <a:r>
              <a:rPr lang="cs-CZ" dirty="0">
                <a:latin typeface="Arial" pitchFamily="34" charset="0"/>
                <a:cs typeface="Arial" pitchFamily="34" charset="0"/>
              </a:rPr>
              <a:t>problémy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plodností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snadný </a:t>
            </a:r>
            <a:r>
              <a:rPr lang="cs-CZ" dirty="0">
                <a:latin typeface="Arial" pitchFamily="34" charset="0"/>
                <a:cs typeface="Arial" pitchFamily="34" charset="0"/>
              </a:rPr>
              <a:t>vznik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modřin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ehydratace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nízký tlak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selhání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srdce aj.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065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Proč jsou poruchy příjmu potravy tak nebezpečné?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nepostihují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psychiku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emocní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na tom obvykle velice špatně i po fyzické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stránce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emoc je závažná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zrádná proto, že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postihuje jak tělo, tak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duši </a:t>
            </a:r>
          </a:p>
          <a:p>
            <a:pPr marL="0" indent="0" algn="ctr">
              <a:buNone/>
            </a:pP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Tato </a:t>
            </a:r>
            <a:r>
              <a:rPr lang="cs-CZ" sz="3600" u="sng" dirty="0">
                <a:latin typeface="Arial" pitchFamily="34" charset="0"/>
                <a:cs typeface="Arial" pitchFamily="34" charset="0"/>
              </a:rPr>
              <a:t>choroba může mít za následek i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smrt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!!!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kaculinka\AppData\Local\Microsoft\Windows\Temporary Internet Files\Content.IE5\32E2AD2E\MC90025059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029237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47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Obrázky mluví za vše…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1300" dirty="0" smtClean="0"/>
              <a:t>            Obr.č.1                                                                              Obr.č.2</a:t>
            </a:r>
          </a:p>
          <a:p>
            <a:endParaRPr lang="cs-CZ" dirty="0"/>
          </a:p>
          <a:p>
            <a:r>
              <a:rPr lang="cs-CZ" sz="1400" dirty="0"/>
              <a:t>Převzato z </a:t>
            </a:r>
            <a:r>
              <a:rPr lang="cs-CZ" sz="1400" dirty="0">
                <a:hlinkClick r:id="rId2"/>
              </a:rPr>
              <a:t>www.osel.cz/_</a:t>
            </a:r>
            <a:r>
              <a:rPr lang="cs-CZ" sz="1400" dirty="0" smtClean="0">
                <a:hlinkClick r:id="rId2"/>
              </a:rPr>
              <a:t>popisky/1124033585.jpg</a:t>
            </a:r>
            <a:r>
              <a:rPr lang="cs-CZ" sz="1400" dirty="0" smtClean="0"/>
              <a:t> (obr.č.1)</a:t>
            </a:r>
          </a:p>
          <a:p>
            <a:r>
              <a:rPr lang="cs-CZ" sz="1400" dirty="0"/>
              <a:t>Převzato z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www.idealni-vaha.info/picture/anorexie.jpg</a:t>
            </a:r>
            <a:r>
              <a:rPr lang="cs-CZ" sz="1400" dirty="0" smtClean="0"/>
              <a:t> (obr.č.2)</a:t>
            </a:r>
            <a:endParaRPr lang="cs-CZ" sz="1400" dirty="0"/>
          </a:p>
        </p:txBody>
      </p:sp>
      <p:pic>
        <p:nvPicPr>
          <p:cNvPr id="1026" name="Picture 2" descr="C:\Users\kaculinka\Desktop\anor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02498"/>
            <a:ext cx="2304256" cy="296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Desktop\ano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08218"/>
            <a:ext cx="2075138" cy="292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59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704856" cy="4392488"/>
          </a:xfrm>
        </p:spPr>
        <p:txBody>
          <a:bodyPr>
            <a:normAutofit fontScale="25000" lnSpcReduction="20000"/>
          </a:bodyPr>
          <a:lstStyle/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6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64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cs-CZ" sz="6400" dirty="0" smtClean="0">
                <a:latin typeface="Arial" pitchFamily="34" charset="0"/>
                <a:cs typeface="Arial" pitchFamily="34" charset="0"/>
                <a:hlinkClick r:id="rId4"/>
              </a:rPr>
              <a:t>www.idealni.cz/info.asp#ixzz2K6TqSV9n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5"/>
              </a:rPr>
              <a:t>://</a:t>
            </a:r>
            <a:r>
              <a:rPr lang="cs-CZ" sz="6400" dirty="0" smtClean="0">
                <a:latin typeface="Arial" pitchFamily="34" charset="0"/>
                <a:cs typeface="Arial" pitchFamily="34" charset="0"/>
                <a:hlinkClick r:id="rId5"/>
              </a:rPr>
              <a:t>www.idealni.cz/info.asp#ixzz2K6cVrtgA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6"/>
              </a:rPr>
              <a:t>://</a:t>
            </a:r>
            <a:r>
              <a:rPr lang="cs-CZ" sz="6400" dirty="0" smtClean="0">
                <a:latin typeface="Arial" pitchFamily="34" charset="0"/>
                <a:cs typeface="Arial" pitchFamily="34" charset="0"/>
                <a:hlinkClick r:id="rId6"/>
              </a:rPr>
              <a:t>www.idealni.cz/info.asp#ixzz2K6lRDcm7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7"/>
              </a:rPr>
              <a:t>://</a:t>
            </a:r>
            <a:r>
              <a:rPr lang="cs-CZ" sz="6400" dirty="0" smtClean="0">
                <a:latin typeface="Arial" pitchFamily="34" charset="0"/>
                <a:cs typeface="Arial" pitchFamily="34" charset="0"/>
                <a:hlinkClick r:id="rId7"/>
              </a:rPr>
              <a:t>www.idealni.cz/info.asp#ixzz2K6o9akaG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  <a:hlinkClick r:id="rId8"/>
              </a:rPr>
              <a:t>http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8"/>
              </a:rPr>
              <a:t>://</a:t>
            </a:r>
            <a:r>
              <a:rPr lang="cs-CZ" sz="6400" dirty="0" smtClean="0">
                <a:latin typeface="Arial" pitchFamily="34" charset="0"/>
                <a:cs typeface="Arial" pitchFamily="34" charset="0"/>
                <a:hlinkClick r:id="rId8"/>
              </a:rPr>
              <a:t>www.idealni.cz/info.asp#ixzz2K6ok032H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  <a:hlinkClick r:id="rId9"/>
              </a:rPr>
              <a:t>http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9"/>
              </a:rPr>
              <a:t>://</a:t>
            </a:r>
            <a:r>
              <a:rPr lang="cs-CZ" sz="6400" dirty="0" smtClean="0">
                <a:latin typeface="Arial" pitchFamily="34" charset="0"/>
                <a:cs typeface="Arial" pitchFamily="34" charset="0"/>
                <a:hlinkClick r:id="rId9"/>
              </a:rPr>
              <a:t>cs.wikipedia.org/wiki/Poruchy_p%C5%99%C3%ADjmu_potravy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Microsoft 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3"/>
              </a:rPr>
              <a:t>http://office.microsoft.com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 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Převzato 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z 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10"/>
              </a:rPr>
              <a:t>www.osel.cz/_popisky/1124033585.jpg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 (obr.č.1) (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str.8)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Převzato 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z </a:t>
            </a:r>
            <a:r>
              <a:rPr lang="cs-CZ" sz="6400" dirty="0">
                <a:latin typeface="Arial" pitchFamily="34" charset="0"/>
                <a:cs typeface="Arial" pitchFamily="34" charset="0"/>
                <a:hlinkClick r:id="rId11"/>
              </a:rPr>
              <a:t>http://www.idealni-vaha.info/picture/anorexie.jpg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 (obr.č.2)(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str.8)</a:t>
            </a:r>
            <a:endParaRPr lang="cs-CZ" sz="64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800" b="0" dirty="0" smtClean="0">
                <a:latin typeface="Arial"/>
                <a:ea typeface="Times New Roman"/>
              </a:rPr>
              <a:t>„Materiál </a:t>
            </a:r>
            <a:r>
              <a:rPr lang="cs-CZ" sz="48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03831" y="6381328"/>
            <a:ext cx="8280920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3361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235</TotalTime>
  <Words>700</Words>
  <Application>Microsoft Office PowerPoint</Application>
  <PresentationFormat>Předvádění na obrazovce (4:3)</PresentationFormat>
  <Paragraphs>135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Poruchy příjmu potravy anorexie, bulimie, Záchvatovité přejídání </vt:lpstr>
      <vt:lpstr>Prezentace aplikace PowerPoint</vt:lpstr>
      <vt:lpstr>Poruchy příjmu potravy „PPP“</vt:lpstr>
      <vt:lpstr>Poruchy příjmu potravy</vt:lpstr>
      <vt:lpstr>Mentální anorexie</vt:lpstr>
      <vt:lpstr>Mentální bulimie</vt:lpstr>
      <vt:lpstr>Záchvatovité přejídání</vt:lpstr>
      <vt:lpstr> Rizika poruch příjmu potravy: </vt:lpstr>
      <vt:lpstr>Proč jsou poruchy příjmu potravy tak nebezpečné?</vt:lpstr>
      <vt:lpstr>Obrázky mluví za vše…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Poruchy příjmu potravy anorexie, bulimie, Záchvatovité přejídání</dc:title>
  <dc:creator>kaculinka</dc:creator>
  <cp:lastModifiedBy>Eva Franzová</cp:lastModifiedBy>
  <cp:revision>31</cp:revision>
  <dcterms:created xsi:type="dcterms:W3CDTF">2013-02-06T07:39:07Z</dcterms:created>
  <dcterms:modified xsi:type="dcterms:W3CDTF">2013-03-25T20:01:30Z</dcterms:modified>
</cp:coreProperties>
</file>