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4" r:id="rId4"/>
    <p:sldId id="261" r:id="rId5"/>
    <p:sldId id="266" r:id="rId6"/>
    <p:sldId id="263" r:id="rId7"/>
    <p:sldId id="265" r:id="rId8"/>
    <p:sldId id="268" r:id="rId9"/>
    <p:sldId id="267" r:id="rId10"/>
    <p:sldId id="269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061F2-6244-405E-AF07-9C3868E9DF8E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CFFE70-7E14-4FC3-88E4-0C5E37584DF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524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368F29-E8B2-43B8-B646-4E2865DF6138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136CD4A-5D2F-429C-8064-8A707110A39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olicie.cz/clanek/preventivni-informace-sikana.aspx" TargetMode="External"/><Relationship Id="rId5" Type="http://schemas.openxmlformats.org/officeDocument/2006/relationships/hyperlink" Target="http://www.zachranny-kruh.cz/rizikove_chovani/co_je_to_sikana.html" TargetMode="External"/><Relationship Id="rId4" Type="http://schemas.openxmlformats.org/officeDocument/2006/relationships/hyperlink" Target="http://cs.wikipedia.org/wiki/%C5%A0ik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Šikana</a:t>
            </a:r>
            <a:r>
              <a:rPr lang="cs-CZ" sz="48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002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4870354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Šikana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problematikou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její nebezpečností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problematice, uvědomění si nebezpečnosti šikany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informací, orientace v problematice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395536" y="6309320"/>
            <a:ext cx="8208912" cy="432048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972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Šikana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03232" cy="5349208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chování</a:t>
            </a:r>
            <a:r>
              <a:rPr lang="cs-CZ" dirty="0">
                <a:latin typeface="Arial" pitchFamily="34" charset="0"/>
                <a:cs typeface="Arial" pitchFamily="34" charset="0"/>
              </a:rPr>
              <a:t>, jehož záměrem je ublížit, ohrozit, ponižovat nebo zastrašovat jiného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člověka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závažná agresivní porucha chování, není </a:t>
            </a:r>
            <a:r>
              <a:rPr lang="cs-CZ" dirty="0">
                <a:latin typeface="Arial" pitchFamily="34" charset="0"/>
                <a:cs typeface="Arial" pitchFamily="34" charset="0"/>
              </a:rPr>
              <a:t>omezena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věkem, Vyskytuje </a:t>
            </a:r>
            <a:r>
              <a:rPr lang="cs-CZ" dirty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 dětství až </a:t>
            </a:r>
            <a:r>
              <a:rPr lang="cs-CZ" dirty="0">
                <a:latin typeface="Arial" pitchFamily="34" charset="0"/>
                <a:cs typeface="Arial" pitchFamily="34" charset="0"/>
              </a:rPr>
              <a:t>po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stáří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druhem týrání, které posiluje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agresorech pocit </a:t>
            </a:r>
            <a:r>
              <a:rPr lang="cs-CZ" dirty="0">
                <a:latin typeface="Arial" pitchFamily="34" charset="0"/>
                <a:cs typeface="Arial" pitchFamily="34" charset="0"/>
              </a:rPr>
              <a:t>moci nad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obětí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silnější jedinec nebo skupina může oběť donutit </a:t>
            </a:r>
            <a:r>
              <a:rPr lang="cs-CZ" dirty="0">
                <a:latin typeface="Arial" pitchFamily="34" charset="0"/>
                <a:cs typeface="Arial" pitchFamily="34" charset="0"/>
              </a:rPr>
              <a:t>pod hrozbou násilí k jednání, které ji ponižuje nebo jinak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traumatizuje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pokud ostatní nečinně přihlíží jak je bezbranným ubližováno, učí se tolerovat bezpráví, které má často charakter trestné činnosti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0H6LNT1E\MC9002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446" y="5157192"/>
            <a:ext cx="1407034" cy="171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48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Původ a význam  slova šikana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0454"/>
            <a:ext cx="8003232" cy="533349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</a:t>
            </a:r>
            <a:r>
              <a:rPr lang="cs-CZ" dirty="0">
                <a:latin typeface="Arial" pitchFamily="34" charset="0"/>
                <a:cs typeface="Arial" pitchFamily="34" charset="0"/>
              </a:rPr>
              <a:t>původ ve francouzském „chicane“, což znamená malicherný spor, z něhož se postupem času stává systematické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trýznění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nes </a:t>
            </a:r>
            <a:r>
              <a:rPr lang="cs-CZ" dirty="0">
                <a:latin typeface="Arial" pitchFamily="34" charset="0"/>
                <a:cs typeface="Arial" pitchFamily="34" charset="0"/>
              </a:rPr>
              <a:t>je však častěji používáno jako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označením </a:t>
            </a:r>
            <a:r>
              <a:rPr lang="cs-CZ" dirty="0">
                <a:latin typeface="Arial" pitchFamily="34" charset="0"/>
                <a:cs typeface="Arial" pitchFamily="34" charset="0"/>
              </a:rPr>
              <a:t>pro opakované týrání, zotročování, ponižování nebo omezování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znamená </a:t>
            </a:r>
            <a:r>
              <a:rPr lang="cs-CZ" dirty="0">
                <a:latin typeface="Arial" pitchFamily="34" charset="0"/>
                <a:cs typeface="Arial" pitchFamily="34" charset="0"/>
              </a:rPr>
              <a:t>to, že ti někdo, komu se nemůžeš ubránit, dělá, co je ti nepříjemné, co tě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bolí, </a:t>
            </a:r>
            <a:r>
              <a:rPr lang="cs-CZ" dirty="0">
                <a:latin typeface="Arial" pitchFamily="34" charset="0"/>
                <a:cs typeface="Arial" pitchFamily="34" charset="0"/>
              </a:rPr>
              <a:t>ponižuje,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strká </a:t>
            </a:r>
            <a:r>
              <a:rPr lang="cs-CZ" dirty="0">
                <a:latin typeface="Arial" pitchFamily="34" charset="0"/>
                <a:cs typeface="Arial" pitchFamily="34" charset="0"/>
              </a:rPr>
              <a:t>do tebe, nadává ti, schovává ti věci,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bije tě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pomlouvá </a:t>
            </a:r>
            <a:r>
              <a:rPr lang="cs-CZ" dirty="0">
                <a:latin typeface="Arial" pitchFamily="34" charset="0"/>
                <a:cs typeface="Arial" pitchFamily="34" charset="0"/>
              </a:rPr>
              <a:t>tě, intrikuje proti tobě, navádí spolužáky, aby s tebou nemluvili a nevšímali si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ikana může být fyzická i psychická – ponižování, vydírání, verbální šikanování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ZLF7JMAJ\MP900448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6632"/>
            <a:ext cx="1561470" cy="102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76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Druhy šikany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yzická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agrese</a:t>
            </a:r>
            <a:r>
              <a:rPr lang="cs-CZ" dirty="0">
                <a:latin typeface="Arial" pitchFamily="34" charset="0"/>
                <a:cs typeface="Arial" pitchFamily="34" charset="0"/>
              </a:rPr>
              <a:t> - agresor používá k šikanování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fyzické </a:t>
            </a:r>
            <a:r>
              <a:rPr lang="cs-CZ" dirty="0">
                <a:latin typeface="Arial" pitchFamily="34" charset="0"/>
                <a:cs typeface="Arial" pitchFamily="34" charset="0"/>
              </a:rPr>
              <a:t>násilí, popřípadě předměty, kterými učiní útok důraznějším (baseballová pálka, batoh apod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.)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lovní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agrese a zastrašování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- agresor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vyhrožuje </a:t>
            </a:r>
            <a:r>
              <a:rPr lang="cs-CZ" dirty="0">
                <a:latin typeface="Arial" pitchFamily="34" charset="0"/>
                <a:cs typeface="Arial" pitchFamily="34" charset="0"/>
              </a:rPr>
              <a:t>fyzickým útokem, zastrašuje, nadává jí,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vysmívá se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rádeže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ničení a manipulace s věcmi</a:t>
            </a:r>
            <a:r>
              <a:rPr lang="cs-CZ" dirty="0">
                <a:latin typeface="Arial" pitchFamily="34" charset="0"/>
                <a:cs typeface="Arial" pitchFamily="34" charset="0"/>
              </a:rPr>
              <a:t> - agresor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ničí </a:t>
            </a:r>
            <a:r>
              <a:rPr lang="cs-CZ" dirty="0">
                <a:latin typeface="Arial" pitchFamily="34" charset="0"/>
                <a:cs typeface="Arial" pitchFamily="34" charset="0"/>
              </a:rPr>
              <a:t>a odcizuje věci nebo si věci půjčuje a vrací je znehodnocené (zejména tužky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>
                <a:latin typeface="Arial" pitchFamily="34" charset="0"/>
                <a:cs typeface="Arial" pitchFamily="34" charset="0"/>
              </a:rPr>
              <a:t>penál a jiné školní pomůcky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ásilné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 manipulativní příkazy</a:t>
            </a:r>
            <a:r>
              <a:rPr lang="cs-CZ" dirty="0">
                <a:latin typeface="Arial" pitchFamily="34" charset="0"/>
                <a:cs typeface="Arial" pitchFamily="34" charset="0"/>
              </a:rPr>
              <a:t> - agresor nutí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dirty="0">
                <a:latin typeface="Arial" pitchFamily="34" charset="0"/>
                <a:cs typeface="Arial" pitchFamily="34" charset="0"/>
              </a:rPr>
              <a:t>různým nepříjemným činnostem a úkolům (např. psát za někoho domácí úkoly, nosit a odevzdávat svačinu či kapesné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0H6LNT1E\MC90028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656184" cy="138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71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Kdo šikanuje?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19256" cy="4824536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ětšinou šikanují chlapci, kteří vyrůstají v chladném a odmítavém rodinném prostředí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asto jsou sami tvrdě trestáni svými rodiči, kteří akceptují násilí jako řešení problémů a také ho </a:t>
            </a:r>
            <a:r>
              <a:rPr lang="cs-CZ" dirty="0">
                <a:latin typeface="Arial" pitchFamily="34" charset="0"/>
                <a:cs typeface="Arial" pitchFamily="34" charset="0"/>
              </a:rPr>
              <a:t>tolerují svým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dětem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ásilník je většinou </a:t>
            </a:r>
            <a:r>
              <a:rPr lang="cs-CZ" dirty="0">
                <a:latin typeface="Arial" pitchFamily="34" charset="0"/>
                <a:cs typeface="Arial" pitchFamily="34" charset="0"/>
              </a:rPr>
              <a:t>tělesně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velmi zdatný, bývá agresivní ke svým vrstevníkům a verbálně mnohdy i k učitelům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ůže být velmi chytrý, sebevědomí, bystrý a temperamentní, ale stejně tak méně nadaný, ostatními oblíbený a vynalézavě krutý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ovšem nejsou výjimkou ani šikanující děvčata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kaculinka\AppData\Local\Microsoft\Windows\Temporary Internet Files\Content.IE5\ZLF7JMAJ\MC900232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474"/>
            <a:ext cx="1584176" cy="1554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46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Kdo bývá obětí šikany?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003232" cy="5565232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ětšinou se obětí šikany stává jedinec, který neměl možnost naučit se obranným postojům – zdravé agresivitě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jedinec fyzicky slabší, který se neumí bránit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jedinec plachý, úzkostný, pasivní, většinou i fyzicky slabší a méně obratný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Pasivní  jedinec, to často násilníky provokuje a ti pak zkouší, co všechno si nechá líbit a co vydrží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ítě, které se liší od ostatních spolužáků (např. nadváha, rovnátka, brýle, člen jiné národnostní menšiny..)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2S29I4XE\MP9004423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76591"/>
            <a:ext cx="11521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0H6LNT1E\MP9004140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013176"/>
            <a:ext cx="1128288" cy="169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87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dělat jsem-li obětí šikany?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859216" cy="5277200"/>
          </a:xfr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ení </a:t>
            </a:r>
            <a:r>
              <a:rPr lang="cs-CZ" dirty="0">
                <a:latin typeface="Arial" pitchFamily="34" charset="0"/>
                <a:cs typeface="Arial" pitchFamily="34" charset="0"/>
              </a:rPr>
              <a:t>hanba se svěřit dospělému, situace se tím rozhodně nezhorší, ba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naopak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yhledej </a:t>
            </a:r>
            <a:r>
              <a:rPr lang="cs-CZ" dirty="0">
                <a:latin typeface="Arial" pitchFamily="34" charset="0"/>
                <a:cs typeface="Arial" pitchFamily="34" charset="0"/>
              </a:rPr>
              <a:t>co nejdříve pomoc u třídního učitele,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výchovného </a:t>
            </a:r>
            <a:r>
              <a:rPr lang="cs-CZ" dirty="0">
                <a:latin typeface="Arial" pitchFamily="34" charset="0"/>
                <a:cs typeface="Arial" pitchFamily="34" charset="0"/>
              </a:rPr>
              <a:t>poradce ve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škole, u rodičů</a:t>
            </a:r>
          </a:p>
          <a:p>
            <a:r>
              <a:rPr lang="pl-PL" dirty="0">
                <a:latin typeface="Arial" pitchFamily="34" charset="0"/>
                <a:cs typeface="Arial" pitchFamily="34" charset="0"/>
              </a:rPr>
              <a:t>z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avolej na </a:t>
            </a:r>
            <a:r>
              <a:rPr lang="pl-PL" dirty="0">
                <a:latin typeface="Arial" pitchFamily="34" charset="0"/>
                <a:cs typeface="Arial" pitchFamily="34" charset="0"/>
              </a:rPr>
              <a:t>Linku bezpečí, bezplatně můžeš volat na telefon </a:t>
            </a:r>
            <a:r>
              <a:rPr lang="pl-PL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800 155 </a:t>
            </a:r>
            <a:r>
              <a:rPr lang="pl-PL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555</a:t>
            </a:r>
            <a:endParaRPr lang="cs-CZ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hyba není </a:t>
            </a:r>
            <a:r>
              <a:rPr lang="cs-CZ" dirty="0">
                <a:latin typeface="Arial" pitchFamily="34" charset="0"/>
                <a:cs typeface="Arial" pitchFamily="34" charset="0"/>
              </a:rPr>
              <a:t>v tobě, ale často ve špatných vztazích celé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třídy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2S29I4XE\MC9002321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3024336" cy="206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0H6LNT1E\MC9002325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20908"/>
            <a:ext cx="2880320" cy="245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56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pPr algn="ctr"/>
            <a:r>
              <a:rPr lang="pt-BR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Lidská práva a právní následky</a:t>
            </a:r>
            <a:endParaRPr lang="cs-CZ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219256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„Státem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ratifikovaná Úmluva o právech dítěte zaručuje všem dětem v pedagogických zařízeních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bezpečný pobyt 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bez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poškozování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zdraví a ohrožení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života.“</a:t>
            </a:r>
          </a:p>
          <a:p>
            <a:pPr mar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šikana </a:t>
            </a:r>
            <a:r>
              <a:rPr lang="cs-CZ" dirty="0">
                <a:latin typeface="Arial" pitchFamily="34" charset="0"/>
                <a:cs typeface="Arial" pitchFamily="34" charset="0"/>
              </a:rPr>
              <a:t>může naplňovat skutkovou podstatu trestných činů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omezování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osobní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svobody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rádeže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ublížení </a:t>
            </a:r>
            <a:r>
              <a:rPr lang="cs-CZ" dirty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zdraví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poškozování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cizí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věci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ydírání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loupeže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rasově </a:t>
            </a:r>
            <a:r>
              <a:rPr lang="cs-CZ" dirty="0">
                <a:latin typeface="Arial" pitchFamily="34" charset="0"/>
                <a:cs typeface="Arial" pitchFamily="34" charset="0"/>
              </a:rPr>
              <a:t>motivované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skutky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znásilnění</a:t>
            </a:r>
            <a:r>
              <a:rPr lang="cs-CZ" dirty="0">
                <a:latin typeface="Arial" pitchFamily="34" charset="0"/>
                <a:cs typeface="Arial" pitchFamily="34" charset="0"/>
              </a:rPr>
              <a:t>, pohlavní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zneužívání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2S29I4XE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3142906"/>
            <a:ext cx="2590350" cy="259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8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1008112"/>
          </a:xfrm>
        </p:spPr>
        <p:txBody>
          <a:bodyPr>
            <a:normAutofit/>
          </a:bodyPr>
          <a:lstStyle/>
          <a:p>
            <a:pPr algn="ctr"/>
            <a:r>
              <a:rPr lang="pt-BR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Lidská práva a právní </a:t>
            </a:r>
            <a:r>
              <a:rPr lang="pt-BR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následky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vám může hrozit?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03232" cy="5277200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Osoba mladší 15 let není trestně odpovědná, ale soud pro mládež jí může uložit podle zákona č. 218/2003 Sb., o soudnictví ve věcech mládeže, některá z následujících doporučení: dohled probačního úředníka, zařazení do terapeutického, psychologického nebo jiného vhodného výchovného programu ve střediscích výchovné péče, ochrannou výchovu.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Trestní odpovědnost mladistvých (15-18 let) je posuzována soudy pro mládež podle zákona č. 218/2003 Sb., s ohledem na rozumovou a mravní vyspělost osoby, proti níž se vede trestní řízení.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Po dovršení 18 let věku jsou osoby plně trestně odpovědné a projednávají se běžným způsobem v trestním řízení. </a:t>
            </a:r>
            <a:endParaRPr lang="cs-CZ" sz="17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771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920880" cy="4320480"/>
          </a:xfrm>
        </p:spPr>
        <p:txBody>
          <a:bodyPr>
            <a:normAutofit fontScale="8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://cs.wikipedia.org/wiki/%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C5%A0ikana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www.zachranny-kruh.cz/rizikove_chovani/co_je_to_sikana.html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6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6"/>
              </a:rPr>
              <a:t>www.policie.cz/clanek/preventivni-informace-sikana.aspx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b="0" dirty="0" smtClean="0">
                <a:latin typeface="Arial"/>
                <a:ea typeface="Times New Roman"/>
              </a:rPr>
              <a:t>„Materiál </a:t>
            </a:r>
            <a:r>
              <a:rPr lang="cs-CZ" sz="14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81328"/>
            <a:ext cx="8352927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8855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229</TotalTime>
  <Words>932</Words>
  <Application>Microsoft Office PowerPoint</Application>
  <PresentationFormat>Předvádění na obrazovce (4:3)</PresentationFormat>
  <Paragraphs>96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Šikana  </vt:lpstr>
      <vt:lpstr>Prezentace aplikace PowerPoint</vt:lpstr>
      <vt:lpstr>Šikana </vt:lpstr>
      <vt:lpstr>Původ a význam  slova šikana</vt:lpstr>
      <vt:lpstr>Druhy šikany</vt:lpstr>
      <vt:lpstr>Kdo šikanuje?</vt:lpstr>
      <vt:lpstr>Kdo bývá obětí šikany?</vt:lpstr>
      <vt:lpstr>Co dělat jsem-li obětí šikany?</vt:lpstr>
      <vt:lpstr>Lidská práva a právní následky</vt:lpstr>
      <vt:lpstr>Lidská práva a právní následky co vám může hrozit?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Eva Franzová</cp:lastModifiedBy>
  <cp:revision>24</cp:revision>
  <dcterms:created xsi:type="dcterms:W3CDTF">2013-03-08T08:55:26Z</dcterms:created>
  <dcterms:modified xsi:type="dcterms:W3CDTF">2013-04-20T08:00:07Z</dcterms:modified>
</cp:coreProperties>
</file>