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60" r:id="rId4"/>
    <p:sldId id="261" r:id="rId5"/>
    <p:sldId id="262" r:id="rId6"/>
    <p:sldId id="268" r:id="rId7"/>
    <p:sldId id="267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8074B-6BED-49FB-9799-C2E90D3B3B66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06DC53-F719-4C7B-AD56-AE145A8352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7087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7D5313E-C97C-418C-91C6-76E931797C55}" type="datetimeFigureOut">
              <a:rPr lang="cs-CZ" smtClean="0"/>
              <a:t>20.4.2013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A6EF16F-BF2B-42BF-8170-8674B1391CFF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www.zachranny-kruh.cz/urazy_rizika_nebezpeci/" TargetMode="External"/><Relationship Id="rId4" Type="http://schemas.openxmlformats.org/officeDocument/2006/relationships/hyperlink" Target="http://www.zachranny-kruh.cz/urazy_rizika_nebezpeci/tonut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2018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Úraz není náhoda - úrazy dětí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 Kateřina Holá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3976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36026953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VY_32_INOVACE_52_VZ_15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VÝCHOVA KE ZDRAVÍ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Úraz není náhoda - úrazy dětí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problematikou nebezpečí v běžném životě, prevence úrazů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 v problematice, prevence úrazů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Spec.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informací, orientace v problematice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11.3.2013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4232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Úrazy dětí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147248" cy="5493224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jsou </a:t>
            </a:r>
            <a:r>
              <a:rPr lang="cs-CZ" dirty="0">
                <a:latin typeface="Arial" pitchFamily="34" charset="0"/>
                <a:cs typeface="Arial" pitchFamily="34" charset="0"/>
              </a:rPr>
              <a:t>na prvním místě mezi příčinami úmrtí a trvalých postižení dětí v České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republice</a:t>
            </a:r>
          </a:p>
          <a:p>
            <a:pPr>
              <a:buFont typeface="Courier New" pitchFamily="49" charset="0"/>
              <a:buChar char="o"/>
            </a:pPr>
            <a:r>
              <a:rPr lang="cs-CZ" dirty="0">
                <a:latin typeface="Arial" pitchFamily="34" charset="0"/>
                <a:cs typeface="Arial" pitchFamily="34" charset="0"/>
              </a:rPr>
              <a:t>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očně </a:t>
            </a:r>
            <a:r>
              <a:rPr lang="cs-CZ" dirty="0">
                <a:latin typeface="Arial" pitchFamily="34" charset="0"/>
                <a:cs typeface="Arial" pitchFamily="34" charset="0"/>
              </a:rPr>
              <a:t>na následky úrazů umírá kolem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300 dětí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zhruba 3000  </a:t>
            </a:r>
            <a:r>
              <a:rPr lang="cs-CZ" dirty="0">
                <a:latin typeface="Arial" pitchFamily="34" charset="0"/>
                <a:cs typeface="Arial" pitchFamily="34" charset="0"/>
              </a:rPr>
              <a:t>dětí po úrazu zůstává s trvalým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postižením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450.000 </a:t>
            </a:r>
            <a:r>
              <a:rPr lang="cs-CZ" dirty="0">
                <a:latin typeface="Arial" pitchFamily="34" charset="0"/>
                <a:cs typeface="Arial" pitchFamily="34" charset="0"/>
              </a:rPr>
              <a:t>úrazů dětí, které musí ošetřit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lékař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až </a:t>
            </a:r>
            <a:r>
              <a:rPr lang="cs-CZ" dirty="0">
                <a:latin typeface="Arial" pitchFamily="34" charset="0"/>
                <a:cs typeface="Arial" pitchFamily="34" charset="0"/>
              </a:rPr>
              <a:t>50% úrazů dětí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stává </a:t>
            </a:r>
            <a:r>
              <a:rPr lang="cs-CZ" dirty="0">
                <a:latin typeface="Arial" pitchFamily="34" charset="0"/>
                <a:cs typeface="Arial" pitchFamily="34" charset="0"/>
              </a:rPr>
              <a:t>v domácím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prostředí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>
                <a:latin typeface="Arial" pitchFamily="34" charset="0"/>
                <a:cs typeface="Arial" pitchFamily="34" charset="0"/>
              </a:rPr>
              <a:t>ú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raz </a:t>
            </a:r>
            <a:r>
              <a:rPr lang="cs-CZ" dirty="0">
                <a:latin typeface="Arial" pitchFamily="34" charset="0"/>
                <a:cs typeface="Arial" pitchFamily="34" charset="0"/>
              </a:rPr>
              <a:t>se stane během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chvilky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jeho </a:t>
            </a:r>
            <a:r>
              <a:rPr lang="cs-CZ" dirty="0">
                <a:latin typeface="Arial" pitchFamily="34" charset="0"/>
                <a:cs typeface="Arial" pitchFamily="34" charset="0"/>
              </a:rPr>
              <a:t>následky mohou být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však trvalé</a:t>
            </a:r>
            <a:r>
              <a:rPr lang="cs-CZ" dirty="0">
                <a:latin typeface="Arial" pitchFamily="34" charset="0"/>
                <a:cs typeface="Arial" pitchFamily="34" charset="0"/>
              </a:rPr>
              <a:t>, někdy 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smrtelné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  to bolestivější je, </a:t>
            </a:r>
            <a:r>
              <a:rPr lang="cs-CZ" dirty="0">
                <a:latin typeface="Arial" pitchFamily="34" charset="0"/>
                <a:cs typeface="Arial" pitchFamily="34" charset="0"/>
              </a:rPr>
              <a:t>když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si uvědomíme, </a:t>
            </a:r>
            <a:r>
              <a:rPr lang="cs-CZ" dirty="0">
                <a:latin typeface="Arial" pitchFamily="34" charset="0"/>
                <a:cs typeface="Arial" pitchFamily="34" charset="0"/>
              </a:rPr>
              <a:t>že se úrazu dalo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předejít</a:t>
            </a:r>
          </a:p>
          <a:p>
            <a:pPr>
              <a:buFont typeface="Courier New" pitchFamily="49" charset="0"/>
              <a:buChar char="o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aculinka\AppData\Local\Microsoft\Windows\Temporary Internet Files\Content.IE5\ZLF7JMAJ\MC900018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671" y="5105230"/>
            <a:ext cx="938863" cy="152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culinka\AppData\Local\Microsoft\Windows\Temporary Internet Files\Content.IE5\ZXAKA66S\MC9001977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390567"/>
            <a:ext cx="1653857" cy="11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culinka\AppData\Local\Microsoft\Windows\Temporary Internet Files\Content.IE5\0H6LNT1E\MC9002335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271433"/>
            <a:ext cx="1888767" cy="138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0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Úrazy v domácím prostředí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8136904" cy="5449816"/>
          </a:xfrm>
        </p:spPr>
        <p:txBody>
          <a:bodyPr>
            <a:noAutofit/>
          </a:bodyPr>
          <a:lstStyle/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opáleniny a opařeniny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způsobené horkou vodou, kávou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polévkou, plotnou </a:t>
            </a:r>
            <a:r>
              <a:rPr lang="cs-CZ" dirty="0">
                <a:latin typeface="Arial" pitchFamily="34" charset="0"/>
                <a:cs typeface="Arial" pitchFamily="34" charset="0"/>
              </a:rPr>
              <a:t>,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troubou,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ohněm,  zábavní pyrotechnikou aj.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stré předměty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nože, vidličky, nůžky, skleněné předměty, domácí nářadí</a:t>
            </a:r>
            <a:r>
              <a:rPr lang="cs-CZ" dirty="0">
                <a:latin typeface="Arial" pitchFamily="34" charset="0"/>
                <a:cs typeface="Arial" pitchFamily="34" charset="0"/>
              </a:rPr>
              <a:t>, zbraně, ostré hrany nábytku,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zasklené plochy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travy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léky, čistícími a dezinfekčními prostředky, jedovatými rostlinami, alkoholem, drogami, aj.</a:t>
            </a: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d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ušení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do dýchacích cest se dostanou cizí předměty či části jídla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ády z výšky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nejohroženější částí těla je hlava</a:t>
            </a: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t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onutí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stačí jen 10 cm vody (vana, bazén)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asažení elektrickým proudem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ZLF7JMAJ\MC9002909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81172">
            <a:off x="7449194" y="-188598"/>
            <a:ext cx="793687" cy="157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aculinka\AppData\Local\Microsoft\Windows\Temporary Internet Files\Content.IE5\ZLF7JMAJ\MC9000788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554483"/>
            <a:ext cx="1483264" cy="12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3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Úrazy venku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880496"/>
            <a:ext cx="8219256" cy="5716856"/>
          </a:xfrm>
        </p:spPr>
        <p:txBody>
          <a:bodyPr>
            <a:normAutofit/>
          </a:bodyPr>
          <a:lstStyle/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g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rilování a plynové spotřebiče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esní požáry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ebezpečí při koupání a sjíždění vodních toků 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ebezpečí spojené s bouřkami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 zásah bleskem 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klizeň obilí </a:t>
            </a:r>
          </a:p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v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ýlety na nebezpečná místa </a:t>
            </a:r>
          </a:p>
          <a:p>
            <a:pPr marL="0" indent="0" algn="ctr">
              <a:buNone/>
            </a:pPr>
            <a:r>
              <a:rPr lang="cs-CZ" b="1" u="sng" dirty="0">
                <a:latin typeface="Arial" pitchFamily="34" charset="0"/>
                <a:cs typeface="Arial" pitchFamily="34" charset="0"/>
              </a:rPr>
              <a:t>Ohroženy jsou především děti bez dozoru! </a:t>
            </a:r>
            <a:endParaRPr lang="cs-CZ" b="1" u="sng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nevytahujte se před svými kamarády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nepřeceňujte nikdy své síly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nevstupujte do žádných jeskyní, štol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nelezte na skály</a:t>
            </a:r>
          </a:p>
        </p:txBody>
      </p:sp>
      <p:pic>
        <p:nvPicPr>
          <p:cNvPr id="3079" name="Picture 7" descr="C:\Users\kaculinka\AppData\Local\Microsoft\Windows\Temporary Internet Files\Content.IE5\ZLF7JMAJ\MP900422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39"/>
            <a:ext cx="1498385" cy="151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kaculinka\AppData\Local\Microsoft\Windows\Temporary Internet Files\Content.IE5\ZLF7JMAJ\MP9004075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669" y="5157192"/>
            <a:ext cx="2229205" cy="14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12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Úrazy v silničním provozu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dirty="0">
                <a:latin typeface="Arial" pitchFamily="34" charset="0"/>
                <a:cs typeface="Arial" pitchFamily="34" charset="0"/>
              </a:rPr>
              <a:t>chodec  a cyklista je účastníkem silničního provozu, a proto se musí také řídit pravidly silničního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provozu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každý </a:t>
            </a:r>
            <a:r>
              <a:rPr lang="cs-CZ" dirty="0">
                <a:latin typeface="Arial" pitchFamily="34" charset="0"/>
                <a:cs typeface="Arial" pitchFamily="34" charset="0"/>
              </a:rPr>
              <a:t>je povinen chovat se ohleduplně a ukázněně, aby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neohrožoval </a:t>
            </a:r>
            <a:r>
              <a:rPr lang="cs-CZ" dirty="0">
                <a:latin typeface="Arial" pitchFamily="34" charset="0"/>
                <a:cs typeface="Arial" pitchFamily="34" charset="0"/>
              </a:rPr>
              <a:t>život, zdraví nebo majetek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jiných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chodci </a:t>
            </a:r>
            <a:r>
              <a:rPr lang="cs-CZ" dirty="0">
                <a:latin typeface="Arial" pitchFamily="34" charset="0"/>
                <a:cs typeface="Arial" pitchFamily="34" charset="0"/>
              </a:rPr>
              <a:t>jsou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nejzranitelnějšími a podle </a:t>
            </a:r>
            <a:r>
              <a:rPr lang="cs-CZ" dirty="0">
                <a:latin typeface="Arial" pitchFamily="34" charset="0"/>
                <a:cs typeface="Arial" pitchFamily="34" charset="0"/>
              </a:rPr>
              <a:t>toho by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měli chovat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>
                <a:latin typeface="Arial" pitchFamily="34" charset="0"/>
                <a:cs typeface="Arial" pitchFamily="34" charset="0"/>
              </a:rPr>
              <a:t>kole používáme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vždy přilbu</a:t>
            </a:r>
            <a:r>
              <a:rPr lang="cs-CZ" dirty="0">
                <a:latin typeface="Arial" pitchFamily="34" charset="0"/>
                <a:cs typeface="Arial" pitchFamily="34" charset="0"/>
              </a:rPr>
              <a:t>, protože na kole dochází k největšímu počtu úrazů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hlavy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pokud </a:t>
            </a:r>
            <a:r>
              <a:rPr lang="cs-CZ" dirty="0">
                <a:latin typeface="Arial" pitchFamily="34" charset="0"/>
                <a:cs typeface="Arial" pitchFamily="34" charset="0"/>
              </a:rPr>
              <a:t>cestujeme autem, používáme bezpečnostní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pásy a dětskou sedačku</a:t>
            </a:r>
            <a:endParaRPr lang="cs-CZ" dirty="0"/>
          </a:p>
        </p:txBody>
      </p:sp>
      <p:pic>
        <p:nvPicPr>
          <p:cNvPr id="4" name="Picture 2" descr="C:\Users\kaculinka\AppData\Local\Microsoft\Windows\Temporary Internet Files\Content.IE5\ZXAKA66S\MC900197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342"/>
            <a:ext cx="1988013" cy="178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kaculinka\AppData\Local\Microsoft\Windows\Temporary Internet Files\Content.IE5\ZXAKA66S\MC9000900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8823"/>
            <a:ext cx="1440160" cy="109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86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Důležitá telefonní čísla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7467600" cy="54212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V případě nehody či úrazu bys měl znát tato telefonní čísla:</a:t>
            </a:r>
          </a:p>
          <a:p>
            <a:pPr marL="0" indent="0" algn="ctr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150 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H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asiči</a:t>
            </a:r>
          </a:p>
          <a:p>
            <a:pPr marL="0" indent="0">
              <a:buNone/>
            </a:pP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155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Rychlá záchranná služba     </a:t>
            </a:r>
          </a:p>
          <a:p>
            <a:pPr marL="0" indent="0">
              <a:buNone/>
            </a:pP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158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Policie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9" name="Picture 9" descr="C:\Users\kaculinka\AppData\Local\Microsoft\Windows\Temporary Internet Files\Content.IE5\ZXAKA66S\MC9004336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71" y="3530652"/>
            <a:ext cx="2226401" cy="161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kaculinka\AppData\Local\Microsoft\Windows\Temporary Internet Files\Content.IE5\ZXAKA66S\MC9002390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941168"/>
            <a:ext cx="240729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kaculinka\AppData\Local\Microsoft\Windows\Temporary Internet Files\Content.IE5\ZLF7JMAJ\MC9004263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975" y="2138191"/>
            <a:ext cx="2066071" cy="151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41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704856" cy="396044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4"/>
              </a:rPr>
              <a:t>http://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4"/>
              </a:rPr>
              <a:t>www.zachranny-kruh.cz/urazy_rizika_nebezpeci/tonuti.html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5"/>
              </a:rPr>
              <a:t>http://www.zachranny-kruh.cz/urazy_rizika_nebezpeci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5"/>
              </a:rPr>
              <a:t>/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500" b="0" dirty="0" smtClean="0">
                <a:latin typeface="Arial"/>
                <a:ea typeface="Times New Roman"/>
              </a:rPr>
              <a:t>„Materiál </a:t>
            </a:r>
            <a:r>
              <a:rPr lang="cs-CZ" sz="15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165305"/>
            <a:ext cx="8208911" cy="432048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8820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328</TotalTime>
  <Words>581</Words>
  <Application>Microsoft Office PowerPoint</Application>
  <PresentationFormat>Předvádění na obrazovce (4:3)</PresentationFormat>
  <Paragraphs>88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Úraz není náhoda - úrazy dětí </vt:lpstr>
      <vt:lpstr>Prezentace aplikace PowerPoint</vt:lpstr>
      <vt:lpstr>Úrazy dětí</vt:lpstr>
      <vt:lpstr>Úrazy v domácím prostředí</vt:lpstr>
      <vt:lpstr>Úrazy venku</vt:lpstr>
      <vt:lpstr>Úrazy v silničním provozu</vt:lpstr>
      <vt:lpstr>Důležitá telefonní čísla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Eva Franzová</cp:lastModifiedBy>
  <cp:revision>31</cp:revision>
  <dcterms:created xsi:type="dcterms:W3CDTF">2013-03-07T13:26:45Z</dcterms:created>
  <dcterms:modified xsi:type="dcterms:W3CDTF">2013-04-20T07:59:31Z</dcterms:modified>
</cp:coreProperties>
</file>