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4" r:id="rId4"/>
    <p:sldId id="265" r:id="rId5"/>
    <p:sldId id="267" r:id="rId6"/>
    <p:sldId id="261" r:id="rId7"/>
    <p:sldId id="268" r:id="rId8"/>
    <p:sldId id="262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16DEAE-F5C7-4B9D-993E-3FCF1E8B790D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CBE548-5865-429D-99EF-D0AEA86A2B3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377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5649C8E-4CDC-4ACB-BAE6-745913720B17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A2C340C-E050-4B40-9381-190EAFD1CFE2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5649C8E-4CDC-4ACB-BAE6-745913720B17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A2C340C-E050-4B40-9381-190EAFD1CFE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5649C8E-4CDC-4ACB-BAE6-745913720B17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A2C340C-E050-4B40-9381-190EAFD1CFE2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49C8E-4CDC-4ACB-BAE6-745913720B17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340C-E050-4B40-9381-190EAFD1CFE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49C8E-4CDC-4ACB-BAE6-745913720B17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340C-E050-4B40-9381-190EAFD1CFE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5649C8E-4CDC-4ACB-BAE6-745913720B17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A2C340C-E050-4B40-9381-190EAFD1CFE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49C8E-4CDC-4ACB-BAE6-745913720B17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340C-E050-4B40-9381-190EAFD1CFE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5649C8E-4CDC-4ACB-BAE6-745913720B17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A2C340C-E050-4B40-9381-190EAFD1CFE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5649C8E-4CDC-4ACB-BAE6-745913720B17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A2C340C-E050-4B40-9381-190EAFD1CFE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49C8E-4CDC-4ACB-BAE6-745913720B17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340C-E050-4B40-9381-190EAFD1CFE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49C8E-4CDC-4ACB-BAE6-745913720B17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C340C-E050-4B40-9381-190EAFD1CFE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5649C8E-4CDC-4ACB-BAE6-745913720B17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A2C340C-E050-4B40-9381-190EAFD1CFE2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cs.wikipedia.org/wiki/Neverb%C3%A1ln%C3%AD_komunikac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Verb%C3%A1ln%C3%AD_komunikace" TargetMode="External"/><Relationship Id="rId5" Type="http://schemas.openxmlformats.org/officeDocument/2006/relationships/hyperlink" Target="http://cs.wikipedia.org/wiki/Komunikace" TargetMode="External"/><Relationship Id="rId4" Type="http://schemas.openxmlformats.org/officeDocument/2006/relationships/hyperlink" Target="http://www.skolakomunikace.cz/komunikacni-dovednost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92188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Komunikace a její důležitost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78323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066583446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VY_32_INOVACE_52_VZ_16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Komunikace a její důležitost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tématem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problematice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informací, orientace v problematice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215940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komunikace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075240" cy="5349208"/>
          </a:xfrm>
        </p:spPr>
        <p:txBody>
          <a:bodyPr>
            <a:norm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yly </a:t>
            </a:r>
            <a:r>
              <a:rPr lang="cs-CZ" dirty="0">
                <a:latin typeface="Arial" pitchFamily="34" charset="0"/>
                <a:cs typeface="Arial" pitchFamily="34" charset="0"/>
              </a:rPr>
              <a:t>nám dány dvě uši a jedna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ústa a v </a:t>
            </a:r>
            <a:r>
              <a:rPr lang="cs-CZ" dirty="0">
                <a:latin typeface="Arial" pitchFamily="34" charset="0"/>
                <a:cs typeface="Arial" pitchFamily="34" charset="0"/>
              </a:rPr>
              <a:t>tomto poměru bychom je také měli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využívat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důležité </a:t>
            </a:r>
            <a:r>
              <a:rPr lang="cs-CZ" dirty="0">
                <a:latin typeface="Arial" pitchFamily="34" charset="0"/>
                <a:cs typeface="Arial" pitchFamily="34" charset="0"/>
              </a:rPr>
              <a:t>je nejen mluvit, ale především umět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naslouchat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hcete-li </a:t>
            </a:r>
            <a:r>
              <a:rPr lang="cs-CZ" dirty="0">
                <a:latin typeface="Arial" pitchFamily="34" charset="0"/>
                <a:cs typeface="Arial" pitchFamily="34" charset="0"/>
              </a:rPr>
              <a:t>být dobrými partnery v rozhovorech, buďte dobrými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posluchači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hcete-li </a:t>
            </a:r>
            <a:r>
              <a:rPr lang="cs-CZ" dirty="0">
                <a:latin typeface="Arial" pitchFamily="34" charset="0"/>
                <a:cs typeface="Arial" pitchFamily="34" charset="0"/>
              </a:rPr>
              <a:t>být zajímaví vy, zajímejte se o toho, s kým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mluvíte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8" name="Picture 6" descr="C:\Users\kaculinka\AppData\Local\Microsoft\Windows\Temporary Internet Files\Content.IE5\2S29I4XE\MP9004424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000" y="4149080"/>
            <a:ext cx="2789740" cy="1940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2822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64807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Typy komunikace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8147248" cy="5904656"/>
          </a:xfrm>
        </p:spPr>
        <p:txBody>
          <a:bodyPr>
            <a:noAutofit/>
          </a:bodyPr>
          <a:lstStyle/>
          <a:p>
            <a:pPr lvl="1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verbální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komunikace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slovní komunikace (slovem či písmem)</a:t>
            </a:r>
          </a:p>
          <a:p>
            <a:pPr lvl="1"/>
            <a:r>
              <a:rPr lang="cs-CZ" sz="2400" b="1" dirty="0">
                <a:latin typeface="Arial" pitchFamily="34" charset="0"/>
                <a:cs typeface="Arial" pitchFamily="34" charset="0"/>
              </a:rPr>
              <a:t>neverbální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komunikace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 dorozumívání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beze slov (např. mimika,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haptika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doteky, gestikulace atd.)</a:t>
            </a:r>
          </a:p>
          <a:p>
            <a:pPr lvl="1"/>
            <a:r>
              <a:rPr lang="cs-CZ" sz="24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izuální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komunikace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 komunikace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prostřednictvím vizuálních médií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oviny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Internet, reklamní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poutače..)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intrapersonální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komunikace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 vnitřní komunikace člověka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 myšlenkách</a:t>
            </a:r>
          </a:p>
          <a:p>
            <a:pPr lvl="1"/>
            <a:r>
              <a:rPr lang="cs-CZ" sz="2400" b="1" dirty="0">
                <a:latin typeface="Arial" pitchFamily="34" charset="0"/>
                <a:cs typeface="Arial" pitchFamily="34" charset="0"/>
              </a:rPr>
              <a:t>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nterpersonální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komunikace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 vzájemná komunikace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mezi dvěma či více lidmi</a:t>
            </a:r>
          </a:p>
          <a:p>
            <a:pPr lvl="1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skupinová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komunikace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 komunikace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 sociální skupině ( v současné době ve značné míře internet)</a:t>
            </a:r>
          </a:p>
          <a:p>
            <a:pPr lvl="1"/>
            <a:r>
              <a:rPr lang="cs-CZ" sz="24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asová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komunikace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jednosměrná komunikace k velkému počtu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osob (televize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rozhlas či tisk)</a:t>
            </a:r>
          </a:p>
          <a:p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172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778098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Komunikace a její 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147248" cy="5349208"/>
          </a:xfrm>
        </p:spPr>
        <p:txBody>
          <a:bodyPr>
            <a:normAutofit fontScale="92500" lnSpcReduction="20000"/>
          </a:bodyPr>
          <a:lstStyle/>
          <a:p>
            <a:r>
              <a:rPr lang="cs-CZ" sz="2600" dirty="0">
                <a:latin typeface="Arial" pitchFamily="34" charset="0"/>
                <a:cs typeface="Arial" pitchFamily="34" charset="0"/>
              </a:rPr>
              <a:t>je sdělování myšlenek, informací, pocitů a názorů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600" dirty="0">
                <a:latin typeface="Arial" pitchFamily="34" charset="0"/>
                <a:cs typeface="Arial" pitchFamily="34" charset="0"/>
              </a:rPr>
              <a:t>je nezbytnou součástí našich životů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zvířata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dorozumívají zvuky, pachovými signály,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tancem..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lidé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kromě řeči a písma používají i další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systémy (noty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, chemické a matematické značky, dopravní značky, vlajková a prstová abeceda, Morseova abeceda, Braillovo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písmo..) 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každý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den řešíme nejrůznější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komunikační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situace, proto je dobré tyto dovednosti ovládat a soustavně na nich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pracovat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komunikační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dovednosti rozvíjí osobnost člověka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posilují jeho sebejistotu, sebedůvěru 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sebeúctu</a:t>
            </a:r>
          </a:p>
          <a:p>
            <a:r>
              <a:rPr lang="cs-CZ" sz="2600" dirty="0">
                <a:latin typeface="Arial" pitchFamily="34" charset="0"/>
                <a:cs typeface="Arial" pitchFamily="34" charset="0"/>
              </a:rPr>
              <a:t>komunikační dovednosti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zvyšují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schopnost pracovat v týmu a efektivně řešit spory 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problémy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822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Vliv komunikace na naše okolí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147248" cy="5277199"/>
          </a:xfrm>
        </p:spPr>
        <p:txBody>
          <a:bodyPr>
            <a:norm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nohdy svými </a:t>
            </a:r>
            <a:r>
              <a:rPr lang="cs-CZ" dirty="0">
                <a:latin typeface="Arial" pitchFamily="34" charset="0"/>
                <a:cs typeface="Arial" pitchFamily="34" charset="0"/>
              </a:rPr>
              <a:t>komunikačními návyky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škodíme </a:t>
            </a:r>
            <a:r>
              <a:rPr lang="cs-CZ" dirty="0">
                <a:latin typeface="Arial" pitchFamily="34" charset="0"/>
                <a:cs typeface="Arial" pitchFamily="34" charset="0"/>
              </a:rPr>
              <a:t>sobě i svému okolí (partner, děti, rodiče,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přátelé, učitelé…)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asto říkáme </a:t>
            </a:r>
            <a:r>
              <a:rPr lang="cs-CZ" dirty="0">
                <a:latin typeface="Arial" pitchFamily="34" charset="0"/>
                <a:cs typeface="Arial" pitchFamily="34" charset="0"/>
              </a:rPr>
              <a:t>věci, které ani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nechceme, </a:t>
            </a:r>
            <a:r>
              <a:rPr lang="cs-CZ" dirty="0">
                <a:latin typeface="Arial" pitchFamily="34" charset="0"/>
                <a:cs typeface="Arial" pitchFamily="34" charset="0"/>
              </a:rPr>
              <a:t>jenom proto, že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nevíme, </a:t>
            </a:r>
            <a:r>
              <a:rPr lang="cs-CZ" dirty="0">
                <a:latin typeface="Arial" pitchFamily="34" charset="0"/>
                <a:cs typeface="Arial" pitchFamily="34" charset="0"/>
              </a:rPr>
              <a:t>jak je říci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jinak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latin typeface="Arial" pitchFamily="34" charset="0"/>
                <a:cs typeface="Arial" pitchFamily="34" charset="0"/>
              </a:rPr>
              <a:t>dobré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si uvědomit, </a:t>
            </a:r>
            <a:r>
              <a:rPr lang="cs-CZ" dirty="0">
                <a:latin typeface="Arial" pitchFamily="34" charset="0"/>
                <a:cs typeface="Arial" pitchFamily="34" charset="0"/>
              </a:rPr>
              <a:t>že nejde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jen o to co říkáme, </a:t>
            </a:r>
            <a:r>
              <a:rPr lang="cs-CZ" dirty="0">
                <a:latin typeface="Arial" pitchFamily="34" charset="0"/>
                <a:cs typeface="Arial" pitchFamily="34" charset="0"/>
              </a:rPr>
              <a:t>ale také 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to jak to říkáme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někdy to myslíme dobře, ale špatně se vyjádříme a bohužel už to nemůžeme vzít zpátky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dnešní uspěchané době spolu příliš komunikovat neumíme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asto se uchylujeme k násilnému a agresivnímu řešení i malicherných sporů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culinka\AppData\Local\Microsoft\Windows\Temporary Internet Files\Content.IE5\0H6LNT1E\MC9000569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8640"/>
            <a:ext cx="1480406" cy="1011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7737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 to vypadá, když neumíme řešit konfliktní situace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 </a:t>
            </a:r>
            <a:r>
              <a:rPr lang="cs-CZ" dirty="0">
                <a:latin typeface="Arial" pitchFamily="34" charset="0"/>
                <a:cs typeface="Arial" pitchFamily="34" charset="0"/>
              </a:rPr>
              <a:t>konfliktních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situací, </a:t>
            </a:r>
            <a:r>
              <a:rPr lang="cs-CZ" dirty="0">
                <a:latin typeface="Arial" pitchFamily="34" charset="0"/>
                <a:cs typeface="Arial" pitchFamily="34" charset="0"/>
              </a:rPr>
              <a:t>zřídka odcházíme s konstruktivním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řešením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většinou </a:t>
            </a:r>
            <a:r>
              <a:rPr lang="cs-CZ" dirty="0">
                <a:latin typeface="Arial" pitchFamily="34" charset="0"/>
                <a:cs typeface="Arial" pitchFamily="34" charset="0"/>
              </a:rPr>
              <a:t>odcházíme s pocitem, že druhá strana je „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špatná“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dirty="0">
                <a:latin typeface="Arial" pitchFamily="34" charset="0"/>
                <a:cs typeface="Arial" pitchFamily="34" charset="0"/>
              </a:rPr>
              <a:t>lidmi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bojujeme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děláme si vzájemně naschvály </a:t>
            </a:r>
            <a:r>
              <a:rPr lang="cs-CZ" dirty="0">
                <a:latin typeface="Arial" pitchFamily="34" charset="0"/>
                <a:cs typeface="Arial" pitchFamily="34" charset="0"/>
              </a:rPr>
              <a:t>(když on takhle, tak já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takhle)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se </a:t>
            </a:r>
            <a:r>
              <a:rPr lang="cs-CZ" dirty="0">
                <a:latin typeface="Arial" pitchFamily="34" charset="0"/>
                <a:cs typeface="Arial" pitchFamily="34" charset="0"/>
              </a:rPr>
              <a:t>nám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ovšem nikdy nepodaří </a:t>
            </a:r>
            <a:r>
              <a:rPr lang="cs-CZ" dirty="0">
                <a:latin typeface="Arial" pitchFamily="34" charset="0"/>
                <a:cs typeface="Arial" pitchFamily="34" charset="0"/>
              </a:rPr>
              <a:t>problém opravdu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vyřešit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konfliktní </a:t>
            </a:r>
            <a:r>
              <a:rPr lang="cs-CZ" dirty="0">
                <a:latin typeface="Arial" pitchFamily="34" charset="0"/>
                <a:cs typeface="Arial" pitchFamily="34" charset="0"/>
              </a:rPr>
              <a:t>situace, do kterých se dostáváme, se typově často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opakují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937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64807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Rizika moderní Komunikace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8147248" cy="5709248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lidé spolu žijí v jednom domě a vlastně se neznají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éně spolu mluvíme, raději si píšeme na sociálních sítích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ociální sítě 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jsou anonymní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ůžeme se na nich schovávat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vydávat se za někoho jiného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psát věci, které bychom nikdy nikomu do očí nebyli schopni povědět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latin typeface="Arial" pitchFamily="34" charset="0"/>
                <a:cs typeface="Arial" pitchFamily="34" charset="0"/>
              </a:rPr>
              <a:t>mnohem snazší naťukat něco na počítačové klávesnici, než si to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vyříkat </a:t>
            </a:r>
            <a:r>
              <a:rPr lang="cs-CZ" dirty="0">
                <a:latin typeface="Arial" pitchFamily="34" charset="0"/>
                <a:cs typeface="Arial" pitchFamily="34" charset="0"/>
              </a:rPr>
              <a:t>z očí do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očí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ůžeme snadno někomu ublížit, co tam napíšeme si přečte obrovská spousta lidí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internetu hrozí různá nebezpečí, v podobě pedofilů, psychopatů a spousty jiných deviantů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871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Důležitost komunikace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7467600" cy="5493224"/>
          </a:xfrm>
        </p:spPr>
        <p:txBody>
          <a:bodyPr>
            <a:norm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omunikace je velmi důležitá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člověk je tvor společenský a ostatní lidi potřebuje k životu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usíme být obezřetní pokud komunikujeme z cizími lidmi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patrnosti musíme dbát i při komunikaci na sociálních sítích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bčas každý z nás potřebuje být chvíli sám, ale dlouho nám to nevydrží….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amota je smutná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ZXAKA66S\MC9002807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221088"/>
            <a:ext cx="2520280" cy="2458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0404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92888" cy="4176464"/>
          </a:xfrm>
        </p:spPr>
        <p:txBody>
          <a:bodyPr>
            <a:normAutofit fontScale="7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3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3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3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3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http://www.skolakomunikace.cz/komunikacni-dovednosti</a:t>
            </a:r>
            <a:r>
              <a:rPr lang="cs-CZ" sz="23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/</a:t>
            </a:r>
            <a:r>
              <a:rPr lang="cs-CZ" sz="23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300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sz="2300" dirty="0" smtClean="0">
                <a:latin typeface="Arial" pitchFamily="34" charset="0"/>
                <a:cs typeface="Arial" pitchFamily="34" charset="0"/>
                <a:hlinkClick r:id="rId5"/>
              </a:rPr>
              <a:t>cs.wikipedia.org/wiki/Komunikace</a:t>
            </a:r>
            <a:endParaRPr lang="cs-CZ" sz="23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300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2300" dirty="0" smtClean="0">
                <a:latin typeface="Arial" pitchFamily="34" charset="0"/>
                <a:cs typeface="Arial" pitchFamily="34" charset="0"/>
                <a:hlinkClick r:id="rId6"/>
              </a:rPr>
              <a:t>cs.wikipedia.org/wiki/Verb%C3%A1ln%C3%AD_komunikace</a:t>
            </a:r>
            <a:endParaRPr lang="cs-CZ" sz="23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300" dirty="0">
                <a:latin typeface="Arial" pitchFamily="34" charset="0"/>
                <a:cs typeface="Arial" pitchFamily="34" charset="0"/>
                <a:hlinkClick r:id="rId7"/>
              </a:rPr>
              <a:t>http://cs.wikipedia.org/wiki/Neverb%C3%A1ln%C3%AD_komunikace</a:t>
            </a:r>
            <a:endParaRPr lang="cs-CZ" sz="23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3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3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500" b="0" dirty="0" smtClean="0">
                <a:latin typeface="Arial"/>
                <a:ea typeface="Times New Roman"/>
              </a:rPr>
              <a:t>„Materiál </a:t>
            </a:r>
            <a:r>
              <a:rPr lang="cs-CZ" sz="15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453336"/>
            <a:ext cx="8352927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337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410</TotalTime>
  <Words>801</Words>
  <Application>Microsoft Office PowerPoint</Application>
  <PresentationFormat>Předvádění na obrazovce (4:3)</PresentationFormat>
  <Paragraphs>100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Komunikace a její důležitost </vt:lpstr>
      <vt:lpstr>Prezentace aplikace PowerPoint</vt:lpstr>
      <vt:lpstr>komunikace</vt:lpstr>
      <vt:lpstr>Typy komunikace</vt:lpstr>
      <vt:lpstr>Komunikace a její význam</vt:lpstr>
      <vt:lpstr>Vliv komunikace na naše okolí</vt:lpstr>
      <vt:lpstr>Jak to vypadá, když neumíme řešit konfliktní situace?</vt:lpstr>
      <vt:lpstr>Rizika moderní Komunikace</vt:lpstr>
      <vt:lpstr>Důležitost komunikace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Eva Franzová</cp:lastModifiedBy>
  <cp:revision>34</cp:revision>
  <dcterms:created xsi:type="dcterms:W3CDTF">2013-03-13T09:30:41Z</dcterms:created>
  <dcterms:modified xsi:type="dcterms:W3CDTF">2013-04-20T07:59:04Z</dcterms:modified>
</cp:coreProperties>
</file>