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65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6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20"/>
      <c:rAngAx val="1"/>
    </c:view3D>
    <c:floor>
      <c:thickness val="0"/>
    </c:floor>
    <c:sideWall>
      <c:thickness val="0"/>
    </c:sideWall>
    <c:backWall>
      <c:thickness val="0"/>
    </c:backWall>
    <c:plotArea>
      <c:layout/>
      <c:bar3DChart>
        <c:barDir val="col"/>
        <c:grouping val="clustere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Rozloha mil. km²</c:v>
                </c:pt>
              </c:strCache>
            </c:strRef>
          </c:tx>
          <c:spPr>
            <a:solidFill>
              <a:schemeClr val="accent2"/>
            </a:solidFill>
          </c:spPr>
          <c:invertIfNegative val="0"/>
          <c:dPt>
            <c:idx val="1"/>
            <c:invertIfNegative val="0"/>
            <c:bubble3D val="0"/>
            <c:spPr>
              <a:solidFill>
                <a:srgbClr val="FFFF00"/>
              </a:solidFill>
            </c:spPr>
          </c:dPt>
          <c:dPt>
            <c:idx val="2"/>
            <c:invertIfNegative val="0"/>
            <c:bubble3D val="0"/>
            <c:spPr>
              <a:solidFill>
                <a:schemeClr val="tx2">
                  <a:lumMod val="60000"/>
                  <a:lumOff val="40000"/>
                </a:schemeClr>
              </a:solidFill>
            </c:spPr>
          </c:dPt>
          <c:dPt>
            <c:idx val="3"/>
            <c:invertIfNegative val="0"/>
            <c:bubble3D val="0"/>
            <c:spPr>
              <a:solidFill>
                <a:schemeClr val="accent4">
                  <a:lumMod val="60000"/>
                  <a:lumOff val="40000"/>
                </a:schemeClr>
              </a:solidFill>
            </c:spPr>
          </c:dPt>
          <c:dPt>
            <c:idx val="4"/>
            <c:invertIfNegative val="0"/>
            <c:bubble3D val="0"/>
            <c:spPr>
              <a:solidFill>
                <a:srgbClr val="92D050"/>
              </a:solidFill>
            </c:spPr>
          </c:dPt>
          <c:dPt>
            <c:idx val="5"/>
            <c:invertIfNegative val="0"/>
            <c:bubble3D val="0"/>
            <c:spPr>
              <a:solidFill>
                <a:schemeClr val="accent6">
                  <a:lumMod val="75000"/>
                </a:schemeClr>
              </a:solidFill>
            </c:spPr>
          </c:dPt>
          <c:cat>
            <c:strRef>
              <c:f>List1!$A$2:$A$7</c:f>
              <c:strCache>
                <c:ptCount val="6"/>
                <c:pt idx="0">
                  <c:v>Asie</c:v>
                </c:pt>
                <c:pt idx="1">
                  <c:v>Amerika</c:v>
                </c:pt>
                <c:pt idx="2">
                  <c:v>Afrika</c:v>
                </c:pt>
                <c:pt idx="3">
                  <c:v>Antarktida</c:v>
                </c:pt>
                <c:pt idx="4">
                  <c:v>Evropa</c:v>
                </c:pt>
                <c:pt idx="5">
                  <c:v>Austrálie a Oceánie</c:v>
                </c:pt>
              </c:strCache>
            </c:strRef>
          </c:cat>
          <c:val>
            <c:numRef>
              <c:f>List1!$B$2:$B$7</c:f>
              <c:numCache>
                <c:formatCode>General</c:formatCode>
                <c:ptCount val="6"/>
                <c:pt idx="0">
                  <c:v>44</c:v>
                </c:pt>
                <c:pt idx="1">
                  <c:v>42</c:v>
                </c:pt>
                <c:pt idx="2">
                  <c:v>30</c:v>
                </c:pt>
                <c:pt idx="3">
                  <c:v>13</c:v>
                </c:pt>
                <c:pt idx="4">
                  <c:v>10</c:v>
                </c:pt>
                <c:pt idx="5">
                  <c:v>9</c:v>
                </c:pt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Sloupec1</c:v>
                </c:pt>
              </c:strCache>
            </c:strRef>
          </c:tx>
          <c:invertIfNegative val="0"/>
          <c:cat>
            <c:strRef>
              <c:f>List1!$A$2:$A$7</c:f>
              <c:strCache>
                <c:ptCount val="6"/>
                <c:pt idx="0">
                  <c:v>Asie</c:v>
                </c:pt>
                <c:pt idx="1">
                  <c:v>Amerika</c:v>
                </c:pt>
                <c:pt idx="2">
                  <c:v>Afrika</c:v>
                </c:pt>
                <c:pt idx="3">
                  <c:v>Antarktida</c:v>
                </c:pt>
                <c:pt idx="4">
                  <c:v>Evropa</c:v>
                </c:pt>
                <c:pt idx="5">
                  <c:v>Austrálie a Oceánie</c:v>
                </c:pt>
              </c:strCache>
            </c:strRef>
          </c:cat>
          <c:val>
            <c:numRef>
              <c:f>List1!$C$2:$C$7</c:f>
              <c:numCache>
                <c:formatCode>General</c:formatCode>
                <c:ptCount val="6"/>
              </c:numCache>
            </c:numRef>
          </c:val>
        </c:ser>
        <c:ser>
          <c:idx val="2"/>
          <c:order val="2"/>
          <c:tx>
            <c:strRef>
              <c:f>List1!$D$1</c:f>
              <c:strCache>
                <c:ptCount val="1"/>
                <c:pt idx="0">
                  <c:v>Sloupec2</c:v>
                </c:pt>
              </c:strCache>
            </c:strRef>
          </c:tx>
          <c:invertIfNegative val="0"/>
          <c:cat>
            <c:strRef>
              <c:f>List1!$A$2:$A$7</c:f>
              <c:strCache>
                <c:ptCount val="6"/>
                <c:pt idx="0">
                  <c:v>Asie</c:v>
                </c:pt>
                <c:pt idx="1">
                  <c:v>Amerika</c:v>
                </c:pt>
                <c:pt idx="2">
                  <c:v>Afrika</c:v>
                </c:pt>
                <c:pt idx="3">
                  <c:v>Antarktida</c:v>
                </c:pt>
                <c:pt idx="4">
                  <c:v>Evropa</c:v>
                </c:pt>
                <c:pt idx="5">
                  <c:v>Austrálie a Oceánie</c:v>
                </c:pt>
              </c:strCache>
            </c:strRef>
          </c:cat>
          <c:val>
            <c:numRef>
              <c:f>List1!$D$2:$D$7</c:f>
              <c:numCache>
                <c:formatCode>General</c:formatCode>
                <c:ptCount val="6"/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cone"/>
        <c:axId val="20839040"/>
        <c:axId val="70300032"/>
        <c:axId val="0"/>
      </c:bar3DChart>
      <c:catAx>
        <c:axId val="20839040"/>
        <c:scaling>
          <c:orientation val="minMax"/>
        </c:scaling>
        <c:delete val="0"/>
        <c:axPos val="b"/>
        <c:majorTickMark val="out"/>
        <c:minorTickMark val="none"/>
        <c:tickLblPos val="nextTo"/>
        <c:crossAx val="70300032"/>
        <c:crosses val="autoZero"/>
        <c:auto val="1"/>
        <c:lblAlgn val="ctr"/>
        <c:lblOffset val="100"/>
        <c:noMultiLvlLbl val="0"/>
      </c:catAx>
      <c:valAx>
        <c:axId val="70300032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20839040"/>
        <c:crosses val="autoZero"/>
        <c:crossBetween val="between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4C689F-BA00-44AD-8023-610CF81923E6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1C27F5-BCAA-4FCB-9D6F-731AABA786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733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146C510-D0D0-4790-AFA2-78C64E2AB0E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FB1BCBF-2D60-458D-8361-884AAEEBEC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6C510-D0D0-4790-AFA2-78C64E2AB0E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FB1BCBF-2D60-458D-8361-884AAEEBEC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146C510-D0D0-4790-AFA2-78C64E2AB0E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FB1BCBF-2D60-458D-8361-884AAEEBEC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6C510-D0D0-4790-AFA2-78C64E2AB0E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0FB1BCBF-2D60-458D-8361-884AAEEBEC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6C510-D0D0-4790-AFA2-78C64E2AB0E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0FB1BCBF-2D60-458D-8361-884AAEEBEC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6C510-D0D0-4790-AFA2-78C64E2AB0E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FB1BCBF-2D60-458D-8361-884AAEEBEC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6C510-D0D0-4790-AFA2-78C64E2AB0E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FB1BCBF-2D60-458D-8361-884AAEEBEC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146C510-D0D0-4790-AFA2-78C64E2AB0E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FB1BCBF-2D60-458D-8361-884AAEEBEC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146C510-D0D0-4790-AFA2-78C64E2AB0E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FB1BCBF-2D60-458D-8361-884AAEEBEC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6C510-D0D0-4790-AFA2-78C64E2AB0E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FB1BCBF-2D60-458D-8361-884AAEEBEC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6C510-D0D0-4790-AFA2-78C64E2AB0E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FB1BCBF-2D60-458D-8361-884AAEEBEC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9146C510-D0D0-4790-AFA2-78C64E2AB0ED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0FB1BCBF-2D60-458D-8361-884AAEEBEC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edekr.cz/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2.setac.org/node/12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astavki.com/eng/Creative_Wallpaper/wallpaper-13458.htm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kipedie.cz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/>
            <a:r>
              <a:rPr lang="cs-CZ" sz="2800" b="1" dirty="0" smtClean="0"/>
              <a:t>ZEMĚPIS - SVĚT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Světadíly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Věra Kreuzová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accent5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accent5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4861168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13_ZS_02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ZEMĚPIS -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SVĚT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Světadíly</a:t>
                      </a:r>
                      <a:endParaRPr lang="cs-CZ" sz="12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Věra Kreuzová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 světadíly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na mapě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ZŠ/9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27.6.2012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srgbClr val="CEC597"/>
                </a:solidFill>
              </a:rPr>
              <a:t>Speciální základní škola, Česká Kamenice, Jakubské nám. 113, příspěvková </a:t>
            </a:r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705054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06392" y="3244334"/>
            <a:ext cx="238578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2"/>
              </a:rPr>
              <a:t>http://www.bedekr.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/>
              <a:t>/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Světadíly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Planeta Země je rozdělena na pevninu a oceány</a:t>
            </a:r>
          </a:p>
          <a:p>
            <a:pPr algn="just"/>
            <a:r>
              <a:rPr lang="cs-CZ" dirty="0" smtClean="0"/>
              <a:t>Pevnina: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Asie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Amerika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Afrika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Evropa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Austrálie a Oceánie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cs-CZ" dirty="0" smtClean="0"/>
              <a:t>Antarktida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Rozloha světadílů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46238"/>
          <a:ext cx="82296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Světadíl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Rozloha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Asie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44 mil. km²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Amerika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42 mil.</a:t>
                      </a:r>
                      <a:r>
                        <a:rPr lang="cs-CZ" baseline="0" dirty="0" smtClean="0"/>
                        <a:t> km²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Afrika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 mil. km²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Antarktida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 mil. km²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Evropa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mil. km²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Austrálie</a:t>
                      </a:r>
                      <a:r>
                        <a:rPr lang="cs-CZ" baseline="0" dirty="0" smtClean="0"/>
                        <a:t> a Oceánie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 mil. km²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Rozloha světadílů v mil. km²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46238"/>
          <a:ext cx="8229600" cy="452596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032283" y="3244334"/>
            <a:ext cx="30794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ww2.setac.org/node/12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zastavki.com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eng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Creative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Wallpaper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wallpaper</a:t>
            </a:r>
            <a:r>
              <a:rPr lang="cs-CZ" dirty="0" smtClean="0">
                <a:hlinkClick r:id="rId2"/>
              </a:rPr>
              <a:t>-13458.htm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Pevnina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Na pevninu připadá asi jedna třetina rozlohy Země</a:t>
            </a:r>
          </a:p>
          <a:p>
            <a:pPr algn="just"/>
            <a:r>
              <a:rPr lang="cs-CZ" dirty="0" smtClean="0"/>
              <a:t>Pevnina se dále dělí na kontinenty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  <a:hlinkClick r:id="rId3"/>
            </a:endParaRPr>
          </a:p>
          <a:p>
            <a:pPr marL="342900" indent="-342900"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400" dirty="0" smtClean="0">
                <a:latin typeface="Arial"/>
                <a:ea typeface="Times New Roman"/>
                <a:hlinkClick r:id="rId3"/>
              </a:rPr>
              <a:t>www.wikipedie.cz</a:t>
            </a:r>
            <a:endParaRPr lang="cs-CZ" sz="2400" dirty="0" smtClean="0">
              <a:latin typeface="Arial"/>
              <a:ea typeface="Times New Roman"/>
            </a:endParaRPr>
          </a:p>
          <a:p>
            <a:pPr marL="342900" indent="-342900"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400" smtClean="0">
                <a:latin typeface="Arial"/>
                <a:ea typeface="Times New Roman"/>
              </a:rPr>
              <a:t>zdroj </a:t>
            </a:r>
            <a:r>
              <a:rPr lang="cs-CZ" sz="2400" dirty="0" smtClean="0">
                <a:latin typeface="Arial"/>
                <a:ea typeface="Times New Roman"/>
              </a:rPr>
              <a:t>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schemeClr val="accent5"/>
                </a:solidFill>
              </a:rPr>
              <a:t>Speciální základní škola, Česká Kamenice, Jakubské nám. 113, příspěvková </a:t>
            </a:r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50</TotalTime>
  <Words>297</Words>
  <Application>Microsoft Office PowerPoint</Application>
  <PresentationFormat>Předvádění na obrazovce (4:3)</PresentationFormat>
  <Paragraphs>75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Lití písma</vt:lpstr>
      <vt:lpstr>ZEMĚPIS - SVĚT  Světadíly </vt:lpstr>
      <vt:lpstr>Prezentace aplikace PowerPoint</vt:lpstr>
      <vt:lpstr>Prezentace aplikace PowerPoint</vt:lpstr>
      <vt:lpstr>Světadíly</vt:lpstr>
      <vt:lpstr>Rozloha světadílů</vt:lpstr>
      <vt:lpstr>Rozloha světadílů v mil. km²</vt:lpstr>
      <vt:lpstr>Prezentace aplikace PowerPoint</vt:lpstr>
      <vt:lpstr>Prezentace aplikace PowerPoint</vt:lpstr>
      <vt:lpstr>Pevnina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Světadíly</dc:title>
  <dc:creator>PC</dc:creator>
  <cp:lastModifiedBy>franzova</cp:lastModifiedBy>
  <cp:revision>12</cp:revision>
  <dcterms:created xsi:type="dcterms:W3CDTF">2012-09-29T05:32:27Z</dcterms:created>
  <dcterms:modified xsi:type="dcterms:W3CDTF">2013-03-05T17:58:32Z</dcterms:modified>
</cp:coreProperties>
</file>