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9"/>
  </p:notesMasterIdLst>
  <p:sldIdLst>
    <p:sldId id="280" r:id="rId2"/>
    <p:sldId id="281" r:id="rId3"/>
    <p:sldId id="257" r:id="rId4"/>
    <p:sldId id="258" r:id="rId5"/>
    <p:sldId id="259" r:id="rId6"/>
    <p:sldId id="260" r:id="rId7"/>
    <p:sldId id="261" r:id="rId8"/>
    <p:sldId id="262" r:id="rId9"/>
    <p:sldId id="270" r:id="rId10"/>
    <p:sldId id="272" r:id="rId11"/>
    <p:sldId id="263" r:id="rId12"/>
    <p:sldId id="271" r:id="rId13"/>
    <p:sldId id="264" r:id="rId14"/>
    <p:sldId id="273" r:id="rId15"/>
    <p:sldId id="265" r:id="rId16"/>
    <p:sldId id="274" r:id="rId17"/>
    <p:sldId id="275" r:id="rId18"/>
    <p:sldId id="266" r:id="rId19"/>
    <p:sldId id="276" r:id="rId20"/>
    <p:sldId id="267" r:id="rId21"/>
    <p:sldId id="268" r:id="rId22"/>
    <p:sldId id="269" r:id="rId23"/>
    <p:sldId id="277" r:id="rId24"/>
    <p:sldId id="278" r:id="rId25"/>
    <p:sldId id="279" r:id="rId26"/>
    <p:sldId id="282" r:id="rId27"/>
    <p:sldId id="283" r:id="rId2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4046" autoAdjust="0"/>
    <p:restoredTop sz="94660"/>
  </p:normalViewPr>
  <p:slideViewPr>
    <p:cSldViewPr>
      <p:cViewPr>
        <p:scale>
          <a:sx n="75" d="100"/>
          <a:sy n="75" d="100"/>
        </p:scale>
        <p:origin x="-1296" y="19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8E0A859-132E-47B5-BF97-5EC3A8F19B63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6266A17-D988-4136-B440-52F9A4FB9F7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84E8215-DE7A-4E59-A974-38D4D47A002B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ED7287-C4B0-4EF1-9CC4-A786D7E5EDB1}" type="datetimeFigureOut">
              <a:rPr lang="cs-CZ" smtClean="0"/>
              <a:pPr/>
              <a:t>27.6.2013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C9DE69-BA99-4E45-86D0-D9166E67F36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zlAu0U6NNpw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png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PIA02405.jpg" TargetMode="External"/><Relationship Id="rId3" Type="http://schemas.openxmlformats.org/officeDocument/2006/relationships/hyperlink" Target="http://cs.wikipedia.org/wiki/Soubor:NovaSlunecniSoustava.jpg" TargetMode="External"/><Relationship Id="rId7" Type="http://schemas.openxmlformats.org/officeDocument/2006/relationships/hyperlink" Target="http://commons.wikimedia.org/wiki/File:Maat_Mons_on_Venus.jpg" TargetMode="External"/><Relationship Id="rId2" Type="http://schemas.openxmlformats.org/officeDocument/2006/relationships/hyperlink" Target="http://cs.wikipedia.org/wiki/Soubor:Protoplanetary-disk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Venus_globe.jpg" TargetMode="External"/><Relationship Id="rId5" Type="http://schemas.openxmlformats.org/officeDocument/2006/relationships/hyperlink" Target="http://cs.wikipedia.org/wiki/Soubor:Venuspioneeruv.jpg" TargetMode="External"/><Relationship Id="rId10" Type="http://schemas.openxmlformats.org/officeDocument/2006/relationships/hyperlink" Target="http://upload.wikimedia.org/wikipedia/commons/thumb/d/de/Face_on_Mars_with_Inset.jpg/800px-Face_on_Mars_with_Inset.jpg" TargetMode="External"/><Relationship Id="rId4" Type="http://schemas.openxmlformats.org/officeDocument/2006/relationships/hyperlink" Target="http://commons.wikimedia.org/wiki/File:Solar_planets.jpg" TargetMode="External"/><Relationship Id="rId9" Type="http://schemas.openxmlformats.org/officeDocument/2006/relationships/hyperlink" Target="http://commons.wikimedia.org/wiki/File:Mars_and_Elysium_-_GPN-2000-000919.jpg" TargetMode="External"/></Relationships>
</file>

<file path=ppt/slides/_rels/slide27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thumb/b/b4/Saturn_(planet)_large.jpg/480px-Saturn_(planet)_large.jpg" TargetMode="External"/><Relationship Id="rId3" Type="http://schemas.openxmlformats.org/officeDocument/2006/relationships/hyperlink" Target="http://upload.wikimedia.org/wikipedia/commons/thumb/e/eb/Jupiter.moons1.jpg/800px-Jupiter.moons1.jpg" TargetMode="External"/><Relationship Id="rId7" Type="http://schemas.openxmlformats.org/officeDocument/2006/relationships/hyperlink" Target="http://upload.wikimedia.org/wikipedia/commons/8/88/Reprocessed_Mariner_10_image_of_Mercury.jpg" TargetMode="External"/><Relationship Id="rId2" Type="http://schemas.openxmlformats.org/officeDocument/2006/relationships/hyperlink" Target="http://upload.wikimedia.org/wikipedia/commons/thumb/e/e2/Jupiter.jpg/600px-Jupiter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thumb/b/b8/Jupiter_3rd_spot.jpg/630px-Jupiter_3rd_spot.jpg" TargetMode="External"/><Relationship Id="rId5" Type="http://schemas.openxmlformats.org/officeDocument/2006/relationships/hyperlink" Target="http://upload.wikimedia.org/wikipedia/commons/thumb/c/c8/Jupiter_from_Voyager_1.jpg/708px-Jupiter_from_Voyager_1.jpg" TargetMode="External"/><Relationship Id="rId4" Type="http://schemas.openxmlformats.org/officeDocument/2006/relationships/hyperlink" Target="http://upload.wikimedia.org/wikipedia/commons/thumb/8/8a/Jupiter_family.jpg/754px-Jupiter_family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4"/>
          <p:cNvSpPr>
            <a:spLocks noChangeArrowheads="1"/>
          </p:cNvSpPr>
          <p:nvPr/>
        </p:nvSpPr>
        <p:spPr bwMode="auto">
          <a:xfrm>
            <a:off x="500034" y="2285992"/>
            <a:ext cx="8072437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Název školy:  </a:t>
            </a:r>
            <a:r>
              <a:rPr lang="cs-CZ" sz="2200" dirty="0"/>
              <a:t>Speciální základní škola Louny</a:t>
            </a:r>
            <a:r>
              <a:rPr lang="cs-CZ" sz="2200" dirty="0" smtClean="0"/>
              <a:t>, </a:t>
            </a:r>
            <a:r>
              <a:rPr lang="cs-CZ" sz="2200" dirty="0" err="1" smtClean="0"/>
              <a:t>Poděbradova</a:t>
            </a:r>
            <a:r>
              <a:rPr lang="cs-CZ" sz="2200" dirty="0" smtClean="0"/>
              <a:t> 640,</a:t>
            </a:r>
            <a:endParaRPr lang="cs-CZ" sz="2200" dirty="0"/>
          </a:p>
          <a:p>
            <a:r>
              <a:rPr lang="cs-CZ" sz="2200" dirty="0"/>
              <a:t>                        příspěvková organizace</a:t>
            </a:r>
          </a:p>
        </p:txBody>
      </p:sp>
      <p:sp>
        <p:nvSpPr>
          <p:cNvPr id="3" name="Obdélník 5"/>
          <p:cNvSpPr>
            <a:spLocks noChangeArrowheads="1"/>
          </p:cNvSpPr>
          <p:nvPr/>
        </p:nvSpPr>
        <p:spPr bwMode="auto">
          <a:xfrm>
            <a:off x="428568" y="3228958"/>
            <a:ext cx="7273925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200" b="1" dirty="0"/>
              <a:t>Autor: </a:t>
            </a:r>
            <a:r>
              <a:rPr lang="cs-CZ" sz="2200" dirty="0"/>
              <a:t>Mgr. </a:t>
            </a:r>
            <a:r>
              <a:rPr lang="cs-CZ" sz="2200" dirty="0" smtClean="0"/>
              <a:t>Jitka </a:t>
            </a:r>
            <a:r>
              <a:rPr lang="cs-CZ" sz="2200" dirty="0"/>
              <a:t>Stehlíková</a:t>
            </a:r>
          </a:p>
        </p:txBody>
      </p:sp>
      <p:sp>
        <p:nvSpPr>
          <p:cNvPr id="4" name="Obdélník 6"/>
          <p:cNvSpPr>
            <a:spLocks noChangeArrowheads="1"/>
          </p:cNvSpPr>
          <p:nvPr/>
        </p:nvSpPr>
        <p:spPr bwMode="auto">
          <a:xfrm>
            <a:off x="428568" y="3729025"/>
            <a:ext cx="7715332" cy="1446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Název: </a:t>
            </a:r>
            <a:r>
              <a:rPr lang="cs-CZ" sz="2200" dirty="0" smtClean="0"/>
              <a:t>VY_32_INOVACE_03_PRIRODOPIS_SLUNECNI_SOUSTAVA</a:t>
            </a:r>
          </a:p>
          <a:p>
            <a:endParaRPr lang="cs-CZ" sz="2200" dirty="0" smtClean="0"/>
          </a:p>
          <a:p>
            <a:endParaRPr lang="cs-CZ" sz="2200" dirty="0" smtClean="0"/>
          </a:p>
          <a:p>
            <a:endParaRPr lang="cs-CZ" sz="2200" dirty="0"/>
          </a:p>
        </p:txBody>
      </p:sp>
      <p:sp>
        <p:nvSpPr>
          <p:cNvPr id="5" name="Obdélník 8"/>
          <p:cNvSpPr>
            <a:spLocks noChangeArrowheads="1"/>
          </p:cNvSpPr>
          <p:nvPr/>
        </p:nvSpPr>
        <p:spPr bwMode="auto">
          <a:xfrm>
            <a:off x="500034" y="5786454"/>
            <a:ext cx="600079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Číslo projektu</a:t>
            </a:r>
            <a:r>
              <a:rPr lang="cs-CZ" sz="2200" b="1" dirty="0" smtClean="0"/>
              <a:t>: </a:t>
            </a:r>
            <a:r>
              <a:rPr lang="cs-CZ" sz="2200" dirty="0"/>
              <a:t>CZ.1.07/1.4.00/21.3407</a:t>
            </a:r>
          </a:p>
        </p:txBody>
      </p:sp>
      <p:sp>
        <p:nvSpPr>
          <p:cNvPr id="6" name="TextovéPole 9"/>
          <p:cNvSpPr txBox="1">
            <a:spLocks noChangeArrowheads="1"/>
          </p:cNvSpPr>
          <p:nvPr/>
        </p:nvSpPr>
        <p:spPr bwMode="auto">
          <a:xfrm>
            <a:off x="500034" y="4572008"/>
            <a:ext cx="5961062" cy="430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cs-CZ" sz="2200" b="1" dirty="0"/>
              <a:t>Téma</a:t>
            </a:r>
            <a:r>
              <a:rPr lang="cs-CZ" sz="2200" b="1" dirty="0" smtClean="0"/>
              <a:t>: </a:t>
            </a:r>
            <a:r>
              <a:rPr lang="cs-CZ" sz="2200" dirty="0" smtClean="0"/>
              <a:t>Sluneční soustava</a:t>
            </a:r>
            <a:endParaRPr lang="cs-CZ" sz="2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5072074"/>
            <a:ext cx="6286544" cy="43088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200" b="1" dirty="0" smtClean="0"/>
              <a:t>Název sady: Přírodopis</a:t>
            </a:r>
            <a:endParaRPr lang="cs-CZ" sz="2200" dirty="0"/>
          </a:p>
        </p:txBody>
      </p:sp>
      <p:pic>
        <p:nvPicPr>
          <p:cNvPr id="8" name="Obrázek 7"/>
          <p:cNvPicPr/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42976" y="785794"/>
            <a:ext cx="7000924" cy="12284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1"/>
          <p:cNvSpPr txBox="1">
            <a:spLocks/>
          </p:cNvSpPr>
          <p:nvPr/>
        </p:nvSpPr>
        <p:spPr>
          <a:xfrm>
            <a:off x="857223" y="428625"/>
            <a:ext cx="6429421" cy="571500"/>
          </a:xfrm>
          <a:prstGeom prst="rect">
            <a:avLst/>
          </a:prstGeom>
        </p:spPr>
        <p:txBody>
          <a:bodyPr>
            <a:normAutofit fontScale="975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0" i="0" u="none" strike="noStrike" kern="1200" cap="none" spc="0" normalizeH="0" baseline="0" noProof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Anotace</a:t>
            </a:r>
            <a:endParaRPr kumimoji="0" lang="cs-CZ" sz="32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457200" y="1166813"/>
            <a:ext cx="8229600" cy="5070475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Font typeface="Arial" pitchFamily="34" charset="0"/>
              <a:buNone/>
              <a:defRPr/>
            </a:pPr>
            <a:r>
              <a:rPr lang="cs-CZ" dirty="0" smtClean="0"/>
              <a:t>  </a:t>
            </a:r>
            <a:endParaRPr lang="cs-CZ" dirty="0"/>
          </a:p>
          <a:p>
            <a:pPr>
              <a:defRPr/>
            </a:pPr>
            <a:endParaRPr lang="cs-CZ" dirty="0"/>
          </a:p>
        </p:txBody>
      </p:sp>
      <p:sp>
        <p:nvSpPr>
          <p:cNvPr id="12" name="Zástupný symbol pro obsah 2"/>
          <p:cNvSpPr>
            <a:spLocks noGrp="1"/>
          </p:cNvSpPr>
          <p:nvPr/>
        </p:nvSpPr>
        <p:spPr>
          <a:xfrm>
            <a:off x="500034" y="1000108"/>
            <a:ext cx="8229600" cy="5240337"/>
          </a:xfrm>
          <a:prstGeom prst="rect">
            <a:avLst/>
          </a:prstGeom>
        </p:spPr>
        <p:txBody>
          <a:bodyPr>
            <a:normAutofit lnSpcReduction="10000"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Cílová skupina: </a:t>
            </a:r>
            <a:r>
              <a:rPr lang="cs-CZ" sz="2400" dirty="0" smtClean="0"/>
              <a:t>žáci 9. ročníku praktické školy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Inovace: </a:t>
            </a:r>
            <a:r>
              <a:rPr lang="cs-CZ" sz="2400" dirty="0" smtClean="0"/>
              <a:t>interaktivní způsob výuky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Druh pracovního materiálu: </a:t>
            </a:r>
            <a:r>
              <a:rPr lang="cs-CZ" sz="2400" dirty="0" smtClean="0"/>
              <a:t>výklad a procvičování informací o sluneční soustavě</a:t>
            </a:r>
          </a:p>
          <a:p>
            <a:pPr marL="457200" indent="-457200">
              <a:lnSpc>
                <a:spcPct val="150000"/>
              </a:lnSpc>
              <a:defRPr/>
            </a:pPr>
            <a:r>
              <a:rPr lang="cs-CZ" sz="2400" b="1" dirty="0" smtClean="0"/>
              <a:t>Pomůcky: </a:t>
            </a:r>
            <a:r>
              <a:rPr lang="cs-CZ" sz="2400" dirty="0" smtClean="0"/>
              <a:t>ITC</a:t>
            </a:r>
          </a:p>
          <a:p>
            <a:pPr marL="432000" algn="just">
              <a:defRPr/>
            </a:pPr>
            <a:r>
              <a:rPr lang="cs-CZ" sz="2400" dirty="0" smtClean="0"/>
              <a:t>Prezentace slouží k výkladu informací o sluneční soustavě. Je proložena úkoly a otázkami. Žáci se musí zapojit aktivně do výuky. Při odpovědích na otázky se snaží zapojit svou fantazii či znalosti nabité dříve. Součástí je také šibenice, při které žáci klikají na písmena a správná písmena se objeví v tajence. Na konci prezentace mají žáci za úkol uhodnout, jaký obrázek se jim postupně odkrývá. </a:t>
            </a:r>
          </a:p>
          <a:p>
            <a:pPr marL="432000">
              <a:buFont typeface="Arial" pitchFamily="34" charset="0"/>
              <a:buChar char="•"/>
              <a:defRPr/>
            </a:pPr>
            <a:endParaRPr lang="cs-CZ" sz="2800" dirty="0" smtClean="0"/>
          </a:p>
          <a:p>
            <a:pPr marL="457200" indent="-457200">
              <a:defRPr/>
            </a:pPr>
            <a:endParaRPr lang="cs-CZ" sz="2800" dirty="0"/>
          </a:p>
          <a:p>
            <a:pPr>
              <a:defRPr/>
            </a:pPr>
            <a:endParaRPr lang="cs-CZ" sz="28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Vznik sluneční soustavy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5804" y="1428736"/>
            <a:ext cx="8229600" cy="1328734"/>
          </a:xfrm>
        </p:spPr>
        <p:txBody>
          <a:bodyPr>
            <a:normAutofit/>
          </a:bodyPr>
          <a:lstStyle/>
          <a:p>
            <a:r>
              <a:rPr lang="cs-CZ" dirty="0" smtClean="0"/>
              <a:t>Sluneční soustava je součástí Mléčné dráhy</a:t>
            </a:r>
          </a:p>
          <a:p>
            <a:r>
              <a:rPr lang="cs-CZ" dirty="0" smtClean="0"/>
              <a:t>Vznikla před 4,6 mld. lety</a:t>
            </a:r>
            <a:endParaRPr lang="cs-CZ" dirty="0"/>
          </a:p>
        </p:txBody>
      </p:sp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71604" y="2928934"/>
            <a:ext cx="6384919" cy="3459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34" y="1500174"/>
            <a:ext cx="8263101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428604"/>
            <a:ext cx="5857916" cy="1143000"/>
          </a:xfrm>
        </p:spPr>
        <p:txBody>
          <a:bodyPr/>
          <a:lstStyle/>
          <a:p>
            <a:r>
              <a:rPr lang="cs-CZ" dirty="0" smtClean="0"/>
              <a:t>Sluneční soustava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57224" y="2000240"/>
            <a:ext cx="4686304" cy="4525963"/>
          </a:xfrm>
        </p:spPr>
        <p:txBody>
          <a:bodyPr>
            <a:normAutofit/>
          </a:bodyPr>
          <a:lstStyle/>
          <a:p>
            <a:r>
              <a:rPr lang="cs-CZ" sz="3600" dirty="0" smtClean="0"/>
              <a:t>Slunce </a:t>
            </a:r>
          </a:p>
          <a:p>
            <a:r>
              <a:rPr lang="cs-CZ" sz="3600" dirty="0" smtClean="0"/>
              <a:t>8 planet</a:t>
            </a:r>
          </a:p>
          <a:p>
            <a:r>
              <a:rPr lang="cs-CZ" sz="3600" dirty="0"/>
              <a:t>d</a:t>
            </a:r>
            <a:r>
              <a:rPr lang="cs-CZ" sz="3600" dirty="0" smtClean="0"/>
              <a:t>ále pak měsíce a další vesmírná tělesa</a:t>
            </a:r>
          </a:p>
          <a:p>
            <a:endParaRPr lang="cs-CZ" sz="3600" dirty="0" smtClean="0"/>
          </a:p>
        </p:txBody>
      </p:sp>
      <p:pic>
        <p:nvPicPr>
          <p:cNvPr id="15363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84508" y="-24"/>
            <a:ext cx="2316590" cy="6858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Slunce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46243"/>
            <a:ext cx="4714908" cy="2025633"/>
          </a:xfrm>
        </p:spPr>
        <p:txBody>
          <a:bodyPr>
            <a:normAutofit/>
          </a:bodyPr>
          <a:lstStyle/>
          <a:p>
            <a:r>
              <a:rPr lang="cs-CZ" dirty="0" smtClean="0"/>
              <a:t>hvězda </a:t>
            </a:r>
          </a:p>
          <a:p>
            <a:r>
              <a:rPr lang="cs-CZ" dirty="0"/>
              <a:t>t</a:t>
            </a:r>
            <a:r>
              <a:rPr lang="cs-CZ" dirty="0" smtClean="0"/>
              <a:t>eplota 5600 °C</a:t>
            </a:r>
          </a:p>
          <a:p>
            <a:r>
              <a:rPr lang="cs-CZ" dirty="0" smtClean="0"/>
              <a:t>109 krát větší než Země</a:t>
            </a:r>
            <a:endParaRPr lang="cs-CZ" dirty="0"/>
          </a:p>
        </p:txBody>
      </p:sp>
      <p:pic>
        <p:nvPicPr>
          <p:cNvPr id="1638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 rot="16200000">
            <a:off x="4478257" y="2192280"/>
            <a:ext cx="4830925" cy="35004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TextovéPole 5"/>
          <p:cNvSpPr txBox="1"/>
          <p:nvPr/>
        </p:nvSpPr>
        <p:spPr>
          <a:xfrm>
            <a:off x="428596" y="3643314"/>
            <a:ext cx="44291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Otázka: Co jsou tyto tmavé a světlé oblasti  na Slunci? 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7158" y="5786454"/>
            <a:ext cx="55007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hlinkClick r:id="rId3"/>
              </a:rPr>
              <a:t>Světlé </a:t>
            </a:r>
            <a:r>
              <a:rPr lang="cs-CZ" sz="2800" dirty="0" err="1" smtClean="0">
                <a:hlinkClick r:id="rId3"/>
              </a:rPr>
              <a:t>obalsti</a:t>
            </a:r>
            <a:r>
              <a:rPr lang="cs-CZ" sz="2800" dirty="0" smtClean="0">
                <a:hlinkClick r:id="rId3"/>
              </a:rPr>
              <a:t> : Erupce na slunci </a:t>
            </a:r>
            <a:endParaRPr lang="cs-CZ" sz="28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57158" y="5286388"/>
            <a:ext cx="47149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Tmavé oblasti: Sluneční skvrny</a:t>
            </a:r>
            <a:endParaRPr lang="cs-CZ" sz="2800" dirty="0"/>
          </a:p>
        </p:txBody>
      </p:sp>
      <p:sp>
        <p:nvSpPr>
          <p:cNvPr id="9" name="Elipsa 8"/>
          <p:cNvSpPr/>
          <p:nvPr/>
        </p:nvSpPr>
        <p:spPr>
          <a:xfrm>
            <a:off x="5286380" y="3000372"/>
            <a:ext cx="1214446" cy="1785950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6858016" y="3714752"/>
            <a:ext cx="1143008" cy="1143008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715140" y="2143116"/>
            <a:ext cx="1000132" cy="1009656"/>
          </a:xfrm>
          <a:prstGeom prst="ellipse">
            <a:avLst/>
          </a:prstGeom>
          <a:noFill/>
          <a:ln w="76200"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57752" y="71414"/>
            <a:ext cx="3714776" cy="1143000"/>
          </a:xfrm>
        </p:spPr>
        <p:txBody>
          <a:bodyPr/>
          <a:lstStyle/>
          <a:p>
            <a:r>
              <a:rPr lang="cs-CZ" dirty="0" smtClean="0"/>
              <a:t>Planety</a:t>
            </a:r>
            <a:endParaRPr lang="cs-CZ" dirty="0"/>
          </a:p>
        </p:txBody>
      </p:sp>
      <p:pic>
        <p:nvPicPr>
          <p:cNvPr id="6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-24"/>
            <a:ext cx="2316590" cy="68580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8" name="Přímá spojovací čára 7"/>
          <p:cNvCxnSpPr/>
          <p:nvPr/>
        </p:nvCxnSpPr>
        <p:spPr>
          <a:xfrm>
            <a:off x="1428728" y="571480"/>
            <a:ext cx="1500198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1500166" y="928670"/>
            <a:ext cx="1928826" cy="261610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čára 10"/>
          <p:cNvCxnSpPr/>
          <p:nvPr/>
        </p:nvCxnSpPr>
        <p:spPr>
          <a:xfrm>
            <a:off x="1500166" y="1285860"/>
            <a:ext cx="3286148" cy="500066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ovací čára 14"/>
          <p:cNvCxnSpPr/>
          <p:nvPr/>
        </p:nvCxnSpPr>
        <p:spPr>
          <a:xfrm>
            <a:off x="1428728" y="1571612"/>
            <a:ext cx="2071702" cy="642942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čára 21"/>
          <p:cNvCxnSpPr/>
          <p:nvPr/>
        </p:nvCxnSpPr>
        <p:spPr>
          <a:xfrm>
            <a:off x="2143108" y="2928934"/>
            <a:ext cx="2928958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>
            <a:off x="2000232" y="4500570"/>
            <a:ext cx="2928958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čára 23"/>
          <p:cNvCxnSpPr/>
          <p:nvPr/>
        </p:nvCxnSpPr>
        <p:spPr>
          <a:xfrm>
            <a:off x="1643042" y="5643578"/>
            <a:ext cx="2928958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>
            <a:off x="1571604" y="6429396"/>
            <a:ext cx="3000396" cy="71438"/>
          </a:xfrm>
          <a:prstGeom prst="line">
            <a:avLst/>
          </a:prstGeom>
          <a:ln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TextovéPole 29"/>
          <p:cNvSpPr txBox="1"/>
          <p:nvPr/>
        </p:nvSpPr>
        <p:spPr>
          <a:xfrm>
            <a:off x="3071802" y="35716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Merkur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500430" y="92867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Venuše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857752" y="150017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Země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3643306" y="200024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Mars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5143504" y="2714620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Jupiter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72066" y="428625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Saturn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572000" y="5429264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Uran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000628" y="6072206"/>
            <a:ext cx="17145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Neptun</a:t>
            </a:r>
            <a:endParaRPr lang="cs-CZ" sz="2800" dirty="0"/>
          </a:p>
        </p:txBody>
      </p:sp>
      <p:sp>
        <p:nvSpPr>
          <p:cNvPr id="40" name="Pravá složená závorka 39"/>
          <p:cNvSpPr/>
          <p:nvPr/>
        </p:nvSpPr>
        <p:spPr>
          <a:xfrm>
            <a:off x="6072198" y="2643182"/>
            <a:ext cx="928694" cy="4071966"/>
          </a:xfrm>
          <a:prstGeom prst="rightBrac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TextovéPole 40"/>
          <p:cNvSpPr txBox="1"/>
          <p:nvPr/>
        </p:nvSpPr>
        <p:spPr>
          <a:xfrm>
            <a:off x="7143768" y="3857628"/>
            <a:ext cx="150019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dirty="0" smtClean="0"/>
              <a:t>Velcí plynní obři</a:t>
            </a:r>
            <a:endParaRPr lang="cs-CZ" sz="3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/>
      <p:bldP spid="31" grpId="0"/>
      <p:bldP spid="33" grpId="0"/>
      <p:bldP spid="34" grpId="0"/>
      <p:bldP spid="35" grpId="0"/>
      <p:bldP spid="36" grpId="0"/>
      <p:bldP spid="38" grpId="0"/>
      <p:bldP spid="39" grpId="0"/>
      <p:bldP spid="40" grpId="0" animBg="1"/>
      <p:bldP spid="41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57365"/>
            <a:ext cx="4614866" cy="1928826"/>
          </a:xfrm>
        </p:spPr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bíhá nejblíže Slunci</a:t>
            </a:r>
          </a:p>
          <a:p>
            <a:r>
              <a:rPr lang="cs-CZ" dirty="0" smtClean="0"/>
              <a:t>nemá atmosféru</a:t>
            </a:r>
          </a:p>
          <a:p>
            <a:r>
              <a:rPr lang="cs-CZ" dirty="0"/>
              <a:t>n</a:t>
            </a:r>
            <a:r>
              <a:rPr lang="cs-CZ" dirty="0" smtClean="0"/>
              <a:t>emá měsíc</a:t>
            </a:r>
          </a:p>
          <a:p>
            <a:endParaRPr lang="cs-CZ" dirty="0"/>
          </a:p>
        </p:txBody>
      </p:sp>
      <p:pic>
        <p:nvPicPr>
          <p:cNvPr id="5" name="Picture 2" descr="Soubor:Reprocessed Mariner 10 image of Mercur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00562" y="2000240"/>
            <a:ext cx="4429125" cy="4143375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</p:pic>
      <p:sp>
        <p:nvSpPr>
          <p:cNvPr id="6" name="Obdélník 5"/>
          <p:cNvSpPr/>
          <p:nvPr/>
        </p:nvSpPr>
        <p:spPr>
          <a:xfrm>
            <a:off x="285720" y="3857628"/>
            <a:ext cx="4214842" cy="10772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Otázka: Po kom je tato planeta pojmenována?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57158" y="5072074"/>
            <a:ext cx="392909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 řeckém bohu války Merkurovi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85804" y="546111"/>
            <a:ext cx="8229600" cy="1311253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dirty="0" smtClean="0"/>
              <a:t>Merkur je podobný jinému vesmírnému tělesu, které dobře známe. Poznáte, co je na obrázku?</a:t>
            </a:r>
            <a:endParaRPr lang="cs-CZ" dirty="0"/>
          </a:p>
        </p:txBody>
      </p:sp>
      <p:pic>
        <p:nvPicPr>
          <p:cNvPr id="4" name="Picture 4" descr="Soubor:MESSENGER first photo of unseen side of mercury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85786" y="2285992"/>
            <a:ext cx="3714750" cy="3714750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</p:pic>
      <p:sp>
        <p:nvSpPr>
          <p:cNvPr id="5" name="TextovéPole 4"/>
          <p:cNvSpPr txBox="1"/>
          <p:nvPr/>
        </p:nvSpPr>
        <p:spPr>
          <a:xfrm>
            <a:off x="2071670" y="607220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Merkur</a:t>
            </a:r>
            <a:endParaRPr lang="cs-CZ" dirty="0"/>
          </a:p>
        </p:txBody>
      </p:sp>
      <p:pic>
        <p:nvPicPr>
          <p:cNvPr id="6" name="Picture 6" descr="Soubor:Moon PIA00304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90" y="2285992"/>
            <a:ext cx="3714750" cy="3714750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</p:pic>
      <p:sp>
        <p:nvSpPr>
          <p:cNvPr id="7" name="TextovéPole 6"/>
          <p:cNvSpPr txBox="1"/>
          <p:nvPr/>
        </p:nvSpPr>
        <p:spPr>
          <a:xfrm>
            <a:off x="6429388" y="6072206"/>
            <a:ext cx="18573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Měsíc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757361"/>
          </a:xfrm>
        </p:spPr>
        <p:txBody>
          <a:bodyPr>
            <a:normAutofit/>
          </a:bodyPr>
          <a:lstStyle/>
          <a:p>
            <a:r>
              <a:rPr lang="cs-CZ" dirty="0" smtClean="0"/>
              <a:t>Nejteplejší planeta</a:t>
            </a:r>
          </a:p>
          <a:p>
            <a:r>
              <a:rPr lang="cs-CZ" dirty="0" smtClean="0"/>
              <a:t>Má velice hustou atmosféru</a:t>
            </a:r>
          </a:p>
        </p:txBody>
      </p:sp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83566" y="3071810"/>
            <a:ext cx="3331733" cy="3357560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  <a:miter lim="800000"/>
            <a:headEnd/>
            <a:tailEnd/>
          </a:ln>
          <a:effectLst/>
        </p:spPr>
      </p:pic>
      <p:pic>
        <p:nvPicPr>
          <p:cNvPr id="6" name="Picture 5" descr="Soubor:Venus globe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571736" y="3071810"/>
            <a:ext cx="3292991" cy="3357560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</p:pic>
      <p:pic>
        <p:nvPicPr>
          <p:cNvPr id="7" name="Picture 2" descr="File:Maat Mons on Venus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572000" y="3357562"/>
            <a:ext cx="3518294" cy="2814635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</p:pic>
      <p:sp>
        <p:nvSpPr>
          <p:cNvPr id="8" name="TextovéPole 7"/>
          <p:cNvSpPr txBox="1"/>
          <p:nvPr/>
        </p:nvSpPr>
        <p:spPr>
          <a:xfrm>
            <a:off x="571472" y="6357958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bez atmosféry</a:t>
            </a:r>
            <a:endParaRPr lang="cs-CZ" sz="28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4786314" y="6334780"/>
            <a:ext cx="27860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 atmosférou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0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94444E-6 3.53675E-6 L -0.22448 0.0013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12" y="1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2" presetClass="entr" presetSubtype="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" dur="3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86776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86776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86776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550070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592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Nejteplejší planeta</a:t>
            </a:r>
          </a:p>
          <a:p>
            <a:r>
              <a:rPr lang="cs-CZ" dirty="0" smtClean="0"/>
              <a:t>Má velice hustou atmosféru </a:t>
            </a:r>
          </a:p>
          <a:p>
            <a:r>
              <a:rPr lang="cs-CZ" dirty="0" smtClean="0"/>
              <a:t>Velice jasná ráno a večer – podle toho se jí říká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3643314"/>
            <a:ext cx="33575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/>
              <a:t>J _ _ _ _ _ _ _</a:t>
            </a:r>
            <a:endParaRPr lang="cs-CZ" sz="4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4572008"/>
            <a:ext cx="371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 _ _ _ _ _ _ _ _</a:t>
            </a:r>
            <a:endParaRPr lang="cs-CZ" sz="4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4286248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4786314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286380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5786446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6286512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6786578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7286644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7786710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8286776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4286248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786314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5286380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786446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6286512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6786578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7286644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53" name="TextovéPole 52"/>
          <p:cNvSpPr txBox="1"/>
          <p:nvPr/>
        </p:nvSpPr>
        <p:spPr>
          <a:xfrm>
            <a:off x="7786710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8286776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786314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286380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786446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6286512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6786578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7286644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7786710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8286776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286248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286248" y="542926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</a:t>
            </a:r>
            <a:endParaRPr lang="cs-CZ" sz="2800" dirty="0"/>
          </a:p>
        </p:txBody>
      </p:sp>
      <p:sp>
        <p:nvSpPr>
          <p:cNvPr id="87" name="TextovéPole 86"/>
          <p:cNvSpPr txBox="1"/>
          <p:nvPr/>
        </p:nvSpPr>
        <p:spPr>
          <a:xfrm>
            <a:off x="1357290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88" name="TextovéPole 87"/>
          <p:cNvSpPr txBox="1"/>
          <p:nvPr/>
        </p:nvSpPr>
        <p:spPr>
          <a:xfrm>
            <a:off x="1000100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89" name="TextovéPole 88"/>
          <p:cNvSpPr txBox="1"/>
          <p:nvPr/>
        </p:nvSpPr>
        <p:spPr>
          <a:xfrm>
            <a:off x="1714480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</a:t>
            </a:r>
            <a:endParaRPr lang="cs-CZ" sz="2800" dirty="0"/>
          </a:p>
        </p:txBody>
      </p:sp>
      <p:sp>
        <p:nvSpPr>
          <p:cNvPr id="90" name="TextovéPole 89"/>
          <p:cNvSpPr txBox="1"/>
          <p:nvPr/>
        </p:nvSpPr>
        <p:spPr>
          <a:xfrm>
            <a:off x="285748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91" name="TextovéPole 90"/>
          <p:cNvSpPr txBox="1"/>
          <p:nvPr/>
        </p:nvSpPr>
        <p:spPr>
          <a:xfrm>
            <a:off x="2071670" y="3714752"/>
            <a:ext cx="428628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92" name="TextovéPole 91"/>
          <p:cNvSpPr txBox="1"/>
          <p:nvPr/>
        </p:nvSpPr>
        <p:spPr>
          <a:xfrm>
            <a:off x="250029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93" name="TextovéPole 92"/>
          <p:cNvSpPr txBox="1"/>
          <p:nvPr/>
        </p:nvSpPr>
        <p:spPr>
          <a:xfrm>
            <a:off x="321467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</p:spTree>
  </p:cSld>
  <p:clrMapOvr>
    <a:masterClrMapping/>
  </p:clrMapOvr>
  <p:transition advClick="0"/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6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4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6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3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6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2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6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1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6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0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5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9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5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8"/>
                  </p:tgtEl>
                </p:cond>
              </p:nextCondLst>
            </p:seq>
            <p:seq concurrent="1" nextAc="seek">
              <p:cTn id="62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3" fill="hold">
                      <p:stCondLst>
                        <p:cond delay="0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68" restart="whenNotActive" fill="hold" evtFilter="cancelBubble" nodeType="interactiveSeq">
                <p:stCondLst>
                  <p:cond evt="onClick" delay="0">
                    <p:tgtEl>
                      <p:spTgt spid="5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9" fill="hold">
                      <p:stCondLst>
                        <p:cond delay="0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2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4" presetID="10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2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5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5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5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6"/>
                  </p:tgtEl>
                </p:cond>
              </p:nextCondLst>
            </p:seq>
            <p:seq concurrent="1" nextAc="seek">
              <p:cTn id="89" restart="whenNotActive" fill="hold" evtFilter="cancelBubble" nodeType="interactiveSeq">
                <p:stCondLst>
                  <p:cond evt="onClick" delay="0">
                    <p:tgtEl>
                      <p:spTgt spid="5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0" fill="hold">
                      <p:stCondLst>
                        <p:cond delay="0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3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4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116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7" fill="hold">
                      <p:stCondLst>
                        <p:cond delay="0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0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2" dur="2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5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2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3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3" dur="2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164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5" fill="hold">
                      <p:stCondLst>
                        <p:cond delay="0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8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2" dur="2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17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0" fill="hold">
                      <p:stCondLst>
                        <p:cond delay="0"/>
                      </p:stCondLst>
                      <p:childTnLst>
                        <p:par>
                          <p:cTn id="181" fill="hold">
                            <p:stCondLst>
                              <p:cond delay="0"/>
                            </p:stCondLst>
                            <p:childTnLst>
                              <p:par>
                                <p:cTn id="18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185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6" fill="hold">
                      <p:stCondLst>
                        <p:cond delay="0"/>
                      </p:stCondLst>
                      <p:childTnLst>
                        <p:par>
                          <p:cTn id="187" fill="hold">
                            <p:stCondLst>
                              <p:cond delay="0"/>
                            </p:stCondLst>
                            <p:childTnLst>
                              <p:par>
                                <p:cTn id="18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9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87" grpId="1" animBg="1"/>
      <p:bldP spid="88" grpId="0" animBg="1"/>
      <p:bldP spid="89" grpId="1" animBg="1"/>
      <p:bldP spid="90" grpId="0" animBg="1"/>
      <p:bldP spid="91" grpId="0" animBg="1"/>
      <p:bldP spid="92" grpId="0" animBg="1"/>
      <p:bldP spid="9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4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86776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4214818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57187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6314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86380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86512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786578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86644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786710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86776" y="485776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550070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Venuše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85923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Nejteplejší planeta</a:t>
            </a:r>
          </a:p>
          <a:p>
            <a:r>
              <a:rPr lang="cs-CZ" dirty="0" smtClean="0"/>
              <a:t>Má velice hustou atmosféru </a:t>
            </a:r>
          </a:p>
          <a:p>
            <a:r>
              <a:rPr lang="cs-CZ" dirty="0" smtClean="0"/>
              <a:t>Velice jasná večer a ráno – podle toho se jí říká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642910" y="3643314"/>
            <a:ext cx="335758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200" dirty="0" smtClean="0"/>
              <a:t>J _ _ _ _ _ _ _</a:t>
            </a:r>
            <a:endParaRPr lang="cs-CZ" sz="4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71472" y="4572008"/>
            <a:ext cx="371477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/>
              <a:t>V _ _ _ _ _ _ _ _</a:t>
            </a:r>
            <a:endParaRPr lang="cs-CZ" sz="4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86248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4786314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286380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786446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286512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86578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7286644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7786710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8286776" y="350043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286248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786314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</a:t>
            </a:r>
            <a:endParaRPr lang="cs-CZ" sz="2800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5286380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5786446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286512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86578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7286644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7786710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8286776" y="4143380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4786314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5286380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786446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6286512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6786578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286644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7786710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8286776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4286248" y="478632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4286248" y="542926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100010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135729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171448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68" name="TextovéPole 67"/>
          <p:cNvSpPr txBox="1"/>
          <p:nvPr/>
        </p:nvSpPr>
        <p:spPr>
          <a:xfrm>
            <a:off x="207167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69" name="TextovéPole 68"/>
          <p:cNvSpPr txBox="1"/>
          <p:nvPr/>
        </p:nvSpPr>
        <p:spPr>
          <a:xfrm>
            <a:off x="242886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70" name="TextovéPole 69"/>
          <p:cNvSpPr txBox="1"/>
          <p:nvPr/>
        </p:nvSpPr>
        <p:spPr>
          <a:xfrm>
            <a:off x="278605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71" name="TextovéPole 70"/>
          <p:cNvSpPr txBox="1"/>
          <p:nvPr/>
        </p:nvSpPr>
        <p:spPr>
          <a:xfrm>
            <a:off x="314324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72" name="TextovéPole 71"/>
          <p:cNvSpPr txBox="1"/>
          <p:nvPr/>
        </p:nvSpPr>
        <p:spPr>
          <a:xfrm>
            <a:off x="3500430" y="464344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77" name="TextovéPole 76"/>
          <p:cNvSpPr txBox="1"/>
          <p:nvPr/>
        </p:nvSpPr>
        <p:spPr>
          <a:xfrm>
            <a:off x="1357290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78" name="TextovéPole 77"/>
          <p:cNvSpPr txBox="1"/>
          <p:nvPr/>
        </p:nvSpPr>
        <p:spPr>
          <a:xfrm>
            <a:off x="1000100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79" name="TextovéPole 78"/>
          <p:cNvSpPr txBox="1"/>
          <p:nvPr/>
        </p:nvSpPr>
        <p:spPr>
          <a:xfrm>
            <a:off x="1714480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</a:t>
            </a:r>
            <a:endParaRPr lang="cs-CZ" sz="2800" dirty="0"/>
          </a:p>
        </p:txBody>
      </p:sp>
      <p:sp>
        <p:nvSpPr>
          <p:cNvPr id="80" name="TextovéPole 79"/>
          <p:cNvSpPr txBox="1"/>
          <p:nvPr/>
        </p:nvSpPr>
        <p:spPr>
          <a:xfrm>
            <a:off x="285748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81" name="TextovéPole 80"/>
          <p:cNvSpPr txBox="1"/>
          <p:nvPr/>
        </p:nvSpPr>
        <p:spPr>
          <a:xfrm>
            <a:off x="2071670" y="3714752"/>
            <a:ext cx="428628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82" name="TextovéPole 81"/>
          <p:cNvSpPr txBox="1"/>
          <p:nvPr/>
        </p:nvSpPr>
        <p:spPr>
          <a:xfrm>
            <a:off x="250029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83" name="TextovéPole 82"/>
          <p:cNvSpPr txBox="1"/>
          <p:nvPr/>
        </p:nvSpPr>
        <p:spPr>
          <a:xfrm>
            <a:off x="321467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1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"/>
                  </p:tgtEl>
                </p:cond>
              </p:nextCondLst>
            </p:seq>
            <p:seq concurrent="1" nextAc="seek">
              <p:cTn id="14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" fill="hold">
                      <p:stCondLst>
                        <p:cond delay="0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6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7" fill="hold">
                      <p:stCondLst>
                        <p:cond delay="0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44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5" fill="hold">
                      <p:stCondLst>
                        <p:cond delay="0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8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5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1" fill="hold">
                      <p:stCondLst>
                        <p:cond delay="0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71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2" fill="hold">
                      <p:stCondLst>
                        <p:cond delay="0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5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77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8" fill="hold">
                      <p:stCondLst>
                        <p:cond delay="0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1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83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4" fill="hold">
                      <p:stCondLst>
                        <p:cond delay="0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7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2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92" restart="whenNotActive" fill="hold" evtFilter="cancelBubble" nodeType="interactiveSeq">
                <p:stCondLst>
                  <p:cond evt="onClick" delay="0">
                    <p:tgtEl>
                      <p:spTgt spid="1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3" fill="hold">
                      <p:stCondLst>
                        <p:cond delay="0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6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0" dur="2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2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1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"/>
                  </p:tgtEl>
                </p:cond>
              </p:nextCondLst>
            </p:seq>
            <p:seq concurrent="1" nextAc="seek">
              <p:cTn id="107" restart="whenNotActive" fill="hold" evtFilter="cancelBubble" nodeType="interactiveSeq">
                <p:stCondLst>
                  <p:cond evt="onClick" delay="0">
                    <p:tgtEl>
                      <p:spTgt spid="1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8" fill="hold">
                      <p:stCondLst>
                        <p:cond delay="0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1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5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1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4"/>
                  </p:tgtEl>
                </p:cond>
              </p:nextCondLst>
            </p:seq>
            <p:seq concurrent="1" nextAc="seek">
              <p:cTn id="122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3" fill="hold">
                      <p:stCondLst>
                        <p:cond delay="0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12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9" fill="hold">
                      <p:stCondLst>
                        <p:cond delay="0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2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34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5" fill="hold">
                      <p:stCondLst>
                        <p:cond delay="0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40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1" fill="hold">
                      <p:stCondLst>
                        <p:cond delay="0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4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8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149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0" fill="hold">
                      <p:stCondLst>
                        <p:cond delay="0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3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55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6" fill="hold">
                      <p:stCondLst>
                        <p:cond delay="0"/>
                      </p:stCondLst>
                      <p:childTnLst>
                        <p:par>
                          <p:cTn id="157" fill="hold">
                            <p:stCondLst>
                              <p:cond delay="0"/>
                            </p:stCondLst>
                            <p:childTnLst>
                              <p:par>
                                <p:cTn id="15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9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161" restart="whenNotActive" fill="hold" evtFilter="cancelBubble" nodeType="interactiveSeq">
                <p:stCondLst>
                  <p:cond evt="onClick" delay="0">
                    <p:tgtEl>
                      <p:spTgt spid="2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2" fill="hold">
                      <p:stCondLst>
                        <p:cond delay="0"/>
                      </p:stCondLst>
                      <p:childTnLst>
                        <p:par>
                          <p:cTn id="163" fill="hold">
                            <p:stCondLst>
                              <p:cond delay="0"/>
                            </p:stCondLst>
                            <p:childTnLst>
                              <p:par>
                                <p:cTn id="16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5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9" dur="2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3"/>
                  </p:tgtEl>
                </p:cond>
              </p:nextCondLst>
            </p:seq>
            <p:seq concurrent="1" nextAc="seek">
              <p:cTn id="170" restart="whenNotActive" fill="hold" evtFilter="cancelBubble" nodeType="interactiveSeq">
                <p:stCondLst>
                  <p:cond evt="onClick" delay="0">
                    <p:tgtEl>
                      <p:spTgt spid="2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1" fill="hold">
                      <p:stCondLst>
                        <p:cond delay="0"/>
                      </p:stCondLst>
                      <p:childTnLst>
                        <p:par>
                          <p:cTn id="172" fill="hold">
                            <p:stCondLst>
                              <p:cond delay="0"/>
                            </p:stCondLst>
                            <p:childTnLst>
                              <p:par>
                                <p:cTn id="17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0"/>
                  </p:tgtEl>
                </p:cond>
              </p:nextCondLst>
            </p:seq>
            <p:seq concurrent="1" nextAc="seek">
              <p:cTn id="17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7" fill="hold">
                      <p:stCondLst>
                        <p:cond delay="0"/>
                      </p:stCondLst>
                      <p:childTnLst>
                        <p:par>
                          <p:cTn id="178" fill="hold">
                            <p:stCondLst>
                              <p:cond delay="0"/>
                            </p:stCondLst>
                            <p:childTnLst>
                              <p:par>
                                <p:cTn id="179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0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2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2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2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4"/>
                  </p:tgtEl>
                </p:cond>
              </p:nextCondLst>
            </p:seq>
          </p:childTnLst>
        </p:cTn>
      </p:par>
    </p:tnLst>
    <p:bldLst>
      <p:bldP spid="6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442913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442913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514351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86724" cy="2286016"/>
          </a:xfrm>
        </p:spPr>
        <p:txBody>
          <a:bodyPr>
            <a:noAutofit/>
          </a:bodyPr>
          <a:lstStyle/>
          <a:p>
            <a:r>
              <a:rPr lang="cs-CZ" dirty="0" smtClean="0"/>
              <a:t>jediná planeta s živými organismy ve vesmíru</a:t>
            </a:r>
          </a:p>
          <a:p>
            <a:r>
              <a:rPr lang="cs-CZ" dirty="0" smtClean="0"/>
              <a:t>od Slunce je vzdálená asi 150 000 </a:t>
            </a:r>
            <a:r>
              <a:rPr lang="cs-CZ" dirty="0" err="1" smtClean="0"/>
              <a:t>000</a:t>
            </a:r>
            <a:r>
              <a:rPr lang="cs-CZ" dirty="0" smtClean="0"/>
              <a:t> km</a:t>
            </a:r>
            <a:endParaRPr lang="cs-CZ" dirty="0"/>
          </a:p>
          <a:p>
            <a:r>
              <a:rPr lang="cs-CZ" sz="3400" dirty="0" smtClean="0"/>
              <a:t>„M _  _  _  _    _  _  _  _  _ _  _“</a:t>
            </a:r>
            <a:r>
              <a:rPr lang="cs-CZ" dirty="0" smtClean="0"/>
              <a:t> – 75% tvoří voda</a:t>
            </a:r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378619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378619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378619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378619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442913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378619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4429132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5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3786190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57422" y="5072074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7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857488" y="5072074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9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5072074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7686" y="5072074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1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7752" y="5072074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57818" y="5072074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3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857884" y="5072074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57356" y="5715016"/>
            <a:ext cx="357190" cy="3708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25" name="TextovéPole 24"/>
          <p:cNvSpPr txBox="1"/>
          <p:nvPr/>
        </p:nvSpPr>
        <p:spPr>
          <a:xfrm>
            <a:off x="1857356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2357422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B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85748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C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357554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Č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3857620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4357686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4857752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F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357818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G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857884" y="3714752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H</a:t>
            </a:r>
            <a:endParaRPr lang="cs-CZ" sz="28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1857356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I</a:t>
            </a:r>
            <a:endParaRPr lang="cs-CZ" sz="28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2357422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J</a:t>
            </a:r>
            <a:endParaRPr lang="cs-CZ" sz="28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2857488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K</a:t>
            </a:r>
            <a:endParaRPr lang="cs-CZ" sz="28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357554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3857620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M</a:t>
            </a:r>
            <a:endParaRPr lang="cs-CZ" sz="2800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4357686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4857752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5357818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42" name="TextovéPole 41"/>
          <p:cNvSpPr txBox="1"/>
          <p:nvPr/>
        </p:nvSpPr>
        <p:spPr>
          <a:xfrm>
            <a:off x="5857884" y="4357694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357422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S</a:t>
            </a:r>
            <a:endParaRPr lang="cs-CZ" sz="28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857488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Š</a:t>
            </a:r>
            <a:endParaRPr lang="cs-CZ" sz="28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3357554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857620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U</a:t>
            </a:r>
            <a:endParaRPr lang="cs-CZ" sz="28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4357686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V</a:t>
            </a:r>
            <a:endParaRPr lang="cs-CZ" sz="28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4857752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X</a:t>
            </a:r>
            <a:endParaRPr lang="cs-CZ" sz="2800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5357818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Y</a:t>
            </a:r>
            <a:endParaRPr lang="cs-CZ" sz="2800" dirty="0"/>
          </a:p>
        </p:txBody>
      </p:sp>
      <p:sp>
        <p:nvSpPr>
          <p:cNvPr id="50" name="TextovéPole 49"/>
          <p:cNvSpPr txBox="1"/>
          <p:nvPr/>
        </p:nvSpPr>
        <p:spPr>
          <a:xfrm>
            <a:off x="5857884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Z</a:t>
            </a:r>
            <a:endParaRPr lang="cs-CZ" sz="2800" dirty="0"/>
          </a:p>
        </p:txBody>
      </p:sp>
      <p:sp>
        <p:nvSpPr>
          <p:cNvPr id="51" name="TextovéPole 50"/>
          <p:cNvSpPr txBox="1"/>
          <p:nvPr/>
        </p:nvSpPr>
        <p:spPr>
          <a:xfrm>
            <a:off x="1857356" y="5000636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Ř</a:t>
            </a:r>
            <a:endParaRPr lang="cs-CZ" sz="2800" dirty="0"/>
          </a:p>
        </p:txBody>
      </p:sp>
      <p:sp>
        <p:nvSpPr>
          <p:cNvPr id="52" name="TextovéPole 51"/>
          <p:cNvSpPr txBox="1"/>
          <p:nvPr/>
        </p:nvSpPr>
        <p:spPr>
          <a:xfrm>
            <a:off x="1857356" y="564357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Ž</a:t>
            </a:r>
            <a:endParaRPr lang="cs-CZ" sz="2800" dirty="0"/>
          </a:p>
        </p:txBody>
      </p:sp>
      <p:sp>
        <p:nvSpPr>
          <p:cNvPr id="54" name="TextovéPole 53"/>
          <p:cNvSpPr txBox="1"/>
          <p:nvPr/>
        </p:nvSpPr>
        <p:spPr>
          <a:xfrm>
            <a:off x="271461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Á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21481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28638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64357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57200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92919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50043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85762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64304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00023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35742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2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5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2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6"/>
                  </p:tgtEl>
                </p:cond>
              </p:nextCondLst>
            </p:seq>
            <p:seq concurrent="1" nextAc="seek">
              <p:cTn id="23" restart="whenNotActive" fill="hold" evtFilter="cancelBubble" nodeType="interactiveSeq">
                <p:stCondLst>
                  <p:cond evt="onClick" delay="0">
                    <p:tgtEl>
                      <p:spTgt spid="5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4" fill="hold">
                      <p:stCondLst>
                        <p:cond delay="0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" dur="2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1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5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" dur="2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0"/>
                  </p:tgtEl>
                </p:cond>
              </p:nextCondLst>
            </p:seq>
            <p:seq concurrent="1" nextAc="seek">
              <p:cTn id="35" restart="whenNotActive" fill="hold" evtFilter="cancelBubble" nodeType="interactiveSeq">
                <p:stCondLst>
                  <p:cond evt="onClick" delay="0">
                    <p:tgtEl>
                      <p:spTgt spid="4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" fill="hold">
                      <p:stCondLst>
                        <p:cond delay="0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" dur="2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9"/>
                  </p:tgtEl>
                </p:cond>
              </p:nextCondLst>
            </p:seq>
            <p:seq concurrent="1" nextAc="seek">
              <p:cTn id="41" restart="whenNotActive" fill="hold" evtFilter="cancelBubble" nodeType="interactiveSeq">
                <p:stCondLst>
                  <p:cond evt="onClick" delay="0">
                    <p:tgtEl>
                      <p:spTgt spid="4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2" fill="hold">
                      <p:stCondLst>
                        <p:cond delay="0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5" dur="2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8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4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1" dur="2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7"/>
                  </p:tgtEl>
                </p:cond>
              </p:nextCondLst>
            </p:seq>
            <p:seq concurrent="1" nextAc="seek">
              <p:cTn id="53" restart="whenNotActive" fill="hold" evtFilter="cancelBubble" nodeType="interactiveSeq">
                <p:stCondLst>
                  <p:cond evt="onClick" delay="0">
                    <p:tgtEl>
                      <p:spTgt spid="4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4" fill="hold">
                      <p:stCondLst>
                        <p:cond delay="0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7" dur="2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6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2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3" dur="2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7"/>
                  </p:tgtEl>
                </p:cond>
              </p:nextCondLst>
            </p:seq>
            <p:seq concurrent="1" nextAc="seek">
              <p:cTn id="65" restart="whenNotActive" fill="hold" evtFilter="cancelBubble" nodeType="interactiveSeq">
                <p:stCondLst>
                  <p:cond evt="onClick" delay="0">
                    <p:tgtEl>
                      <p:spTgt spid="4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6" fill="hold">
                      <p:stCondLst>
                        <p:cond delay="0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9" dur="2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2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5"/>
                  </p:tgtEl>
                </p:cond>
              </p:nextCondLst>
            </p:seq>
            <p:seq concurrent="1" nextAc="seek">
              <p:cTn id="74" restart="whenNotActive" fill="hold" evtFilter="cancelBubble" nodeType="interactiveSeq">
                <p:stCondLst>
                  <p:cond evt="onClick" delay="0">
                    <p:tgtEl>
                      <p:spTgt spid="4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5" fill="hold">
                      <p:stCondLst>
                        <p:cond delay="0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2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3"/>
                  </p:tgtEl>
                </p:cond>
              </p:nextCondLst>
            </p:seq>
            <p:seq concurrent="1" nextAc="seek">
              <p:cTn id="80" restart="whenNotActive" fill="hold" evtFilter="cancelBubble" nodeType="interactiveSeq">
                <p:stCondLst>
                  <p:cond evt="onClick" delay="0">
                    <p:tgtEl>
                      <p:spTgt spid="4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1" fill="hold">
                      <p:stCondLst>
                        <p:cond delay="0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4" dur="2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4"/>
                  </p:tgtEl>
                </p:cond>
              </p:nextCondLst>
            </p:seq>
            <p:seq concurrent="1" nextAc="seek">
              <p:cTn id="86" restart="whenNotActive" fill="hold" evtFilter="cancelBubble" nodeType="interactiveSeq">
                <p:stCondLst>
                  <p:cond evt="onClick" delay="0">
                    <p:tgtEl>
                      <p:spTgt spid="4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7" fill="hold">
                      <p:stCondLst>
                        <p:cond delay="0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2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2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2"/>
                  </p:tgtEl>
                </p:cond>
              </p:nextCondLst>
            </p:seq>
            <p:seq concurrent="1" nextAc="seek">
              <p:cTn id="95" restart="whenNotActive" fill="hold" evtFilter="cancelBubble" nodeType="interactiveSeq">
                <p:stCondLst>
                  <p:cond evt="onClick" delay="0">
                    <p:tgtEl>
                      <p:spTgt spid="2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6" fill="hold">
                      <p:stCondLst>
                        <p:cond delay="0"/>
                      </p:stCondLst>
                      <p:childTnLst>
                        <p:par>
                          <p:cTn id="97" fill="hold">
                            <p:stCondLst>
                              <p:cond delay="0"/>
                            </p:stCondLst>
                            <p:childTnLst>
                              <p:par>
                                <p:cTn id="9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9" dur="2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8"/>
                  </p:tgtEl>
                </p:cond>
              </p:nextCondLst>
            </p:seq>
            <p:seq concurrent="1" nextAc="seek">
              <p:cTn id="101" restart="whenNotActive" fill="hold" evtFilter="cancelBubble" nodeType="interactiveSeq">
                <p:stCondLst>
                  <p:cond evt="onClick" delay="0">
                    <p:tgtEl>
                      <p:spTgt spid="2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02" fill="hold">
                      <p:stCondLst>
                        <p:cond delay="0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5" dur="2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9" dur="2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9"/>
                  </p:tgtEl>
                </p:cond>
              </p:nextCondLst>
            </p:seq>
            <p:seq concurrent="1" nextAc="seek">
              <p:cTn id="110" restart="whenNotActive" fill="hold" evtFilter="cancelBubble" nodeType="interactiveSeq">
                <p:stCondLst>
                  <p:cond evt="onClick" delay="0">
                    <p:tgtEl>
                      <p:spTgt spid="3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11" fill="hold">
                      <p:stCondLst>
                        <p:cond delay="0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2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8" dur="2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"/>
                  </p:tgtEl>
                </p:cond>
              </p:nextCondLst>
            </p:seq>
            <p:seq concurrent="1" nextAc="seek">
              <p:cTn id="119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0" fill="hold">
                      <p:stCondLst>
                        <p:cond delay="0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5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6" fill="hold">
                      <p:stCondLst>
                        <p:cond delay="0"/>
                      </p:stCondLst>
                      <p:childTnLst>
                        <p:par>
                          <p:cTn id="127" fill="hold">
                            <p:stCondLst>
                              <p:cond delay="0"/>
                            </p:stCondLst>
                            <p:childTnLst>
                              <p:par>
                                <p:cTn id="128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9" dur="2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31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2" fill="hold">
                      <p:stCondLst>
                        <p:cond delay="0"/>
                      </p:stCondLst>
                      <p:childTnLst>
                        <p:par>
                          <p:cTn id="133" fill="hold">
                            <p:stCondLst>
                              <p:cond delay="0"/>
                            </p:stCondLst>
                            <p:childTnLst>
                              <p:par>
                                <p:cTn id="134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5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3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8" fill="hold">
                      <p:stCondLst>
                        <p:cond delay="0"/>
                      </p:stCondLst>
                      <p:childTnLst>
                        <p:par>
                          <p:cTn id="139" fill="hold">
                            <p:stCondLst>
                              <p:cond delay="0"/>
                            </p:stCondLst>
                            <p:childTnLst>
                              <p:par>
                                <p:cTn id="14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1" dur="2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43" restart="whenNotActive" fill="hold" evtFilter="cancelBubble" nodeType="interactiveSeq">
                <p:stCondLst>
                  <p:cond evt="onClick" delay="0">
                    <p:tgtEl>
                      <p:spTgt spid="4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44" fill="hold">
                      <p:stCondLst>
                        <p:cond delay="0"/>
                      </p:stCondLst>
                      <p:childTnLst>
                        <p:par>
                          <p:cTn id="145" fill="hold">
                            <p:stCondLst>
                              <p:cond delay="0"/>
                            </p:stCondLst>
                            <p:childTnLst>
                              <p:par>
                                <p:cTn id="14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7" dur="2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1" dur="2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1"/>
                  </p:tgtEl>
                </p:cond>
              </p:nextCondLst>
            </p:seq>
            <p:seq concurrent="1" nextAc="seek">
              <p:cTn id="15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3" fill="hold">
                      <p:stCondLst>
                        <p:cond delay="0"/>
                      </p:stCondLst>
                      <p:childTnLst>
                        <p:par>
                          <p:cTn id="154" fill="hold">
                            <p:stCondLst>
                              <p:cond delay="0"/>
                            </p:stCondLst>
                            <p:childTnLst>
                              <p:par>
                                <p:cTn id="15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6" dur="2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158" restart="whenNotActive" fill="hold" evtFilter="cancelBubble" nodeType="interactiveSeq">
                <p:stCondLst>
                  <p:cond evt="onClick" delay="0">
                    <p:tgtEl>
                      <p:spTgt spid="3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59" fill="hold">
                      <p:stCondLst>
                        <p:cond delay="0"/>
                      </p:stCondLst>
                      <p:childTnLst>
                        <p:par>
                          <p:cTn id="160" fill="hold">
                            <p:stCondLst>
                              <p:cond delay="0"/>
                            </p:stCondLst>
                            <p:childTnLst>
                              <p:par>
                                <p:cTn id="16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6" dur="2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9"/>
                  </p:tgtEl>
                </p:cond>
              </p:nextCondLst>
            </p:seq>
            <p:seq concurrent="1" nextAc="seek">
              <p:cTn id="16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68" fill="hold">
                      <p:stCondLst>
                        <p:cond delay="0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1" dur="2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73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74" fill="hold">
                      <p:stCondLst>
                        <p:cond delay="0"/>
                      </p:stCondLst>
                      <p:childTnLst>
                        <p:par>
                          <p:cTn id="175" fill="hold">
                            <p:stCondLst>
                              <p:cond delay="0"/>
                            </p:stCondLst>
                            <p:childTnLst>
                              <p:par>
                                <p:cTn id="176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7" dur="2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1" dur="2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82" restart="whenNotActive" fill="hold" evtFilter="cancelBubble" nodeType="interactiveSeq">
                <p:stCondLst>
                  <p:cond evt="onClick" delay="0">
                    <p:tgtEl>
                      <p:spTgt spid="3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3" fill="hold">
                      <p:stCondLst>
                        <p:cond delay="0"/>
                      </p:stCondLst>
                      <p:childTnLst>
                        <p:par>
                          <p:cTn id="184" fill="hold">
                            <p:stCondLst>
                              <p:cond delay="0"/>
                            </p:stCondLst>
                            <p:childTnLst>
                              <p:par>
                                <p:cTn id="18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8"/>
                  </p:tgtEl>
                </p:cond>
              </p:nextCondLst>
            </p:seq>
            <p:seq concurrent="1" nextAc="seek">
              <p:cTn id="188" restart="whenNotActive" fill="hold" evtFilter="cancelBubble" nodeType="interactiveSeq">
                <p:stCondLst>
                  <p:cond evt="onClick" delay="0">
                    <p:tgtEl>
                      <p:spTgt spid="40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9" fill="hold">
                      <p:stCondLst>
                        <p:cond delay="0"/>
                      </p:stCondLst>
                      <p:childTnLst>
                        <p:par>
                          <p:cTn id="190" fill="hold">
                            <p:stCondLst>
                              <p:cond delay="0"/>
                            </p:stCondLst>
                            <p:childTnLst>
                              <p:par>
                                <p:cTn id="191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2" dur="2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6" dur="2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0"/>
                  </p:tgtEl>
                </p:cond>
              </p:nextCondLst>
            </p:seq>
            <p:seq concurrent="1" nextAc="seek">
              <p:cTn id="197" restart="whenNotActive" fill="hold" evtFilter="cancelBubble" nodeType="interactiveSeq">
                <p:stCondLst>
                  <p:cond evt="onClick" delay="0">
                    <p:tgtEl>
                      <p:spTgt spid="5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98" fill="hold">
                      <p:stCondLst>
                        <p:cond delay="0"/>
                      </p:stCondLst>
                      <p:childTnLst>
                        <p:par>
                          <p:cTn id="199" fill="hold">
                            <p:stCondLst>
                              <p:cond delay="0"/>
                            </p:stCondLst>
                            <p:childTnLst>
                              <p:par>
                                <p:cTn id="20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1" dur="2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2"/>
                  </p:tgtEl>
                </p:cond>
              </p:nextCondLst>
            </p:seq>
          </p:childTnLst>
        </p:cTn>
      </p:par>
    </p:tnLst>
    <p:bldLst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1" grpId="0" animBg="1"/>
      <p:bldP spid="52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3" grpId="0" animBg="1"/>
      <p:bldP spid="64" grpId="0" animBg="1"/>
      <p:bldP spid="65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Země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71472" y="1285860"/>
            <a:ext cx="8086724" cy="2286016"/>
          </a:xfrm>
        </p:spPr>
        <p:txBody>
          <a:bodyPr>
            <a:noAutofit/>
          </a:bodyPr>
          <a:lstStyle/>
          <a:p>
            <a:r>
              <a:rPr lang="cs-CZ" dirty="0" smtClean="0"/>
              <a:t>jediná planeta s živými organismy ve vesmíru</a:t>
            </a:r>
          </a:p>
          <a:p>
            <a:r>
              <a:rPr lang="cs-CZ" dirty="0" smtClean="0"/>
              <a:t>od Slunce je vzdálená asi 150 000 </a:t>
            </a:r>
            <a:r>
              <a:rPr lang="cs-CZ" dirty="0" err="1" smtClean="0"/>
              <a:t>000</a:t>
            </a:r>
            <a:r>
              <a:rPr lang="cs-CZ" dirty="0" smtClean="0"/>
              <a:t> km</a:t>
            </a:r>
            <a:endParaRPr lang="cs-CZ" dirty="0"/>
          </a:p>
          <a:p>
            <a:r>
              <a:rPr lang="cs-CZ" sz="3400" dirty="0" smtClean="0"/>
              <a:t>„M _  _  _  _    _  _  _  _  _ _  _“</a:t>
            </a:r>
            <a:r>
              <a:rPr lang="cs-CZ" dirty="0" smtClean="0"/>
              <a:t> – 75% tvoří voda</a:t>
            </a:r>
          </a:p>
        </p:txBody>
      </p:sp>
      <p:sp>
        <p:nvSpPr>
          <p:cNvPr id="54" name="TextovéPole 53"/>
          <p:cNvSpPr txBox="1"/>
          <p:nvPr/>
        </p:nvSpPr>
        <p:spPr>
          <a:xfrm>
            <a:off x="271461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Á</a:t>
            </a:r>
            <a:endParaRPr lang="cs-CZ" sz="2800" dirty="0"/>
          </a:p>
        </p:txBody>
      </p:sp>
      <p:sp>
        <p:nvSpPr>
          <p:cNvPr id="55" name="TextovéPole 54"/>
          <p:cNvSpPr txBox="1"/>
          <p:nvPr/>
        </p:nvSpPr>
        <p:spPr>
          <a:xfrm>
            <a:off x="421481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6" name="TextovéPole 55"/>
          <p:cNvSpPr txBox="1"/>
          <p:nvPr/>
        </p:nvSpPr>
        <p:spPr>
          <a:xfrm>
            <a:off x="528638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T</a:t>
            </a:r>
            <a:endParaRPr lang="cs-CZ" sz="2800" dirty="0"/>
          </a:p>
        </p:txBody>
      </p:sp>
      <p:sp>
        <p:nvSpPr>
          <p:cNvPr id="57" name="TextovéPole 56"/>
          <p:cNvSpPr txBox="1"/>
          <p:nvPr/>
        </p:nvSpPr>
        <p:spPr>
          <a:xfrm>
            <a:off x="564357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A</a:t>
            </a:r>
            <a:endParaRPr lang="cs-CZ" sz="2800" dirty="0"/>
          </a:p>
        </p:txBody>
      </p:sp>
      <p:sp>
        <p:nvSpPr>
          <p:cNvPr id="58" name="TextovéPole 57"/>
          <p:cNvSpPr txBox="1"/>
          <p:nvPr/>
        </p:nvSpPr>
        <p:spPr>
          <a:xfrm>
            <a:off x="457200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N</a:t>
            </a:r>
            <a:endParaRPr lang="cs-CZ" sz="2800" dirty="0"/>
          </a:p>
        </p:txBody>
      </p:sp>
      <p:sp>
        <p:nvSpPr>
          <p:cNvPr id="59" name="TextovéPole 58"/>
          <p:cNvSpPr txBox="1"/>
          <p:nvPr/>
        </p:nvSpPr>
        <p:spPr>
          <a:xfrm>
            <a:off x="492919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E</a:t>
            </a:r>
            <a:endParaRPr lang="cs-CZ" sz="2800" dirty="0"/>
          </a:p>
        </p:txBody>
      </p:sp>
      <p:sp>
        <p:nvSpPr>
          <p:cNvPr id="60" name="TextovéPole 59"/>
          <p:cNvSpPr txBox="1"/>
          <p:nvPr/>
        </p:nvSpPr>
        <p:spPr>
          <a:xfrm>
            <a:off x="350043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P</a:t>
            </a:r>
            <a:endParaRPr lang="cs-CZ" sz="28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3857620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L</a:t>
            </a:r>
            <a:endParaRPr lang="cs-CZ" sz="28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164304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O</a:t>
            </a:r>
            <a:endParaRPr lang="cs-CZ" sz="28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200023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D</a:t>
            </a:r>
            <a:endParaRPr lang="cs-CZ" sz="28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2357422" y="2428868"/>
            <a:ext cx="357190" cy="523220"/>
          </a:xfrm>
          <a:prstGeom prst="rect">
            <a:avLst/>
          </a:prstGeom>
          <a:solidFill>
            <a:srgbClr val="FFFF66"/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800" dirty="0" smtClean="0"/>
              <a:t>R</a:t>
            </a:r>
            <a:endParaRPr lang="cs-CZ" sz="2800" dirty="0"/>
          </a:p>
        </p:txBody>
      </p:sp>
      <p:pic>
        <p:nvPicPr>
          <p:cNvPr id="67" name="Obrázek 66" descr="5_Earth.jp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0364" y="3143248"/>
            <a:ext cx="3429024" cy="34290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7" name="TextovéPole 5"/>
          <p:cNvSpPr txBox="1">
            <a:spLocks noGrp="1" noChangeArrowheads="1"/>
          </p:cNvSpPr>
          <p:nvPr>
            <p:ph idx="1"/>
          </p:nvPr>
        </p:nvSpPr>
        <p:spPr bwMode="auto">
          <a:xfrm>
            <a:off x="214282" y="1285860"/>
            <a:ext cx="7952177" cy="17112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7338" indent="-287338">
              <a:spcAft>
                <a:spcPts val="600"/>
              </a:spcAft>
              <a:buFont typeface="Arial" charset="0"/>
              <a:buChar char="−"/>
            </a:pPr>
            <a:r>
              <a:rPr lang="cs-CZ" sz="2800" dirty="0"/>
              <a:t>tzv. rudá planeta (červené zbarvení povrchu Marsu)</a:t>
            </a:r>
          </a:p>
          <a:p>
            <a:pPr marL="287338" indent="-287338">
              <a:spcAft>
                <a:spcPts val="600"/>
              </a:spcAft>
              <a:buFont typeface="Arial" charset="0"/>
              <a:buChar char="−"/>
            </a:pPr>
            <a:r>
              <a:rPr lang="cs-CZ" sz="2800" dirty="0" smtClean="0"/>
              <a:t>má jméno podle římského boha války</a:t>
            </a:r>
          </a:p>
          <a:p>
            <a:pPr marL="287338" indent="-287338">
              <a:spcAft>
                <a:spcPts val="600"/>
              </a:spcAft>
              <a:buFont typeface="Arial" charset="0"/>
              <a:buChar char="−"/>
            </a:pPr>
            <a:r>
              <a:rPr lang="cs-CZ" sz="2800" dirty="0" smtClean="0"/>
              <a:t>dva měsíce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00298" y="2714620"/>
            <a:ext cx="3786214" cy="378621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2" name="Picture 10" descr="File:PIA0240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85720" y="4572008"/>
            <a:ext cx="8512175" cy="2049463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</p:pic>
      <p:pic>
        <p:nvPicPr>
          <p:cNvPr id="13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143636" y="1928802"/>
            <a:ext cx="2500330" cy="2500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Mars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614486"/>
          </a:xfrm>
        </p:spPr>
        <p:txBody>
          <a:bodyPr/>
          <a:lstStyle/>
          <a:p>
            <a:r>
              <a:rPr lang="cs-CZ" dirty="0" smtClean="0"/>
              <a:t>Na pólech Marsu je ledová čepička. </a:t>
            </a:r>
          </a:p>
          <a:p>
            <a:r>
              <a:rPr lang="cs-CZ" dirty="0" smtClean="0"/>
              <a:t>Co nám tyto čepičky naznačují?  </a:t>
            </a:r>
            <a:endParaRPr lang="cs-CZ" dirty="0"/>
          </a:p>
        </p:txBody>
      </p:sp>
      <p:pic>
        <p:nvPicPr>
          <p:cNvPr id="4" name="Picture 12" descr="File:Mars and Elysium - GPN-2000-000919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14876" y="2928934"/>
            <a:ext cx="3643338" cy="3643338"/>
          </a:xfrm>
          <a:prstGeom prst="rect">
            <a:avLst/>
          </a:prstGeom>
          <a:noFill/>
          <a:ln w="25400">
            <a:solidFill>
              <a:schemeClr val="bg1">
                <a:lumMod val="65000"/>
              </a:schemeClr>
            </a:solidFill>
          </a:ln>
        </p:spPr>
      </p:pic>
      <p:cxnSp>
        <p:nvCxnSpPr>
          <p:cNvPr id="6" name="Přímá spojovací šipka 5"/>
          <p:cNvCxnSpPr/>
          <p:nvPr/>
        </p:nvCxnSpPr>
        <p:spPr>
          <a:xfrm>
            <a:off x="3929058" y="3143248"/>
            <a:ext cx="2000264" cy="357190"/>
          </a:xfrm>
          <a:prstGeom prst="straightConnector1">
            <a:avLst/>
          </a:prstGeom>
          <a:ln w="44450">
            <a:solidFill>
              <a:srgbClr val="FF0000"/>
            </a:solidFill>
            <a:tailEnd type="arrow"/>
          </a:ln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42910" y="3857628"/>
            <a:ext cx="3857652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Dříve byla na Marsu voda v tekutém skupenství – možnost vzniku života</a:t>
            </a:r>
            <a:endParaRPr lang="cs-CZ" sz="3200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Záhada na Marsu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4"/>
            <a:ext cx="4857784" cy="292895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Co je na této fotografii? </a:t>
            </a:r>
          </a:p>
          <a:p>
            <a:pPr>
              <a:buNone/>
            </a:pPr>
            <a:r>
              <a:rPr lang="cs-CZ" dirty="0" smtClean="0"/>
              <a:t>Kdo/Co tento úkaz vytvořil? 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mimozemská civilizace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lidé</a:t>
            </a:r>
          </a:p>
          <a:p>
            <a:pPr marL="514350" indent="-514350">
              <a:buAutoNum type="alphaLcParenR"/>
            </a:pPr>
            <a:r>
              <a:rPr lang="cs-CZ" sz="2800" dirty="0" smtClean="0"/>
              <a:t>vlivy počasí a meteoritické deště</a:t>
            </a:r>
            <a:endParaRPr lang="cs-CZ" sz="2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4942" y="1500174"/>
            <a:ext cx="3000396" cy="262534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3" presetClass="emph" presetSubtype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override="childStyle">
                                        <p:cTn id="20" dur="indefinite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FA0000"/>
                                        </p:clrVal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Jupiter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285860"/>
            <a:ext cx="8229600" cy="2400304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cs-CZ" dirty="0" smtClean="0"/>
              <a:t>Největší planeta sluneční soustavy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Složená z kapalného vodíku a zmrzlých plynů</a:t>
            </a:r>
          </a:p>
          <a:p>
            <a:pPr>
              <a:lnSpc>
                <a:spcPct val="150000"/>
              </a:lnSpc>
            </a:pPr>
            <a:r>
              <a:rPr lang="cs-CZ" dirty="0" smtClean="0"/>
              <a:t>Má přes 60 měsíců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28860" y="2285992"/>
            <a:ext cx="3857632" cy="38576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715140" y="214290"/>
            <a:ext cx="2081206" cy="208120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6248" y="2818474"/>
            <a:ext cx="4414823" cy="37730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2000"/>
                            </p:stCondLst>
                            <p:childTnLst>
                              <p:par>
                                <p:cTn id="12" presetID="10" presetClass="entr" presetSubtype="0" fill="hold" nodeType="after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Měsíce Jupiteru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1472" y="1500174"/>
            <a:ext cx="8128613" cy="46434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Saturn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1500175"/>
            <a:ext cx="8229600" cy="714380"/>
          </a:xfrm>
        </p:spPr>
        <p:txBody>
          <a:bodyPr/>
          <a:lstStyle/>
          <a:p>
            <a:r>
              <a:rPr lang="cs-CZ" dirty="0" smtClean="0"/>
              <a:t>Čím se liší Saturn od ostatních planet? </a:t>
            </a:r>
            <a:endParaRPr lang="cs-CZ" dirty="0"/>
          </a:p>
        </p:txBody>
      </p:sp>
      <p:pic>
        <p:nvPicPr>
          <p:cNvPr id="6146" name="Picture 2" descr="http://upload.wikimedia.org/wikipedia/commons/b/b4/Saturn_%28planet%29_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1635899" y="1893081"/>
            <a:ext cx="3943378" cy="4929223"/>
          </a:xfrm>
          <a:prstGeom prst="rect">
            <a:avLst/>
          </a:prstGeom>
          <a:noFill/>
        </p:spPr>
      </p:pic>
      <p:cxnSp>
        <p:nvCxnSpPr>
          <p:cNvPr id="6" name="Přímá spojovací šipka 5"/>
          <p:cNvCxnSpPr/>
          <p:nvPr/>
        </p:nvCxnSpPr>
        <p:spPr>
          <a:xfrm>
            <a:off x="3357554" y="5429264"/>
            <a:ext cx="1341172" cy="83241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3">
            <a:schemeClr val="accent5"/>
          </a:lnRef>
          <a:fillRef idx="0">
            <a:schemeClr val="accent5"/>
          </a:fillRef>
          <a:effectRef idx="2">
            <a:schemeClr val="accent5"/>
          </a:effectRef>
          <a:fontRef idx="minor">
            <a:schemeClr val="tx1"/>
          </a:fontRef>
        </p:style>
      </p:cxnSp>
      <p:sp>
        <p:nvSpPr>
          <p:cNvPr id="9" name="TextovéPole 8"/>
          <p:cNvSpPr txBox="1"/>
          <p:nvPr/>
        </p:nvSpPr>
        <p:spPr>
          <a:xfrm>
            <a:off x="1714480" y="5058803"/>
            <a:ext cx="178595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FF0000"/>
                </a:solidFill>
              </a:rPr>
              <a:t>Prstenec</a:t>
            </a:r>
            <a:endParaRPr lang="cs-CZ" sz="3200" b="1" dirty="0">
              <a:solidFill>
                <a:srgbClr val="FF0000"/>
              </a:solidFill>
            </a:endParaRPr>
          </a:p>
        </p:txBody>
      </p:sp>
      <p:sp>
        <p:nvSpPr>
          <p:cNvPr id="10" name="Zástupný symbol pro obsah 2"/>
          <p:cNvSpPr txBox="1">
            <a:spLocks/>
          </p:cNvSpPr>
          <p:nvPr/>
        </p:nvSpPr>
        <p:spPr>
          <a:xfrm>
            <a:off x="428596" y="2285992"/>
            <a:ext cx="3857652" cy="1785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 smtClean="0"/>
              <a:t>Prstenec je tvořen prachem, úlomky hornin a ledu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11" name="Zástupný symbol pro obsah 2"/>
          <p:cNvSpPr txBox="1">
            <a:spLocks/>
          </p:cNvSpPr>
          <p:nvPr/>
        </p:nvSpPr>
        <p:spPr>
          <a:xfrm>
            <a:off x="428596" y="3857628"/>
            <a:ext cx="3857652" cy="17859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cs-CZ" sz="3200" dirty="0" smtClean="0"/>
              <a:t>Má také mnoho měsíců</a:t>
            </a:r>
            <a:endParaRPr kumimoji="0" lang="cs-CZ" sz="32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3" presetClass="path" presetSubtype="0" accel="50000" decel="5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0.07778 -0.00741 L 0.32778 -0.0074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125" y="0"/>
                                    </p:animMotion>
                                  </p:childTnLst>
                                </p:cTn>
                              </p:par>
                              <p:par>
                                <p:cTn id="7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10" presetClass="entr" presetSubtype="0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Uran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2043114"/>
          </a:xfrm>
        </p:spPr>
        <p:txBody>
          <a:bodyPr>
            <a:normAutofit lnSpcReduction="10000"/>
          </a:bodyPr>
          <a:lstStyle/>
          <a:p>
            <a:r>
              <a:rPr lang="cs-CZ" dirty="0" smtClean="0"/>
              <a:t>Nejchladnější planeta ( až -220˚C)</a:t>
            </a:r>
          </a:p>
          <a:p>
            <a:r>
              <a:rPr lang="cs-CZ" dirty="0" smtClean="0"/>
              <a:t>plynný obr</a:t>
            </a:r>
          </a:p>
          <a:p>
            <a:r>
              <a:rPr lang="cs-CZ" dirty="0" smtClean="0"/>
              <a:t>společně s Neptunem se řadí i mezi tzv. ledové obry</a:t>
            </a: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3108" y="2214578"/>
            <a:ext cx="4608887" cy="450057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00826" y="285728"/>
            <a:ext cx="2204473" cy="21526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2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nodeType="withEffect">
                                  <p:stCondLst>
                                    <p:cond delay="1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Neptun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1614486"/>
          </a:xfrm>
        </p:spPr>
        <p:txBody>
          <a:bodyPr/>
          <a:lstStyle/>
          <a:p>
            <a:pPr marL="287338" indent="-287338">
              <a:spcAft>
                <a:spcPts val="800"/>
              </a:spcAft>
            </a:pPr>
            <a:r>
              <a:rPr lang="cs-CZ" dirty="0" smtClean="0"/>
              <a:t>nejvzdálenější planeta od Slunce</a:t>
            </a:r>
          </a:p>
          <a:p>
            <a:pPr marL="287338" indent="-287338">
              <a:spcAft>
                <a:spcPts val="800"/>
              </a:spcAft>
            </a:pPr>
            <a:r>
              <a:rPr lang="cs-CZ" dirty="0" smtClean="0"/>
              <a:t>řadíme ji mezi plynné i ledové obry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4097" name="Picture 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643174" y="3000371"/>
            <a:ext cx="3786214" cy="368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28596" y="428604"/>
            <a:ext cx="8229600" cy="242889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3600" dirty="0" smtClean="0"/>
              <a:t>Co je na obrázku?</a:t>
            </a:r>
          </a:p>
          <a:p>
            <a:pPr>
              <a:buNone/>
            </a:pPr>
            <a:r>
              <a:rPr lang="cs-CZ" dirty="0" smtClean="0"/>
              <a:t>	a) Planeta Mars</a:t>
            </a:r>
          </a:p>
          <a:p>
            <a:pPr>
              <a:buNone/>
            </a:pPr>
            <a:r>
              <a:rPr lang="cs-CZ" dirty="0" smtClean="0"/>
              <a:t>	b) Sluneční soustava</a:t>
            </a:r>
          </a:p>
          <a:p>
            <a:pPr>
              <a:buNone/>
            </a:pPr>
            <a:r>
              <a:rPr lang="cs-CZ" dirty="0" smtClean="0"/>
              <a:t>	c)	Mléčná dráha</a:t>
            </a:r>
            <a:endParaRPr lang="cs-CZ" dirty="0"/>
          </a:p>
        </p:txBody>
      </p:sp>
      <p:pic>
        <p:nvPicPr>
          <p:cNvPr id="4" name="Picture 1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714480" y="3071810"/>
            <a:ext cx="6384919" cy="345924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227655"/>
            <a:ext cx="7858180" cy="4415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85722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157160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228598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300036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71474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2912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514350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85788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57226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728664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8001024" y="121442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85722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57160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28598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00036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371474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42912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14350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585788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57226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28664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bdélník 26"/>
          <p:cNvSpPr/>
          <p:nvPr/>
        </p:nvSpPr>
        <p:spPr>
          <a:xfrm>
            <a:off x="8001024" y="171448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85722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57160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28598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00036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371474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42912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14350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85788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57226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728664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8001024" y="221455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85722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57160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28598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00036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371474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42912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14350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85788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57226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728664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9" name="Obdélník 48"/>
          <p:cNvSpPr/>
          <p:nvPr/>
        </p:nvSpPr>
        <p:spPr>
          <a:xfrm>
            <a:off x="8001024" y="271462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85722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57160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28598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00036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371474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42912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14350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585788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57226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728664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0" name="Obdélník 59"/>
          <p:cNvSpPr/>
          <p:nvPr/>
        </p:nvSpPr>
        <p:spPr>
          <a:xfrm>
            <a:off x="8001024" y="3214686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85722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157160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228598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00036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371474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42912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14350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585788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57226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728664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8001024" y="3714752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85722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57160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28598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00036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371474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442912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14350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585788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657226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1" name="Obdélník 80"/>
          <p:cNvSpPr/>
          <p:nvPr/>
        </p:nvSpPr>
        <p:spPr>
          <a:xfrm>
            <a:off x="728664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2" name="Obdélník 81"/>
          <p:cNvSpPr/>
          <p:nvPr/>
        </p:nvSpPr>
        <p:spPr>
          <a:xfrm>
            <a:off x="8001024" y="4214818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85722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57160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228598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00036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371474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442912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514350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585788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657226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728664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8001024" y="4714884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85722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157160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228598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00036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371474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42912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14350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585788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657226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3" name="Obdélník 102"/>
          <p:cNvSpPr/>
          <p:nvPr/>
        </p:nvSpPr>
        <p:spPr>
          <a:xfrm>
            <a:off x="728664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4" name="Obdélník 103"/>
          <p:cNvSpPr/>
          <p:nvPr/>
        </p:nvSpPr>
        <p:spPr>
          <a:xfrm>
            <a:off x="8001024" y="5214950"/>
            <a:ext cx="714380" cy="50006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6" name="TextovéPole 115"/>
          <p:cNvSpPr txBox="1"/>
          <p:nvPr/>
        </p:nvSpPr>
        <p:spPr>
          <a:xfrm>
            <a:off x="6572264" y="6143644"/>
            <a:ext cx="171451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Celý obrázek</a:t>
            </a:r>
            <a:endParaRPr lang="cs-CZ" dirty="0"/>
          </a:p>
        </p:txBody>
      </p:sp>
      <p:pic>
        <p:nvPicPr>
          <p:cNvPr id="117" name="Picture 11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57224" y="1285860"/>
            <a:ext cx="7858180" cy="441592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05" name="TextovéPole 104"/>
          <p:cNvSpPr txBox="1"/>
          <p:nvPr/>
        </p:nvSpPr>
        <p:spPr>
          <a:xfrm>
            <a:off x="1000100" y="428604"/>
            <a:ext cx="4357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Neklikat, odkrývá se samo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500"/>
                            </p:stCondLst>
                            <p:childTnLst>
                              <p:par>
                                <p:cTn id="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000"/>
                            </p:stCondLst>
                            <p:childTnLst>
                              <p:par>
                                <p:cTn id="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2500"/>
                            </p:stCondLst>
                            <p:childTnLst>
                              <p:par>
                                <p:cTn id="6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5500"/>
                            </p:stCondLst>
                            <p:childTnLst>
                              <p:par>
                                <p:cTn id="7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7000"/>
                            </p:stCondLst>
                            <p:childTnLst>
                              <p:par>
                                <p:cTn id="7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8500"/>
                            </p:stCondLst>
                            <p:childTnLst>
                              <p:par>
                                <p:cTn id="8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0"/>
                            </p:stCondLst>
                            <p:childTnLst>
                              <p:par>
                                <p:cTn id="8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1500"/>
                            </p:stCondLst>
                            <p:childTnLst>
                              <p:par>
                                <p:cTn id="8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3000"/>
                            </p:stCondLst>
                            <p:childTnLst>
                              <p:par>
                                <p:cTn id="9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4500"/>
                            </p:stCondLst>
                            <p:childTnLst>
                              <p:par>
                                <p:cTn id="9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0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10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7500"/>
                            </p:stCondLst>
                            <p:childTnLst>
                              <p:par>
                                <p:cTn id="10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9000"/>
                            </p:stCondLst>
                            <p:childTnLst>
                              <p:par>
                                <p:cTn id="10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40500"/>
                            </p:stCondLst>
                            <p:childTnLst>
                              <p:par>
                                <p:cTn id="1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1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46500"/>
                            </p:stCondLst>
                            <p:childTnLst>
                              <p:par>
                                <p:cTn id="1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8000"/>
                            </p:stCondLst>
                            <p:childTnLst>
                              <p:par>
                                <p:cTn id="1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9500"/>
                            </p:stCondLst>
                            <p:childTnLst>
                              <p:par>
                                <p:cTn id="1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1000"/>
                            </p:stCondLst>
                            <p:childTnLst>
                              <p:par>
                                <p:cTn id="1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4000"/>
                            </p:stCondLst>
                            <p:childTnLst>
                              <p:par>
                                <p:cTn id="1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5500"/>
                            </p:stCondLst>
                            <p:childTnLst>
                              <p:par>
                                <p:cTn id="1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57000"/>
                            </p:stCondLst>
                            <p:childTnLst>
                              <p:par>
                                <p:cTn id="1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8500"/>
                            </p:stCondLst>
                            <p:childTnLst>
                              <p:par>
                                <p:cTn id="1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60000"/>
                            </p:stCondLst>
                            <p:childTnLst>
                              <p:par>
                                <p:cTn id="16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61500"/>
                            </p:stCondLst>
                            <p:childTnLst>
                              <p:par>
                                <p:cTn id="16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63000"/>
                            </p:stCondLst>
                            <p:childTnLst>
                              <p:par>
                                <p:cTn id="17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64500"/>
                            </p:stCondLst>
                            <p:childTnLst>
                              <p:par>
                                <p:cTn id="17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8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67500"/>
                            </p:stCondLst>
                            <p:childTnLst>
                              <p:par>
                                <p:cTn id="18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69000"/>
                            </p:stCondLst>
                            <p:childTnLst>
                              <p:par>
                                <p:cTn id="18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70500"/>
                            </p:stCondLst>
                            <p:childTnLst>
                              <p:par>
                                <p:cTn id="19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9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73500"/>
                            </p:stCondLst>
                            <p:childTnLst>
                              <p:par>
                                <p:cTn id="20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75000"/>
                            </p:stCondLst>
                            <p:childTnLst>
                              <p:par>
                                <p:cTn id="20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76500"/>
                            </p:stCondLst>
                            <p:childTnLst>
                              <p:par>
                                <p:cTn id="20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78000"/>
                            </p:stCondLst>
                            <p:childTnLst>
                              <p:par>
                                <p:cTn id="2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79500"/>
                            </p:stCondLst>
                            <p:childTnLst>
                              <p:par>
                                <p:cTn id="2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81000"/>
                            </p:stCondLst>
                            <p:childTnLst>
                              <p:par>
                                <p:cTn id="2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82500"/>
                            </p:stCondLst>
                            <p:childTnLst>
                              <p:par>
                                <p:cTn id="2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84000"/>
                            </p:stCondLst>
                            <p:childTnLst>
                              <p:par>
                                <p:cTn id="2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85500"/>
                            </p:stCondLst>
                            <p:childTnLst>
                              <p:par>
                                <p:cTn id="2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87000"/>
                            </p:stCondLst>
                            <p:childTnLst>
                              <p:par>
                                <p:cTn id="2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88500"/>
                            </p:stCondLst>
                            <p:childTnLst>
                              <p:par>
                                <p:cTn id="2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90000"/>
                            </p:stCondLst>
                            <p:childTnLst>
                              <p:par>
                                <p:cTn id="2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91500"/>
                            </p:stCondLst>
                            <p:childTnLst>
                              <p:par>
                                <p:cTn id="2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0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93000"/>
                            </p:stCondLst>
                            <p:childTnLst>
                              <p:par>
                                <p:cTn id="2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94500"/>
                            </p:stCondLst>
                            <p:childTnLst>
                              <p:par>
                                <p:cTn id="2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96000"/>
                            </p:stCondLst>
                            <p:childTnLst>
                              <p:par>
                                <p:cTn id="2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97500"/>
                            </p:stCondLst>
                            <p:childTnLst>
                              <p:par>
                                <p:cTn id="26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99000"/>
                            </p:stCondLst>
                            <p:childTnLst>
                              <p:par>
                                <p:cTn id="26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100500"/>
                            </p:stCondLst>
                            <p:childTnLst>
                              <p:par>
                                <p:cTn id="27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102000"/>
                            </p:stCondLst>
                            <p:childTnLst>
                              <p:par>
                                <p:cTn id="27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103500"/>
                            </p:stCondLst>
                            <p:childTnLst>
                              <p:par>
                                <p:cTn id="28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105000"/>
                            </p:stCondLst>
                            <p:childTnLst>
                              <p:par>
                                <p:cTn id="28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106500"/>
                            </p:stCondLst>
                            <p:childTnLst>
                              <p:par>
                                <p:cTn id="28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108000"/>
                            </p:stCondLst>
                            <p:childTnLst>
                              <p:par>
                                <p:cTn id="29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4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109500"/>
                            </p:stCondLst>
                            <p:childTnLst>
                              <p:par>
                                <p:cTn id="29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111000"/>
                            </p:stCondLst>
                            <p:childTnLst>
                              <p:par>
                                <p:cTn id="30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112500"/>
                            </p:stCondLst>
                            <p:childTnLst>
                              <p:par>
                                <p:cTn id="30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14000"/>
                            </p:stCondLst>
                            <p:childTnLst>
                              <p:par>
                                <p:cTn id="30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115500"/>
                            </p:stCondLst>
                            <p:childTnLst>
                              <p:par>
                                <p:cTn id="3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117000"/>
                            </p:stCondLst>
                            <p:childTnLst>
                              <p:par>
                                <p:cTn id="3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8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118500"/>
                            </p:stCondLst>
                            <p:childTnLst>
                              <p:par>
                                <p:cTn id="3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2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120000"/>
                            </p:stCondLst>
                            <p:childTnLst>
                              <p:par>
                                <p:cTn id="3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6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121500"/>
                            </p:stCondLst>
                            <p:childTnLst>
                              <p:par>
                                <p:cTn id="3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0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123000"/>
                            </p:stCondLst>
                            <p:childTnLst>
                              <p:par>
                                <p:cTn id="3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4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124500"/>
                            </p:stCondLst>
                            <p:childTnLst>
                              <p:par>
                                <p:cTn id="3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8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126000"/>
                            </p:stCondLst>
                            <p:childTnLst>
                              <p:par>
                                <p:cTn id="3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127500"/>
                            </p:stCondLst>
                            <p:childTnLst>
                              <p:par>
                                <p:cTn id="3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6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129000"/>
                            </p:stCondLst>
                            <p:childTnLst>
                              <p:par>
                                <p:cTn id="3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0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130500"/>
                            </p:stCondLst>
                            <p:childTnLst>
                              <p:par>
                                <p:cTn id="3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4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132000"/>
                            </p:stCondLst>
                            <p:childTnLst>
                              <p:par>
                                <p:cTn id="3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133500"/>
                            </p:stCondLst>
                            <p:childTnLst>
                              <p:par>
                                <p:cTn id="3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4" fill="hold">
                            <p:stCondLst>
                              <p:cond delay="135000"/>
                            </p:stCondLst>
                            <p:childTnLst>
                              <p:par>
                                <p:cTn id="36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8" fill="hold">
                            <p:stCondLst>
                              <p:cond delay="136500"/>
                            </p:stCondLst>
                            <p:childTnLst>
                              <p:par>
                                <p:cTn id="36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0" dur="1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2" fill="hold">
                            <p:stCondLst>
                              <p:cond delay="138000"/>
                            </p:stCondLst>
                            <p:childTnLst>
                              <p:par>
                                <p:cTn id="37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4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6" fill="hold">
                            <p:stCondLst>
                              <p:cond delay="139500"/>
                            </p:stCondLst>
                            <p:childTnLst>
                              <p:par>
                                <p:cTn id="37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78" dur="1000"/>
                                        <p:tgtEl>
                                          <p:spTgt spid="10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0" fill="hold">
                            <p:stCondLst>
                              <p:cond delay="141000"/>
                            </p:stCondLst>
                            <p:childTnLst>
                              <p:par>
                                <p:cTn id="38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4" fill="hold">
                            <p:stCondLst>
                              <p:cond delay="142500"/>
                            </p:stCondLst>
                            <p:childTnLst>
                              <p:par>
                                <p:cTn id="38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6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8" fill="hold">
                            <p:stCondLst>
                              <p:cond delay="144000"/>
                            </p:stCondLst>
                            <p:childTnLst>
                              <p:par>
                                <p:cTn id="38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0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2" fill="hold">
                            <p:stCondLst>
                              <p:cond delay="145500"/>
                            </p:stCondLst>
                            <p:childTnLst>
                              <p:par>
                                <p:cTn id="39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4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6" fill="hold">
                            <p:stCondLst>
                              <p:cond delay="147000"/>
                            </p:stCondLst>
                            <p:childTnLst>
                              <p:par>
                                <p:cTn id="39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98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400" restart="whenNotActive" fill="hold" evtFilter="cancelBubble" nodeType="interactiveSeq">
                <p:stCondLst>
                  <p:cond evt="onClick" delay="0">
                    <p:tgtEl>
                      <p:spTgt spid="1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01" fill="hold">
                      <p:stCondLst>
                        <p:cond delay="0"/>
                      </p:stCondLst>
                      <p:childTnLst>
                        <p:par>
                          <p:cTn id="402" fill="hold">
                            <p:stCondLst>
                              <p:cond delay="0"/>
                            </p:stCondLst>
                            <p:childTnLst>
                              <p:par>
                                <p:cTn id="4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16"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upload.wikimedia.org/wikipedia/commons/b/b4/Saturn_%28planet%29_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1793063" y="207145"/>
            <a:ext cx="5200687" cy="6500859"/>
          </a:xfrm>
          <a:prstGeom prst="rect">
            <a:avLst/>
          </a:prstGeom>
          <a:noFill/>
        </p:spPr>
      </p:pic>
      <p:sp>
        <p:nvSpPr>
          <p:cNvPr id="6" name="Obdélník 5"/>
          <p:cNvSpPr/>
          <p:nvPr/>
        </p:nvSpPr>
        <p:spPr>
          <a:xfrm>
            <a:off x="114297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185735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257173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328611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00049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71487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542925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14363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6858016" y="85723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bdélník 14"/>
          <p:cNvSpPr/>
          <p:nvPr/>
        </p:nvSpPr>
        <p:spPr>
          <a:xfrm>
            <a:off x="2571736" y="535782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bdélník 15"/>
          <p:cNvSpPr/>
          <p:nvPr/>
        </p:nvSpPr>
        <p:spPr>
          <a:xfrm>
            <a:off x="3286116" y="535782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bdélník 16"/>
          <p:cNvSpPr/>
          <p:nvPr/>
        </p:nvSpPr>
        <p:spPr>
          <a:xfrm>
            <a:off x="114297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85735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bdélník 18"/>
          <p:cNvSpPr/>
          <p:nvPr/>
        </p:nvSpPr>
        <p:spPr>
          <a:xfrm>
            <a:off x="257173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328611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00049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471487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42925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614363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6858016" y="135729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14297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185735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257173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28611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00049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Obdélník 32"/>
          <p:cNvSpPr/>
          <p:nvPr/>
        </p:nvSpPr>
        <p:spPr>
          <a:xfrm>
            <a:off x="471487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42925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614363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6858016" y="185736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429256" y="535780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6143636" y="535780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9" name="Obdélník 38"/>
          <p:cNvSpPr/>
          <p:nvPr/>
        </p:nvSpPr>
        <p:spPr>
          <a:xfrm>
            <a:off x="114297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Obdélník 39"/>
          <p:cNvSpPr/>
          <p:nvPr/>
        </p:nvSpPr>
        <p:spPr>
          <a:xfrm>
            <a:off x="185735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1" name="Obdélník 40"/>
          <p:cNvSpPr/>
          <p:nvPr/>
        </p:nvSpPr>
        <p:spPr>
          <a:xfrm>
            <a:off x="257173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2" name="Obdélník 41"/>
          <p:cNvSpPr/>
          <p:nvPr/>
        </p:nvSpPr>
        <p:spPr>
          <a:xfrm>
            <a:off x="328611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400049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4" name="Obdélník 43"/>
          <p:cNvSpPr/>
          <p:nvPr/>
        </p:nvSpPr>
        <p:spPr>
          <a:xfrm>
            <a:off x="471487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542925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614363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6858016" y="235743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114297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1" name="Obdélník 50"/>
          <p:cNvSpPr/>
          <p:nvPr/>
        </p:nvSpPr>
        <p:spPr>
          <a:xfrm>
            <a:off x="185735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2" name="Obdélník 51"/>
          <p:cNvSpPr/>
          <p:nvPr/>
        </p:nvSpPr>
        <p:spPr>
          <a:xfrm>
            <a:off x="257173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3" name="Obdélník 52"/>
          <p:cNvSpPr/>
          <p:nvPr/>
        </p:nvSpPr>
        <p:spPr>
          <a:xfrm>
            <a:off x="328611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4" name="Obdélník 53"/>
          <p:cNvSpPr/>
          <p:nvPr/>
        </p:nvSpPr>
        <p:spPr>
          <a:xfrm>
            <a:off x="400049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5" name="Obdélník 54"/>
          <p:cNvSpPr/>
          <p:nvPr/>
        </p:nvSpPr>
        <p:spPr>
          <a:xfrm>
            <a:off x="471487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6" name="Obdélník 55"/>
          <p:cNvSpPr/>
          <p:nvPr/>
        </p:nvSpPr>
        <p:spPr>
          <a:xfrm>
            <a:off x="542925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7" name="Obdélník 56"/>
          <p:cNvSpPr/>
          <p:nvPr/>
        </p:nvSpPr>
        <p:spPr>
          <a:xfrm>
            <a:off x="614363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8" name="Obdélník 57"/>
          <p:cNvSpPr/>
          <p:nvPr/>
        </p:nvSpPr>
        <p:spPr>
          <a:xfrm>
            <a:off x="6858016" y="285749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9" name="Obdélník 58"/>
          <p:cNvSpPr/>
          <p:nvPr/>
        </p:nvSpPr>
        <p:spPr>
          <a:xfrm>
            <a:off x="6858016" y="535782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1" name="Obdélník 60"/>
          <p:cNvSpPr/>
          <p:nvPr/>
        </p:nvSpPr>
        <p:spPr>
          <a:xfrm>
            <a:off x="114297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2" name="Obdélník 61"/>
          <p:cNvSpPr/>
          <p:nvPr/>
        </p:nvSpPr>
        <p:spPr>
          <a:xfrm>
            <a:off x="185735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3" name="Obdélník 62"/>
          <p:cNvSpPr/>
          <p:nvPr/>
        </p:nvSpPr>
        <p:spPr>
          <a:xfrm>
            <a:off x="257173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4" name="Obdélník 63"/>
          <p:cNvSpPr/>
          <p:nvPr/>
        </p:nvSpPr>
        <p:spPr>
          <a:xfrm>
            <a:off x="328611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5" name="Obdélník 64"/>
          <p:cNvSpPr/>
          <p:nvPr/>
        </p:nvSpPr>
        <p:spPr>
          <a:xfrm>
            <a:off x="400049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6" name="Obdélník 65"/>
          <p:cNvSpPr/>
          <p:nvPr/>
        </p:nvSpPr>
        <p:spPr>
          <a:xfrm>
            <a:off x="471487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7" name="Obdélník 66"/>
          <p:cNvSpPr/>
          <p:nvPr/>
        </p:nvSpPr>
        <p:spPr>
          <a:xfrm>
            <a:off x="542925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8" name="Obdélník 67"/>
          <p:cNvSpPr/>
          <p:nvPr/>
        </p:nvSpPr>
        <p:spPr>
          <a:xfrm>
            <a:off x="614363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9" name="Obdélník 68"/>
          <p:cNvSpPr/>
          <p:nvPr/>
        </p:nvSpPr>
        <p:spPr>
          <a:xfrm>
            <a:off x="6858016" y="3357562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0" name="Obdélník 69"/>
          <p:cNvSpPr/>
          <p:nvPr/>
        </p:nvSpPr>
        <p:spPr>
          <a:xfrm>
            <a:off x="4000496" y="535782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1" name="Obdélník 70"/>
          <p:cNvSpPr/>
          <p:nvPr/>
        </p:nvSpPr>
        <p:spPr>
          <a:xfrm>
            <a:off x="4714876" y="535782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2" name="Obdélník 71"/>
          <p:cNvSpPr/>
          <p:nvPr/>
        </p:nvSpPr>
        <p:spPr>
          <a:xfrm>
            <a:off x="114297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3" name="Obdélník 72"/>
          <p:cNvSpPr/>
          <p:nvPr/>
        </p:nvSpPr>
        <p:spPr>
          <a:xfrm>
            <a:off x="185735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4" name="Obdélník 73"/>
          <p:cNvSpPr/>
          <p:nvPr/>
        </p:nvSpPr>
        <p:spPr>
          <a:xfrm>
            <a:off x="257173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5" name="Obdélník 74"/>
          <p:cNvSpPr/>
          <p:nvPr/>
        </p:nvSpPr>
        <p:spPr>
          <a:xfrm>
            <a:off x="328611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6" name="Obdélník 75"/>
          <p:cNvSpPr/>
          <p:nvPr/>
        </p:nvSpPr>
        <p:spPr>
          <a:xfrm>
            <a:off x="400049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7" name="Obdélník 76"/>
          <p:cNvSpPr/>
          <p:nvPr/>
        </p:nvSpPr>
        <p:spPr>
          <a:xfrm>
            <a:off x="471487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8" name="Obdélník 77"/>
          <p:cNvSpPr/>
          <p:nvPr/>
        </p:nvSpPr>
        <p:spPr>
          <a:xfrm>
            <a:off x="542925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9" name="Obdélník 78"/>
          <p:cNvSpPr/>
          <p:nvPr/>
        </p:nvSpPr>
        <p:spPr>
          <a:xfrm>
            <a:off x="614363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0" name="Obdélník 79"/>
          <p:cNvSpPr/>
          <p:nvPr/>
        </p:nvSpPr>
        <p:spPr>
          <a:xfrm>
            <a:off x="6858016" y="3857628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3" name="Obdélník 82"/>
          <p:cNvSpPr/>
          <p:nvPr/>
        </p:nvSpPr>
        <p:spPr>
          <a:xfrm>
            <a:off x="114297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4" name="Obdélník 83"/>
          <p:cNvSpPr/>
          <p:nvPr/>
        </p:nvSpPr>
        <p:spPr>
          <a:xfrm>
            <a:off x="185735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5" name="Obdélník 84"/>
          <p:cNvSpPr/>
          <p:nvPr/>
        </p:nvSpPr>
        <p:spPr>
          <a:xfrm>
            <a:off x="257173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6" name="Obdélník 85"/>
          <p:cNvSpPr/>
          <p:nvPr/>
        </p:nvSpPr>
        <p:spPr>
          <a:xfrm>
            <a:off x="328611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7" name="Obdélník 86"/>
          <p:cNvSpPr/>
          <p:nvPr/>
        </p:nvSpPr>
        <p:spPr>
          <a:xfrm>
            <a:off x="400049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8" name="Obdélník 87"/>
          <p:cNvSpPr/>
          <p:nvPr/>
        </p:nvSpPr>
        <p:spPr>
          <a:xfrm>
            <a:off x="471487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9" name="Obdélník 88"/>
          <p:cNvSpPr/>
          <p:nvPr/>
        </p:nvSpPr>
        <p:spPr>
          <a:xfrm>
            <a:off x="542925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0" name="Obdélník 89"/>
          <p:cNvSpPr/>
          <p:nvPr/>
        </p:nvSpPr>
        <p:spPr>
          <a:xfrm>
            <a:off x="614363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1" name="Obdélník 90"/>
          <p:cNvSpPr/>
          <p:nvPr/>
        </p:nvSpPr>
        <p:spPr>
          <a:xfrm>
            <a:off x="6858016" y="4357694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2" name="Obdélník 91"/>
          <p:cNvSpPr/>
          <p:nvPr/>
        </p:nvSpPr>
        <p:spPr>
          <a:xfrm>
            <a:off x="1142976" y="535782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3" name="Obdélník 92"/>
          <p:cNvSpPr/>
          <p:nvPr/>
        </p:nvSpPr>
        <p:spPr>
          <a:xfrm>
            <a:off x="1857356" y="5357826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4" name="Obdélník 93"/>
          <p:cNvSpPr/>
          <p:nvPr/>
        </p:nvSpPr>
        <p:spPr>
          <a:xfrm>
            <a:off x="114297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5" name="Obdélník 94"/>
          <p:cNvSpPr/>
          <p:nvPr/>
        </p:nvSpPr>
        <p:spPr>
          <a:xfrm>
            <a:off x="185735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Obdélník 95"/>
          <p:cNvSpPr/>
          <p:nvPr/>
        </p:nvSpPr>
        <p:spPr>
          <a:xfrm>
            <a:off x="257173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Obdélník 96"/>
          <p:cNvSpPr/>
          <p:nvPr/>
        </p:nvSpPr>
        <p:spPr>
          <a:xfrm>
            <a:off x="328611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8" name="Obdélník 97"/>
          <p:cNvSpPr/>
          <p:nvPr/>
        </p:nvSpPr>
        <p:spPr>
          <a:xfrm>
            <a:off x="400049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9" name="Obdélník 98"/>
          <p:cNvSpPr/>
          <p:nvPr/>
        </p:nvSpPr>
        <p:spPr>
          <a:xfrm>
            <a:off x="471487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0" name="Obdélník 99"/>
          <p:cNvSpPr/>
          <p:nvPr/>
        </p:nvSpPr>
        <p:spPr>
          <a:xfrm>
            <a:off x="542925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1" name="Obdélník 100"/>
          <p:cNvSpPr/>
          <p:nvPr/>
        </p:nvSpPr>
        <p:spPr>
          <a:xfrm>
            <a:off x="614363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2" name="Obdélník 101"/>
          <p:cNvSpPr/>
          <p:nvPr/>
        </p:nvSpPr>
        <p:spPr>
          <a:xfrm>
            <a:off x="6858016" y="4857760"/>
            <a:ext cx="785818" cy="7143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5" name="Picture 2" descr="http://upload.wikimedia.org/wikipedia/commons/b/b4/Saturn_%28planet%29_lar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200000">
            <a:off x="1793062" y="207146"/>
            <a:ext cx="5200687" cy="6500859"/>
          </a:xfrm>
          <a:prstGeom prst="rect">
            <a:avLst/>
          </a:prstGeom>
          <a:noFill/>
        </p:spPr>
      </p:pic>
      <p:sp>
        <p:nvSpPr>
          <p:cNvPr id="106" name="TextovéPole 105"/>
          <p:cNvSpPr txBox="1"/>
          <p:nvPr/>
        </p:nvSpPr>
        <p:spPr>
          <a:xfrm>
            <a:off x="6572264" y="6215082"/>
            <a:ext cx="1714512" cy="36933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  <a:ln>
            <a:solidFill>
              <a:schemeClr val="tx1">
                <a:lumMod val="95000"/>
                <a:lumOff val="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Celý obrázek</a:t>
            </a:r>
            <a:endParaRPr lang="cs-CZ" dirty="0"/>
          </a:p>
        </p:txBody>
      </p:sp>
      <p:sp>
        <p:nvSpPr>
          <p:cNvPr id="103" name="TextovéPole 102"/>
          <p:cNvSpPr txBox="1"/>
          <p:nvPr/>
        </p:nvSpPr>
        <p:spPr>
          <a:xfrm>
            <a:off x="1000100" y="428604"/>
            <a:ext cx="43577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Neklikat, odkrývá se samo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1000"/>
                                        <p:tgtEl>
                                          <p:spTgt spid="8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500"/>
                            </p:stCondLst>
                            <p:childTnLst>
                              <p:par>
                                <p:cTn id="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" dur="1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500"/>
                            </p:stCondLst>
                            <p:childTnLst>
                              <p:par>
                                <p:cTn id="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" dur="10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9000"/>
                            </p:stCondLst>
                            <p:childTnLst>
                              <p:par>
                                <p:cTn id="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" dur="1000"/>
                                        <p:tgtEl>
                                          <p:spTgt spid="8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500"/>
                            </p:stCondLst>
                            <p:childTnLst>
                              <p:par>
                                <p:cTn id="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8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13500"/>
                            </p:stCondLst>
                            <p:childTnLst>
                              <p:par>
                                <p:cTn id="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2" dur="1000"/>
                                        <p:tgtEl>
                                          <p:spTgt spid="9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15000"/>
                            </p:stCondLst>
                            <p:childTnLst>
                              <p:par>
                                <p:cTn id="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4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6500"/>
                            </p:stCondLst>
                            <p:childTnLst>
                              <p:par>
                                <p:cTn id="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0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8000"/>
                            </p:stCondLst>
                            <p:childTnLst>
                              <p:par>
                                <p:cTn id="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4" dur="1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6" fill="hold">
                            <p:stCondLst>
                              <p:cond delay="19500"/>
                            </p:stCondLst>
                            <p:childTnLst>
                              <p:par>
                                <p:cTn id="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21000"/>
                            </p:stCondLst>
                            <p:childTnLst>
                              <p:par>
                                <p:cTn id="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2" dur="1000"/>
                                        <p:tgtEl>
                                          <p:spTgt spid="9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22500"/>
                            </p:stCondLst>
                            <p:childTnLst>
                              <p:par>
                                <p:cTn id="6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6" dur="1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8" fill="hold">
                            <p:stCondLst>
                              <p:cond delay="24000"/>
                            </p:stCondLst>
                            <p:childTnLst>
                              <p:par>
                                <p:cTn id="6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0" dur="1000"/>
                                        <p:tgtEl>
                                          <p:spTgt spid="9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5500"/>
                            </p:stCondLst>
                            <p:childTnLst>
                              <p:par>
                                <p:cTn id="7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4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27000"/>
                            </p:stCondLst>
                            <p:childTnLst>
                              <p:par>
                                <p:cTn id="7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78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0" fill="hold">
                            <p:stCondLst>
                              <p:cond delay="28500"/>
                            </p:stCondLst>
                            <p:childTnLst>
                              <p:par>
                                <p:cTn id="8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2" dur="10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30000"/>
                            </p:stCondLst>
                            <p:childTnLst>
                              <p:par>
                                <p:cTn id="8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86" dur="1000"/>
                                        <p:tgtEl>
                                          <p:spTgt spid="8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31500"/>
                            </p:stCondLst>
                            <p:childTnLst>
                              <p:par>
                                <p:cTn id="8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0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2" fill="hold">
                            <p:stCondLst>
                              <p:cond delay="33000"/>
                            </p:stCondLst>
                            <p:childTnLst>
                              <p:par>
                                <p:cTn id="9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34500"/>
                            </p:stCondLst>
                            <p:childTnLst>
                              <p:par>
                                <p:cTn id="9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98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0" fill="hold">
                            <p:stCondLst>
                              <p:cond delay="36000"/>
                            </p:stCondLst>
                            <p:childTnLst>
                              <p:par>
                                <p:cTn id="10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2" dur="1000"/>
                                        <p:tgtEl>
                                          <p:spTgt spid="6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4" fill="hold">
                            <p:stCondLst>
                              <p:cond delay="37500"/>
                            </p:stCondLst>
                            <p:childTnLst>
                              <p:par>
                                <p:cTn id="10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0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9000"/>
                            </p:stCondLst>
                            <p:childTnLst>
                              <p:par>
                                <p:cTn id="10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0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2" fill="hold">
                            <p:stCondLst>
                              <p:cond delay="40500"/>
                            </p:stCondLst>
                            <p:childTnLst>
                              <p:par>
                                <p:cTn id="1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6" fill="hold">
                            <p:stCondLst>
                              <p:cond delay="42000"/>
                            </p:stCondLst>
                            <p:childTnLst>
                              <p:par>
                                <p:cTn id="1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43500"/>
                            </p:stCondLst>
                            <p:childTnLst>
                              <p:par>
                                <p:cTn id="1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2" dur="10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26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8" fill="hold">
                            <p:stCondLst>
                              <p:cond delay="46500"/>
                            </p:stCondLst>
                            <p:childTnLst>
                              <p:par>
                                <p:cTn id="1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0" dur="1000"/>
                                        <p:tgtEl>
                                          <p:spTgt spid="6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8000"/>
                            </p:stCondLst>
                            <p:childTnLst>
                              <p:par>
                                <p:cTn id="1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6" fill="hold">
                            <p:stCondLst>
                              <p:cond delay="49500"/>
                            </p:stCondLst>
                            <p:childTnLst>
                              <p:par>
                                <p:cTn id="1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38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1000"/>
                            </p:stCondLst>
                            <p:childTnLst>
                              <p:par>
                                <p:cTn id="1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52500"/>
                            </p:stCondLst>
                            <p:childTnLst>
                              <p:par>
                                <p:cTn id="1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8" fill="hold">
                            <p:stCondLst>
                              <p:cond delay="54000"/>
                            </p:stCondLst>
                            <p:childTnLst>
                              <p:par>
                                <p:cTn id="1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0" dur="1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2" fill="hold">
                            <p:stCondLst>
                              <p:cond delay="55500"/>
                            </p:stCondLst>
                            <p:childTnLst>
                              <p:par>
                                <p:cTn id="1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4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57000"/>
                            </p:stCondLst>
                            <p:childTnLst>
                              <p:par>
                                <p:cTn id="1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5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0" fill="hold">
                            <p:stCondLst>
                              <p:cond delay="58500"/>
                            </p:stCondLst>
                            <p:childTnLst>
                              <p:par>
                                <p:cTn id="1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2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4" fill="hold">
                            <p:stCondLst>
                              <p:cond delay="60000"/>
                            </p:stCondLst>
                            <p:childTnLst>
                              <p:par>
                                <p:cTn id="16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6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61500"/>
                            </p:stCondLst>
                            <p:childTnLst>
                              <p:par>
                                <p:cTn id="16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0" dur="1000"/>
                                        <p:tgtEl>
                                          <p:spTgt spid="9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2" fill="hold">
                            <p:stCondLst>
                              <p:cond delay="63000"/>
                            </p:stCondLst>
                            <p:childTnLst>
                              <p:par>
                                <p:cTn id="17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4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6" fill="hold">
                            <p:stCondLst>
                              <p:cond delay="64500"/>
                            </p:stCondLst>
                            <p:childTnLst>
                              <p:par>
                                <p:cTn id="17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78" dur="1000"/>
                                        <p:tgtEl>
                                          <p:spTgt spid="6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66000"/>
                            </p:stCondLst>
                            <p:childTnLst>
                              <p:par>
                                <p:cTn id="18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4" fill="hold">
                            <p:stCondLst>
                              <p:cond delay="67500"/>
                            </p:stCondLst>
                            <p:childTnLst>
                              <p:par>
                                <p:cTn id="18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86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8" fill="hold">
                            <p:stCondLst>
                              <p:cond delay="69000"/>
                            </p:stCondLst>
                            <p:childTnLst>
                              <p:par>
                                <p:cTn id="18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0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70500"/>
                            </p:stCondLst>
                            <p:childTnLst>
                              <p:par>
                                <p:cTn id="19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4" dur="1000"/>
                                        <p:tgtEl>
                                          <p:spTgt spid="6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6" fill="hold">
                            <p:stCondLst>
                              <p:cond delay="72000"/>
                            </p:stCondLst>
                            <p:childTnLst>
                              <p:par>
                                <p:cTn id="19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98" dur="1000"/>
                                        <p:tgtEl>
                                          <p:spTgt spid="10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0" fill="hold">
                            <p:stCondLst>
                              <p:cond delay="73500"/>
                            </p:stCondLst>
                            <p:childTnLst>
                              <p:par>
                                <p:cTn id="20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75000"/>
                            </p:stCondLst>
                            <p:childTnLst>
                              <p:par>
                                <p:cTn id="20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06" dur="1000"/>
                                        <p:tgtEl>
                                          <p:spTgt spid="6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8" fill="hold">
                            <p:stCondLst>
                              <p:cond delay="76500"/>
                            </p:stCondLst>
                            <p:childTnLst>
                              <p:par>
                                <p:cTn id="20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0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2" fill="hold">
                            <p:stCondLst>
                              <p:cond delay="78000"/>
                            </p:stCondLst>
                            <p:childTnLst>
                              <p:par>
                                <p:cTn id="2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4" dur="10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79500"/>
                            </p:stCondLst>
                            <p:childTnLst>
                              <p:par>
                                <p:cTn id="2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18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0" fill="hold">
                            <p:stCondLst>
                              <p:cond delay="81000"/>
                            </p:stCondLst>
                            <p:childTnLst>
                              <p:par>
                                <p:cTn id="2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2" dur="1000"/>
                                        <p:tgtEl>
                                          <p:spTgt spid="6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4" fill="hold">
                            <p:stCondLst>
                              <p:cond delay="82500"/>
                            </p:stCondLst>
                            <p:childTnLst>
                              <p:par>
                                <p:cTn id="2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26" dur="1000"/>
                                        <p:tgtEl>
                                          <p:spTgt spid="5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84000"/>
                            </p:stCondLst>
                            <p:childTnLst>
                              <p:par>
                                <p:cTn id="2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0" dur="1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2" fill="hold">
                            <p:stCondLst>
                              <p:cond delay="85500"/>
                            </p:stCondLst>
                            <p:childTnLst>
                              <p:par>
                                <p:cTn id="2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4" dur="1000"/>
                                        <p:tgtEl>
                                          <p:spTgt spid="7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6" fill="hold">
                            <p:stCondLst>
                              <p:cond delay="87000"/>
                            </p:stCondLst>
                            <p:childTnLst>
                              <p:par>
                                <p:cTn id="2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38" dur="1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88500"/>
                            </p:stCondLst>
                            <p:childTnLst>
                              <p:par>
                                <p:cTn id="2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2" dur="1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4" fill="hold">
                            <p:stCondLst>
                              <p:cond delay="90000"/>
                            </p:stCondLst>
                            <p:childTnLst>
                              <p:par>
                                <p:cTn id="2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46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8" fill="hold">
                            <p:stCondLst>
                              <p:cond delay="91500"/>
                            </p:stCondLst>
                            <p:childTnLst>
                              <p:par>
                                <p:cTn id="2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0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93000"/>
                            </p:stCondLst>
                            <p:childTnLst>
                              <p:par>
                                <p:cTn id="2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4" dur="10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6" fill="hold">
                            <p:stCondLst>
                              <p:cond delay="94500"/>
                            </p:stCondLst>
                            <p:childTnLst>
                              <p:par>
                                <p:cTn id="2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58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0" fill="hold">
                            <p:stCondLst>
                              <p:cond delay="96000"/>
                            </p:stCondLst>
                            <p:childTnLst>
                              <p:par>
                                <p:cTn id="2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2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97500"/>
                            </p:stCondLst>
                            <p:childTnLst>
                              <p:par>
                                <p:cTn id="26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66" dur="1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8" fill="hold">
                            <p:stCondLst>
                              <p:cond delay="99000"/>
                            </p:stCondLst>
                            <p:childTnLst>
                              <p:par>
                                <p:cTn id="26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0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2" fill="hold">
                            <p:stCondLst>
                              <p:cond delay="100500"/>
                            </p:stCondLst>
                            <p:childTnLst>
                              <p:par>
                                <p:cTn id="27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4" dur="1000"/>
                                        <p:tgtEl>
                                          <p:spTgt spid="9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102000"/>
                            </p:stCondLst>
                            <p:childTnLst>
                              <p:par>
                                <p:cTn id="27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7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0" fill="hold">
                            <p:stCondLst>
                              <p:cond delay="103500"/>
                            </p:stCondLst>
                            <p:childTnLst>
                              <p:par>
                                <p:cTn id="28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2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4" fill="hold">
                            <p:stCondLst>
                              <p:cond delay="105000"/>
                            </p:stCondLst>
                            <p:childTnLst>
                              <p:par>
                                <p:cTn id="28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86" dur="1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106500"/>
                            </p:stCondLst>
                            <p:childTnLst>
                              <p:par>
                                <p:cTn id="28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0" dur="10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2" fill="hold">
                            <p:stCondLst>
                              <p:cond delay="108000"/>
                            </p:stCondLst>
                            <p:childTnLst>
                              <p:par>
                                <p:cTn id="29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4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6" fill="hold">
                            <p:stCondLst>
                              <p:cond delay="109500"/>
                            </p:stCondLst>
                            <p:childTnLst>
                              <p:par>
                                <p:cTn id="29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29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111000"/>
                            </p:stCondLst>
                            <p:childTnLst>
                              <p:par>
                                <p:cTn id="30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2" dur="1000"/>
                                        <p:tgtEl>
                                          <p:spTgt spid="9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4" fill="hold">
                            <p:stCondLst>
                              <p:cond delay="112500"/>
                            </p:stCondLst>
                            <p:childTnLst>
                              <p:par>
                                <p:cTn id="30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06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0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8" fill="hold">
                            <p:stCondLst>
                              <p:cond delay="114000"/>
                            </p:stCondLst>
                            <p:childTnLst>
                              <p:par>
                                <p:cTn id="30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0" dur="1000"/>
                                        <p:tgtEl>
                                          <p:spTgt spid="10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115500"/>
                            </p:stCondLst>
                            <p:childTnLst>
                              <p:par>
                                <p:cTn id="31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4" dur="1000"/>
                                        <p:tgtEl>
                                          <p:spTgt spid="9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6" fill="hold">
                            <p:stCondLst>
                              <p:cond delay="117000"/>
                            </p:stCondLst>
                            <p:childTnLst>
                              <p:par>
                                <p:cTn id="31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8" dur="1000"/>
                                        <p:tgtEl>
                                          <p:spTgt spid="5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0" fill="hold">
                            <p:stCondLst>
                              <p:cond delay="118500"/>
                            </p:stCondLst>
                            <p:childTnLst>
                              <p:par>
                                <p:cTn id="32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2" dur="1000"/>
                                        <p:tgtEl>
                                          <p:spTgt spid="8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120000"/>
                            </p:stCondLst>
                            <p:childTnLst>
                              <p:par>
                                <p:cTn id="32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2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8" fill="hold">
                            <p:stCondLst>
                              <p:cond delay="121500"/>
                            </p:stCondLst>
                            <p:childTnLst>
                              <p:par>
                                <p:cTn id="32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0" dur="1000"/>
                                        <p:tgtEl>
                                          <p:spTgt spid="7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2" fill="hold">
                            <p:stCondLst>
                              <p:cond delay="123000"/>
                            </p:stCondLst>
                            <p:childTnLst>
                              <p:par>
                                <p:cTn id="33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4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124500"/>
                            </p:stCondLst>
                            <p:childTnLst>
                              <p:par>
                                <p:cTn id="33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3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3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0" fill="hold">
                            <p:stCondLst>
                              <p:cond delay="126000"/>
                            </p:stCondLst>
                            <p:childTnLst>
                              <p:par>
                                <p:cTn id="34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2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4" fill="hold">
                            <p:stCondLst>
                              <p:cond delay="127500"/>
                            </p:stCondLst>
                            <p:childTnLst>
                              <p:par>
                                <p:cTn id="345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46" dur="1000"/>
                                        <p:tgtEl>
                                          <p:spTgt spid="10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129000"/>
                            </p:stCondLst>
                            <p:childTnLst>
                              <p:par>
                                <p:cTn id="349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2" fill="hold">
                            <p:stCondLst>
                              <p:cond delay="130500"/>
                            </p:stCondLst>
                            <p:childTnLst>
                              <p:par>
                                <p:cTn id="353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4" dur="1000"/>
                                        <p:tgtEl>
                                          <p:spTgt spid="9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5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6" fill="hold">
                            <p:stCondLst>
                              <p:cond delay="132000"/>
                            </p:stCondLst>
                            <p:childTnLst>
                              <p:par>
                                <p:cTn id="357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58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133500"/>
                            </p:stCondLst>
                            <p:childTnLst>
                              <p:par>
                                <p:cTn id="361" presetID="10" presetClass="exit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2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6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364" restart="whenNotActive" fill="hold" evtFilter="cancelBubble" nodeType="interactiveSeq">
                <p:stCondLst>
                  <p:cond evt="onClick" delay="0">
                    <p:tgtEl>
                      <p:spTgt spid="10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65" fill="hold">
                      <p:stCondLst>
                        <p:cond delay="0"/>
                      </p:stCondLst>
                      <p:childTnLst>
                        <p:par>
                          <p:cTn id="366" fill="hold">
                            <p:stCondLst>
                              <p:cond delay="0"/>
                            </p:stCondLst>
                            <p:childTnLst>
                              <p:par>
                                <p:cTn id="36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06"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000" dirty="0" smtClean="0"/>
              <a:t>Vše citováno [2012-10-12]</a:t>
            </a:r>
            <a:endParaRPr lang="cs-CZ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sz="1600" dirty="0" err="1" smtClean="0"/>
              <a:t>Protoplanetární</a:t>
            </a:r>
            <a:r>
              <a:rPr lang="cs-CZ" sz="1600" dirty="0" smtClean="0"/>
              <a:t> disk - </a:t>
            </a:r>
            <a:r>
              <a:rPr lang="en-US" sz="1600" u="sng" dirty="0" smtClean="0">
                <a:hlinkClick r:id="rId2"/>
              </a:rPr>
              <a:t>http://cs.wikipedia.org/wiki/Soubor:Protoplanetary-disk.jpg</a:t>
            </a:r>
            <a:endParaRPr lang="cs-CZ" sz="1600" u="sng" dirty="0" smtClean="0"/>
          </a:p>
          <a:p>
            <a:pPr>
              <a:buNone/>
            </a:pPr>
            <a:r>
              <a:rPr lang="cs-CZ" sz="1600" dirty="0" smtClean="0"/>
              <a:t>Sluneční soustava - </a:t>
            </a:r>
            <a:r>
              <a:rPr lang="en-US" sz="1600" u="sng" dirty="0" smtClean="0">
                <a:hlinkClick r:id="rId3"/>
              </a:rPr>
              <a:t>http://cs.wikipedia.org/wiki/Soubor:NovaSlunecniSoustava.jpg</a:t>
            </a:r>
            <a:endParaRPr lang="cs-CZ" sz="1600" u="sng" dirty="0" smtClean="0"/>
          </a:p>
          <a:p>
            <a:pPr>
              <a:buNone/>
            </a:pPr>
            <a:r>
              <a:rPr lang="cs-CZ" sz="1600" dirty="0" smtClean="0"/>
              <a:t>Planety </a:t>
            </a:r>
            <a:r>
              <a:rPr lang="cs-CZ" sz="1600" dirty="0" err="1" smtClean="0"/>
              <a:t>sl</a:t>
            </a:r>
            <a:r>
              <a:rPr lang="cs-CZ" sz="1600" dirty="0" smtClean="0"/>
              <a:t>. soustavy - </a:t>
            </a:r>
            <a:r>
              <a:rPr lang="cs-CZ" sz="1600" u="sng" dirty="0" smtClean="0">
                <a:hlinkClick r:id="rId4"/>
              </a:rPr>
              <a:t>http://commons.wikimedia.org/wiki/File:Solar_planets.jpg</a:t>
            </a:r>
            <a:endParaRPr lang="cs-CZ" sz="1600" u="sng" dirty="0" smtClean="0"/>
          </a:p>
          <a:p>
            <a:pPr>
              <a:buNone/>
            </a:pPr>
            <a:r>
              <a:rPr lang="cs-CZ" sz="1600" dirty="0" smtClean="0"/>
              <a:t>Slunce - http://commons.wikimedia.org/wiki/File:Sun_in_X-Ray.png</a:t>
            </a:r>
          </a:p>
          <a:p>
            <a:pPr>
              <a:buNone/>
            </a:pPr>
            <a:r>
              <a:rPr lang="cs-CZ" sz="1600" dirty="0" smtClean="0"/>
              <a:t>Venuše - </a:t>
            </a:r>
            <a:r>
              <a:rPr lang="en-US" sz="1600" u="sng" dirty="0" smtClean="0">
                <a:hlinkClick r:id="rId5"/>
              </a:rPr>
              <a:t>http://cs.wikipedia.org/wiki/Soubor:Venuspioneeruv.jpg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Venuše bez </a:t>
            </a:r>
            <a:r>
              <a:rPr lang="cs-CZ" sz="1600" dirty="0" err="1" smtClean="0"/>
              <a:t>atmosfery</a:t>
            </a:r>
            <a:r>
              <a:rPr lang="cs-CZ" sz="1600" dirty="0" smtClean="0"/>
              <a:t> - </a:t>
            </a:r>
            <a:r>
              <a:rPr lang="en-US" sz="1600" u="sng" dirty="0" smtClean="0">
                <a:hlinkClick r:id="rId6"/>
              </a:rPr>
              <a:t>http://cs.wikipedia.org/wiki/Soubor:Venus_globe.jpg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Kráter Venuše - </a:t>
            </a:r>
            <a:r>
              <a:rPr lang="en-US" sz="1600" u="sng" dirty="0" smtClean="0">
                <a:hlinkClick r:id="rId7"/>
              </a:rPr>
              <a:t>http://commons.wikimedia.org/wiki/File:Maat_Mons_on_Venus.jpg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Mars - http://upload.wikimedia.org/wikipedia/commons/5/56/Mars_Valles_Marineris.jpeg</a:t>
            </a:r>
          </a:p>
          <a:p>
            <a:pPr>
              <a:buNone/>
            </a:pPr>
            <a:r>
              <a:rPr lang="cs-CZ" sz="1600" dirty="0" smtClean="0"/>
              <a:t>Mars povrch - </a:t>
            </a:r>
            <a:r>
              <a:rPr lang="en-US" sz="1600" u="sng" dirty="0" smtClean="0">
                <a:hlinkClick r:id="rId8"/>
              </a:rPr>
              <a:t>http://commons.wikimedia.org/wiki/File:PIA02405.jpg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Mars čepičky - </a:t>
            </a:r>
            <a:r>
              <a:rPr lang="en-US" sz="1600" u="sng" dirty="0" smtClean="0">
                <a:hlinkClick r:id="rId9"/>
              </a:rPr>
              <a:t>http://commons.wikimedia.org/wiki/File:Mars_and_Elysium_-_GPN-2000-000919.jpg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Obličej na Marsu - http://upload.wikimedia.org/wikipedia/commons/7/77/Martian_face_viking_cropped.jpg</a:t>
            </a:r>
          </a:p>
          <a:p>
            <a:pPr>
              <a:buNone/>
            </a:pPr>
            <a:r>
              <a:rPr lang="cs-CZ" sz="1600" dirty="0" smtClean="0"/>
              <a:t>Obličej na Marsu 2- </a:t>
            </a:r>
            <a:r>
              <a:rPr lang="cs-CZ" sz="1600" dirty="0" smtClean="0">
                <a:hlinkClick r:id="rId10"/>
              </a:rPr>
              <a:t>http://upload.wikimedia.org/wikipedia/commons/thumb/d/de/Face_on_Mars_with_Inset.jpg/800px-Face_on_Mars_with_Inset.jpg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Země - http://upload.wikimedia.org/wikipedia/commons/6/6f/Earth_Eastern_Hemisphere.jpg</a:t>
            </a:r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8604"/>
            <a:ext cx="8229600" cy="5357849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1600" dirty="0" smtClean="0"/>
              <a:t>Jupiter - </a:t>
            </a:r>
            <a:r>
              <a:rPr lang="cs-CZ" sz="1600" dirty="0" smtClean="0">
                <a:hlinkClick r:id="rId2"/>
              </a:rPr>
              <a:t>http://upload.wikimedia.org/wikipedia/commons/thumb/e/e2/Jupiter.jpg/600px-Jupiter.jpg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Měsíce Jupiteru - </a:t>
            </a:r>
            <a:r>
              <a:rPr lang="cs-CZ" sz="1600" dirty="0" smtClean="0">
                <a:hlinkClick r:id="rId3"/>
              </a:rPr>
              <a:t>http://upload.wikimedia.org/wikipedia/commons/thumb/e/eb/Jupiter.moons1.jpg/800px-Jupiter.moons1.jpg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Měsíce Jupiteru 2 - </a:t>
            </a:r>
            <a:r>
              <a:rPr lang="cs-CZ" sz="1600" dirty="0" smtClean="0">
                <a:hlinkClick r:id="rId4"/>
              </a:rPr>
              <a:t>http://upload.wikimedia.org/wikipedia/commons/thumb/8/8a/Jupiter_family.jpg/754px-Jupiter_family.jpg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Bouře na Jupiteru - </a:t>
            </a:r>
            <a:r>
              <a:rPr lang="cs-CZ" sz="1600" dirty="0" smtClean="0">
                <a:hlinkClick r:id="rId5"/>
              </a:rPr>
              <a:t>http://upload.wikimedia.org/wikipedia/commons/thumb/c/c8/Jupiter_from_Voyager_1.jpg/708px-Jupiter_from_Voyager_1.jpg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Bouře na Jupiteru 2 - </a:t>
            </a:r>
            <a:r>
              <a:rPr lang="cs-CZ" sz="1600" dirty="0" smtClean="0">
                <a:hlinkClick r:id="rId6"/>
              </a:rPr>
              <a:t>http://upload.wikimedia.org/wikipedia/commons/thumb/b/b8/Jupiter_3rd_spot.jpg/630px-Jupiter_3rd_spot.jpg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Merkur - </a:t>
            </a:r>
            <a:r>
              <a:rPr lang="cs-CZ" sz="1600" dirty="0" smtClean="0">
                <a:hlinkClick r:id="rId7"/>
              </a:rPr>
              <a:t>http://upload.wikimedia.org/wikipedia/commons/8/88/Reprocessed_Mariner_10_image_of_Mercury.jpg</a:t>
            </a:r>
            <a:r>
              <a:rPr lang="cs-CZ" sz="1600" dirty="0" smtClean="0"/>
              <a:t> </a:t>
            </a:r>
          </a:p>
          <a:p>
            <a:pPr>
              <a:buNone/>
            </a:pPr>
            <a:r>
              <a:rPr lang="cs-CZ" sz="1600" dirty="0" smtClean="0"/>
              <a:t>Saturn - </a:t>
            </a:r>
            <a:r>
              <a:rPr lang="cs-CZ" sz="1600" dirty="0" smtClean="0">
                <a:hlinkClick r:id="rId8"/>
              </a:rPr>
              <a:t>http://upload.wikimedia.org/wikipedia/commons/thumb/b/b4/Saturn_%28planet%29_large.jpg/480px-Saturn</a:t>
            </a:r>
            <a:r>
              <a:rPr lang="cs-CZ" sz="1600" smtClean="0">
                <a:hlinkClick r:id="rId8"/>
              </a:rPr>
              <a:t>_%28planet%29_large.jpg</a:t>
            </a:r>
            <a:r>
              <a:rPr lang="cs-CZ" sz="1600" smtClean="0"/>
              <a:t> 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916</TotalTime>
  <Words>829</Words>
  <Application>Microsoft Office PowerPoint</Application>
  <PresentationFormat>Předvádění na obrazovce (4:3)</PresentationFormat>
  <Paragraphs>278</Paragraphs>
  <Slides>27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27</vt:i4>
      </vt:variant>
    </vt:vector>
  </HeadingPairs>
  <TitlesOfParts>
    <vt:vector size="28" baseType="lpstr">
      <vt:lpstr>Motiv sady Office</vt:lpstr>
      <vt:lpstr>Snímek 1</vt:lpstr>
      <vt:lpstr>Snímek 2</vt:lpstr>
      <vt:lpstr>Vznik sluneční soustavy</vt:lpstr>
      <vt:lpstr>Sluneční soustava</vt:lpstr>
      <vt:lpstr>Sluneční soustava</vt:lpstr>
      <vt:lpstr>Slunce</vt:lpstr>
      <vt:lpstr>Planety</vt:lpstr>
      <vt:lpstr>Merkur</vt:lpstr>
      <vt:lpstr>Snímek 9</vt:lpstr>
      <vt:lpstr>Venuše</vt:lpstr>
      <vt:lpstr>Venuše</vt:lpstr>
      <vt:lpstr>Venuše</vt:lpstr>
      <vt:lpstr>Země</vt:lpstr>
      <vt:lpstr>Země</vt:lpstr>
      <vt:lpstr>Mars</vt:lpstr>
      <vt:lpstr>Mars</vt:lpstr>
      <vt:lpstr>Záhada na Marsu</vt:lpstr>
      <vt:lpstr>Jupiter</vt:lpstr>
      <vt:lpstr>Měsíce Jupiteru</vt:lpstr>
      <vt:lpstr>Saturn</vt:lpstr>
      <vt:lpstr>Uran</vt:lpstr>
      <vt:lpstr>Neptun</vt:lpstr>
      <vt:lpstr>Snímek 23</vt:lpstr>
      <vt:lpstr>Snímek 24</vt:lpstr>
      <vt:lpstr>Snímek 25</vt:lpstr>
      <vt:lpstr>Vše citováno [2012-10-12]</vt:lpstr>
      <vt:lpstr>Snímek 27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Sluneční soustava</dc:title>
  <dc:creator>Adelka</dc:creator>
  <cp:lastModifiedBy>5963</cp:lastModifiedBy>
  <cp:revision>126</cp:revision>
  <dcterms:created xsi:type="dcterms:W3CDTF">2013-01-07T19:48:11Z</dcterms:created>
  <dcterms:modified xsi:type="dcterms:W3CDTF">2013-06-26T23:19:19Z</dcterms:modified>
</cp:coreProperties>
</file>