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4" r:id="rId2"/>
    <p:sldId id="275" r:id="rId3"/>
    <p:sldId id="267" r:id="rId4"/>
    <p:sldId id="268" r:id="rId5"/>
    <p:sldId id="262" r:id="rId6"/>
    <p:sldId id="263" r:id="rId7"/>
    <p:sldId id="264" r:id="rId8"/>
    <p:sldId id="257" r:id="rId9"/>
    <p:sldId id="269" r:id="rId10"/>
    <p:sldId id="270" r:id="rId11"/>
    <p:sldId id="271" r:id="rId12"/>
    <p:sldId id="266" r:id="rId13"/>
    <p:sldId id="272" r:id="rId14"/>
    <p:sldId id="276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3735" autoAdjust="0"/>
    <p:restoredTop sz="94660"/>
  </p:normalViewPr>
  <p:slideViewPr>
    <p:cSldViewPr>
      <p:cViewPr>
        <p:scale>
          <a:sx n="48" d="100"/>
          <a:sy n="48" d="100"/>
        </p:scale>
        <p:origin x="-1782" y="-5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E52047-88C1-4AA5-9A55-9903A82EA49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8D52F-0555-4F62-808A-C75909A9D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4E8215-DE7A-4E59-A974-38D4D47A002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5AE7-46F0-4BDD-8AF8-EF10CE638DC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A3959-65B8-44E3-9A70-F7949945D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5AE7-46F0-4BDD-8AF8-EF10CE638DC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A3959-65B8-44E3-9A70-F7949945D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5AE7-46F0-4BDD-8AF8-EF10CE638DC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A3959-65B8-44E3-9A70-F7949945D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5AE7-46F0-4BDD-8AF8-EF10CE638DC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A3959-65B8-44E3-9A70-F7949945D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5AE7-46F0-4BDD-8AF8-EF10CE638DC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A3959-65B8-44E3-9A70-F7949945D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5AE7-46F0-4BDD-8AF8-EF10CE638DC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A3959-65B8-44E3-9A70-F7949945D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5AE7-46F0-4BDD-8AF8-EF10CE638DC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A3959-65B8-44E3-9A70-F7949945D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5AE7-46F0-4BDD-8AF8-EF10CE638DC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A3959-65B8-44E3-9A70-F7949945D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5AE7-46F0-4BDD-8AF8-EF10CE638DC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A3959-65B8-44E3-9A70-F7949945D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5AE7-46F0-4BDD-8AF8-EF10CE638DC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A3959-65B8-44E3-9A70-F7949945D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5AE7-46F0-4BDD-8AF8-EF10CE638DC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A3959-65B8-44E3-9A70-F7949945D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55AE7-46F0-4BDD-8AF8-EF10CE638DC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3A3959-65B8-44E3-9A70-F7949945D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c/c3/Ishihara_11.PNG/600px-Ishihara_11.PNG" TargetMode="External"/><Relationship Id="rId3" Type="http://schemas.openxmlformats.org/officeDocument/2006/relationships/hyperlink" Target="http://upload.wikimedia.org/wikipedia/commons/thumb/3/37/Syndaktilie.jpg/647px-Syndaktilie.jpg" TargetMode="External"/><Relationship Id="rId7" Type="http://schemas.openxmlformats.org/officeDocument/2006/relationships/hyperlink" Target="http://upload.wikimedia.org/wikipedia/commons/thumb/4/4b/Ishihara_1.PNG/600px-Ishihara_1.PNG" TargetMode="External"/><Relationship Id="rId2" Type="http://schemas.openxmlformats.org/officeDocument/2006/relationships/hyperlink" Target="http://upload.wikimedia.org/wikipedia/commons/thumb/4/4e/Polydactyly_01_Lhand_AP-vectorized-12color.svg/496px-Polydactyly_01_Lhand_AP-vectorized-12color.svg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8/8a/Barvoslepost74-21.png" TargetMode="External"/><Relationship Id="rId5" Type="http://schemas.openxmlformats.org/officeDocument/2006/relationships/hyperlink" Target="http://upload.wikimedia.org/wikipedia/commons/f/fb/Ishihara_compare_1.jpg" TargetMode="External"/><Relationship Id="rId4" Type="http://schemas.openxmlformats.org/officeDocument/2006/relationships/hyperlink" Target="http://upload.wikimedia.org/wikipedia/commons/thumb/7/73/Clubbing_foot.jpg/422px-Clubbing_foot.jpg" TargetMode="External"/><Relationship Id="rId9" Type="http://schemas.openxmlformats.org/officeDocument/2006/relationships/hyperlink" Target="http://upload.wikimedia.org/wikipedia/commons/thumb/a/ae/Ishihara_19.PNG/600px-Ishihara_19.PN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f/f0/Ishihara_23.PNG/600px-Ishihara_23.PNG" TargetMode="External"/><Relationship Id="rId7" Type="http://schemas.openxmlformats.org/officeDocument/2006/relationships/hyperlink" Target="http://upload.wikimedia.org/wikipedia/commons/1/1a/Acromegaly_prognathism.JPEG" TargetMode="External"/><Relationship Id="rId2" Type="http://schemas.openxmlformats.org/officeDocument/2006/relationships/hyperlink" Target="http://upload.wikimedia.org/wikipedia/commons/6/68/47-rg12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c/c0/Rolf_(Bobby)_Brederlow_5160.jpg/645px-Rolf_(Bobby)_Brederlow_5160.jpg" TargetMode="External"/><Relationship Id="rId5" Type="http://schemas.openxmlformats.org/officeDocument/2006/relationships/hyperlink" Target="http://upload.wikimedia.org/wikipedia/commons/f/fa/Brian1.jpg" TargetMode="External"/><Relationship Id="rId4" Type="http://schemas.openxmlformats.org/officeDocument/2006/relationships/hyperlink" Target="http://upload.wikimedia.org/wikipedia/commons/7/71/Braeburn_GrannySmith_dichromat_sim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home.pf.jcu.cz/~ditom/GP/populace+.pps" TargetMode="External"/><Relationship Id="rId3" Type="http://schemas.openxmlformats.org/officeDocument/2006/relationships/hyperlink" Target="http://upload.wikimedia.org/wikipedia/commons/thumb/f/fe/DNA_simple2.svg/272px-DNA_simple2.svg.png" TargetMode="External"/><Relationship Id="rId7" Type="http://schemas.openxmlformats.org/officeDocument/2006/relationships/hyperlink" Target="http://news.bbcimg.co.uk/media/images/49215000/jpg/_49215580_fish.jpg" TargetMode="External"/><Relationship Id="rId2" Type="http://schemas.openxmlformats.org/officeDocument/2006/relationships/hyperlink" Target="http://upload.wikimedia.org/wikipedia/commons/thumb/c/ca/XrayOITypeV-Audult.jpg/459px-XrayOITypeV-Audul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d/da/Sectio_caesarea.jpg/220px-Sectio_caesarea.jpg" TargetMode="External"/><Relationship Id="rId5" Type="http://schemas.openxmlformats.org/officeDocument/2006/relationships/hyperlink" Target="http://upload.wikimedia.org/wikipedia/commons/thumb/f/fc/Kamp-_Bambino_vd_ijzer_copy.jpg/220px-Kamp-_Bambino_vd_ijzer_copy.jpg" TargetMode="External"/><Relationship Id="rId4" Type="http://schemas.openxmlformats.org/officeDocument/2006/relationships/hyperlink" Target="http://upload.wikimedia.org/wikipedia/commons/7/7c/Eukaryota_cell_strucutr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>
            <a:spLocks noChangeArrowheads="1"/>
          </p:cNvSpPr>
          <p:nvPr/>
        </p:nvSpPr>
        <p:spPr bwMode="auto">
          <a:xfrm>
            <a:off x="500034" y="2285992"/>
            <a:ext cx="8072437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000" dirty="0"/>
              <a:t>Speciální základní škola Louny</a:t>
            </a:r>
            <a:r>
              <a:rPr lang="cs-CZ" sz="2000" dirty="0" smtClean="0"/>
              <a:t>, </a:t>
            </a:r>
            <a:r>
              <a:rPr lang="cs-CZ" sz="2000" dirty="0" err="1" smtClean="0"/>
              <a:t>Poděbradova</a:t>
            </a:r>
            <a:r>
              <a:rPr lang="cs-CZ" sz="2000" dirty="0" smtClean="0"/>
              <a:t> 640,</a:t>
            </a:r>
            <a:endParaRPr lang="cs-CZ" sz="2000" dirty="0"/>
          </a:p>
          <a:p>
            <a:r>
              <a:rPr lang="cs-CZ" sz="2000" dirty="0"/>
              <a:t>                        </a:t>
            </a:r>
            <a:r>
              <a:rPr lang="cs-CZ" sz="2000" dirty="0" smtClean="0"/>
              <a:t>   příspěvková </a:t>
            </a:r>
            <a:r>
              <a:rPr lang="cs-CZ" sz="2000" dirty="0"/>
              <a:t>organizace</a:t>
            </a:r>
          </a:p>
        </p:txBody>
      </p:sp>
      <p:sp>
        <p:nvSpPr>
          <p:cNvPr id="3" name="Obdélník 5"/>
          <p:cNvSpPr>
            <a:spLocks noChangeArrowheads="1"/>
          </p:cNvSpPr>
          <p:nvPr/>
        </p:nvSpPr>
        <p:spPr bwMode="auto">
          <a:xfrm>
            <a:off x="428568" y="3228958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</a:t>
            </a:r>
            <a:r>
              <a:rPr lang="cs-CZ" sz="2200" dirty="0" smtClean="0"/>
              <a:t>Jitka </a:t>
            </a:r>
            <a:r>
              <a:rPr lang="cs-CZ" sz="2200" dirty="0"/>
              <a:t>Stehlíková</a:t>
            </a:r>
          </a:p>
        </p:txBody>
      </p:sp>
      <p:sp>
        <p:nvSpPr>
          <p:cNvPr id="4" name="Obdélník 6"/>
          <p:cNvSpPr>
            <a:spLocks noChangeArrowheads="1"/>
          </p:cNvSpPr>
          <p:nvPr/>
        </p:nvSpPr>
        <p:spPr bwMode="auto">
          <a:xfrm>
            <a:off x="428568" y="3729025"/>
            <a:ext cx="771533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Název: </a:t>
            </a:r>
            <a:r>
              <a:rPr lang="cs-CZ" sz="2000" dirty="0" smtClean="0"/>
              <a:t>VY_32_INOVACE_09_PRIRODOPIS_GENETICKA_ONEMOCNENI</a:t>
            </a:r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/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auto">
          <a:xfrm>
            <a:off x="500034" y="5786454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  <p:sp>
        <p:nvSpPr>
          <p:cNvPr id="6" name="TextovéPole 9"/>
          <p:cNvSpPr txBox="1">
            <a:spLocks noChangeArrowheads="1"/>
          </p:cNvSpPr>
          <p:nvPr/>
        </p:nvSpPr>
        <p:spPr bwMode="auto">
          <a:xfrm>
            <a:off x="500034" y="4855501"/>
            <a:ext cx="596106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Téma</a:t>
            </a:r>
            <a:r>
              <a:rPr lang="cs-CZ" sz="2200" b="1" dirty="0" smtClean="0"/>
              <a:t>: </a:t>
            </a:r>
            <a:r>
              <a:rPr lang="cs-CZ" sz="2200" b="1" smtClean="0"/>
              <a:t>genetická onemocnění, GMO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5284129"/>
            <a:ext cx="62865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Název sady: Přírodopis</a:t>
            </a:r>
            <a:endParaRPr lang="cs-CZ" sz="2200" dirty="0"/>
          </a:p>
        </p:txBody>
      </p:sp>
      <p:pic>
        <p:nvPicPr>
          <p:cNvPr id="8" name="Obrázek 7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/>
          </p:cNvSpPr>
          <p:nvPr/>
        </p:nvSpPr>
        <p:spPr>
          <a:xfrm>
            <a:off x="857223" y="428625"/>
            <a:ext cx="6429421" cy="57150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57200" y="1166813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500034" y="1000108"/>
            <a:ext cx="8229600" cy="5572164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Cílová skupina: </a:t>
            </a:r>
            <a:r>
              <a:rPr lang="cs-CZ" sz="2400" dirty="0" smtClean="0"/>
              <a:t>žáci 6. ročníku praktické školy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Inovace: </a:t>
            </a:r>
            <a:r>
              <a:rPr lang="cs-CZ" sz="2400" dirty="0" smtClean="0"/>
              <a:t>interaktivní způsob výuky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Druh pracovního materiálu: </a:t>
            </a:r>
            <a:r>
              <a:rPr lang="cs-CZ" sz="2400" dirty="0" smtClean="0"/>
              <a:t>prezentace</a:t>
            </a:r>
            <a:endParaRPr lang="cs-CZ" sz="2400" dirty="0" smtClean="0"/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Pomůcky: </a:t>
            </a:r>
            <a:r>
              <a:rPr lang="cs-CZ" sz="2400" dirty="0" smtClean="0"/>
              <a:t>ITC, pracovní </a:t>
            </a:r>
            <a:r>
              <a:rPr lang="cs-CZ" sz="2400" dirty="0" smtClean="0"/>
              <a:t>list</a:t>
            </a:r>
          </a:p>
          <a:p>
            <a:pPr marL="457200" indent="-457200">
              <a:lnSpc>
                <a:spcPct val="150000"/>
              </a:lnSpc>
              <a:defRPr/>
            </a:pPr>
            <a:endParaRPr lang="cs-CZ" sz="2400" dirty="0" smtClean="0"/>
          </a:p>
          <a:p>
            <a:pPr marL="288000" indent="-457200" algn="just">
              <a:defRPr/>
            </a:pPr>
            <a:r>
              <a:rPr lang="cs-CZ" sz="2400" dirty="0" smtClean="0"/>
              <a:t>Prezentace slouží k výkladu genetických onemocnění a geneticky modifikovaných organismů. </a:t>
            </a:r>
          </a:p>
          <a:p>
            <a:pPr marL="288000" indent="-457200" algn="just">
              <a:defRPr/>
            </a:pPr>
            <a:r>
              <a:rPr lang="cs-CZ" sz="2400" dirty="0" smtClean="0"/>
              <a:t>U genetických onemocnění se začíná s defekty lidského těla, barvoslepostí, </a:t>
            </a:r>
            <a:r>
              <a:rPr lang="cs-CZ" sz="2400" dirty="0" err="1" smtClean="0"/>
              <a:t>Dawnovým</a:t>
            </a:r>
            <a:r>
              <a:rPr lang="cs-CZ" sz="2400" dirty="0" smtClean="0"/>
              <a:t> syndromem, srpkovitou anémií a hemofilií. U barvosleposti si žáci mohou vyzkoušet jak dobře vidí na </a:t>
            </a:r>
            <a:r>
              <a:rPr lang="cs-CZ" sz="2400" dirty="0" err="1" smtClean="0"/>
              <a:t>Ishiharově</a:t>
            </a:r>
            <a:r>
              <a:rPr lang="cs-CZ" sz="2400" dirty="0" smtClean="0"/>
              <a:t> testu barvosleposti.</a:t>
            </a:r>
          </a:p>
          <a:p>
            <a:pPr marL="288000" indent="-457200" algn="just">
              <a:defRPr/>
            </a:pPr>
            <a:r>
              <a:rPr lang="cs-CZ" sz="2400" dirty="0" smtClean="0"/>
              <a:t>U geneticky modifikovaných organismů je vysvětlen způsob mutování. Příklady a využití jednotlivých organismů.</a:t>
            </a:r>
          </a:p>
          <a:p>
            <a:pPr marL="288000" indent="-457200" algn="just">
              <a:defRPr/>
            </a:pPr>
            <a:r>
              <a:rPr lang="cs-CZ" sz="2400" dirty="0" smtClean="0"/>
              <a:t>Je přiložen pracovní list, ve kterém žáci plní jednotlivé úkoly.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Genetické nemoci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685792"/>
          </a:xfrm>
        </p:spPr>
        <p:txBody>
          <a:bodyPr/>
          <a:lstStyle/>
          <a:p>
            <a:r>
              <a:rPr lang="cs-CZ" dirty="0" smtClean="0"/>
              <a:t>zmnožení a změny tvaru prstů </a:t>
            </a:r>
            <a:endParaRPr lang="cs-CZ" dirty="0"/>
          </a:p>
        </p:txBody>
      </p:sp>
      <p:pic>
        <p:nvPicPr>
          <p:cNvPr id="4" name="Picture 2" descr="File:Polydactyly 01 Lhand AP-vectorized-12color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357430"/>
            <a:ext cx="3152764" cy="3813827"/>
          </a:xfrm>
          <a:prstGeom prst="rect">
            <a:avLst/>
          </a:prstGeom>
          <a:noFill/>
        </p:spPr>
      </p:pic>
      <p:pic>
        <p:nvPicPr>
          <p:cNvPr id="5" name="Picture 4" descr="File:Polydactyl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7" y="2000240"/>
            <a:ext cx="2428892" cy="1987276"/>
          </a:xfrm>
          <a:prstGeom prst="rect">
            <a:avLst/>
          </a:prstGeom>
          <a:noFill/>
        </p:spPr>
      </p:pic>
      <p:pic>
        <p:nvPicPr>
          <p:cNvPr id="6" name="Picture 6" descr="File:Syndaktili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14744" y="4214818"/>
            <a:ext cx="2357454" cy="2186202"/>
          </a:xfrm>
          <a:prstGeom prst="rect">
            <a:avLst/>
          </a:prstGeom>
          <a:noFill/>
        </p:spPr>
      </p:pic>
      <p:pic>
        <p:nvPicPr>
          <p:cNvPr id="7" name="Picture 8" descr="File:Clubbing foot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2657486"/>
            <a:ext cx="2305038" cy="32718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Genetické nemoci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971544"/>
          </a:xfrm>
        </p:spPr>
        <p:txBody>
          <a:bodyPr/>
          <a:lstStyle/>
          <a:p>
            <a:r>
              <a:rPr lang="cs-CZ" dirty="0" smtClean="0"/>
              <a:t>Barvoslepost – porucha vidění</a:t>
            </a:r>
            <a:endParaRPr lang="cs-CZ" dirty="0"/>
          </a:p>
        </p:txBody>
      </p:sp>
      <p:pic>
        <p:nvPicPr>
          <p:cNvPr id="25602" name="Picture 2" descr="File:Ishihara compare 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47937" y="2069935"/>
            <a:ext cx="4652955" cy="4645213"/>
          </a:xfrm>
          <a:prstGeom prst="rect">
            <a:avLst/>
          </a:prstGeom>
          <a:noFill/>
        </p:spPr>
      </p:pic>
      <p:pic>
        <p:nvPicPr>
          <p:cNvPr id="25604" name="Picture 4" descr="File:Barvoslepost74-21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2000240"/>
            <a:ext cx="2357422" cy="2315325"/>
          </a:xfrm>
          <a:prstGeom prst="rect">
            <a:avLst/>
          </a:prstGeom>
          <a:noFill/>
        </p:spPr>
      </p:pic>
      <p:pic>
        <p:nvPicPr>
          <p:cNvPr id="25606" name="Picture 6" descr="File:Ishihara 1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86050" y="1571612"/>
            <a:ext cx="3071834" cy="3071834"/>
          </a:xfrm>
          <a:prstGeom prst="rect">
            <a:avLst/>
          </a:prstGeom>
          <a:noFill/>
        </p:spPr>
      </p:pic>
      <p:pic>
        <p:nvPicPr>
          <p:cNvPr id="25608" name="Picture 8" descr="File:Ishihara 11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72132" y="1571612"/>
            <a:ext cx="3143272" cy="3143272"/>
          </a:xfrm>
          <a:prstGeom prst="rect">
            <a:avLst/>
          </a:prstGeom>
          <a:noFill/>
        </p:spPr>
      </p:pic>
      <p:pic>
        <p:nvPicPr>
          <p:cNvPr id="25610" name="Picture 10" descr="File:Ishihara 19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4000504"/>
            <a:ext cx="3071794" cy="3071794"/>
          </a:xfrm>
          <a:prstGeom prst="rect">
            <a:avLst/>
          </a:prstGeom>
          <a:noFill/>
        </p:spPr>
      </p:pic>
      <p:pic>
        <p:nvPicPr>
          <p:cNvPr id="25614" name="Picture 14" descr="http://upload.wikimedia.org/wikipedia/commons/6/68/47-rg12.jpg?uselang=cs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357574" y="4429132"/>
            <a:ext cx="2071682" cy="2085494"/>
          </a:xfrm>
          <a:prstGeom prst="rect">
            <a:avLst/>
          </a:prstGeom>
          <a:noFill/>
        </p:spPr>
      </p:pic>
      <p:pic>
        <p:nvPicPr>
          <p:cNvPr id="25616" name="Picture 16" descr="File:Ishihara 23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643610" y="4000504"/>
            <a:ext cx="3071794" cy="3071794"/>
          </a:xfrm>
          <a:prstGeom prst="rect">
            <a:avLst/>
          </a:prstGeom>
          <a:noFill/>
        </p:spPr>
      </p:pic>
      <p:pic>
        <p:nvPicPr>
          <p:cNvPr id="25618" name="Picture 18" descr="File:Braeburn GrannySmith dichromat sim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643306" y="2071678"/>
            <a:ext cx="4000528" cy="4489889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2071670" y="3643314"/>
            <a:ext cx="1404093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74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786314" y="3643314"/>
            <a:ext cx="1404093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12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739939" y="3643314"/>
            <a:ext cx="1189779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6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143109" y="6027003"/>
            <a:ext cx="114300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2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214942" y="6027003"/>
            <a:ext cx="114300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47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858148" y="6027003"/>
            <a:ext cx="114300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42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428596" y="1428736"/>
            <a:ext cx="8229600" cy="971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Jaká čísla jsou ukryta v obrázcích?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85786" y="2773916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Zdravý člověk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5786" y="5214950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Nemocný člověk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56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2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2000"/>
                                        <p:tgtEl>
                                          <p:spTgt spid="256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2000"/>
                                        <p:tgtEl>
                                          <p:spTgt spid="256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20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20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7" grpId="0"/>
      <p:bldP spid="17" grpId="1"/>
      <p:bldP spid="18" grpId="0"/>
      <p:bldP spid="18" grpId="1"/>
      <p:bldP spid="19" grpId="0"/>
      <p:bldP spid="19" grpId="1"/>
      <p:bldP spid="23" grpId="0"/>
      <p:bldP spid="23" grpId="1"/>
      <p:bldP spid="24" grpId="0"/>
      <p:bldP spid="24" grpId="1"/>
      <p:bldP spid="25" grpId="0"/>
      <p:bldP spid="25" grpId="1"/>
      <p:bldP spid="20" grpId="0"/>
      <p:bldP spid="20" grpId="1"/>
      <p:bldP spid="21" grpId="0"/>
      <p:bldP spid="21" grpId="1"/>
      <p:bldP spid="22" grpId="0"/>
      <p:bldP spid="2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Genetická onemocnění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Downův syndrom - </a:t>
            </a:r>
            <a:endParaRPr lang="cs-CZ" dirty="0"/>
          </a:p>
        </p:txBody>
      </p:sp>
      <p:pic>
        <p:nvPicPr>
          <p:cNvPr id="9218" name="Picture 2" descr="File:Boy with Down Syndrom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2500305"/>
            <a:ext cx="2714644" cy="3619525"/>
          </a:xfrm>
          <a:prstGeom prst="rect">
            <a:avLst/>
          </a:prstGeom>
          <a:noFill/>
        </p:spPr>
      </p:pic>
      <p:pic>
        <p:nvPicPr>
          <p:cNvPr id="9222" name="Picture 6" descr="File:Brian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1500174"/>
            <a:ext cx="3500462" cy="2625347"/>
          </a:xfrm>
          <a:prstGeom prst="rect">
            <a:avLst/>
          </a:prstGeom>
          <a:noFill/>
        </p:spPr>
      </p:pic>
      <p:pic>
        <p:nvPicPr>
          <p:cNvPr id="9224" name="Picture 8" descr="File:Rolf (Bobby) Brederlow 516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4260449"/>
            <a:ext cx="2643206" cy="2454699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57158" y="4857760"/>
            <a:ext cx="85011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</a:rPr>
              <a:t>Zapřemýšlejte: </a:t>
            </a:r>
            <a:r>
              <a:rPr lang="cs-CZ" sz="3200" dirty="0" smtClean="0"/>
              <a:t>Znáte někoho podobně postiženého ve svém okolí?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73 -0.07199 L 0.00573 -0.40532 " pathEditMode="relative" rAng="0" ptsTypes="AA">
                                      <p:cBhvr>
                                        <p:cTn id="13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Genetická onemocnění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71544"/>
          </a:xfrm>
        </p:spPr>
        <p:txBody>
          <a:bodyPr/>
          <a:lstStyle/>
          <a:p>
            <a:r>
              <a:rPr lang="cs-CZ" dirty="0" smtClean="0"/>
              <a:t>Srpkovitá anémie  </a:t>
            </a: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28596" y="2714620"/>
            <a:ext cx="8229600" cy="971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Nesrážlivost krve – nemoc králů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194" name="Picture 2" descr="http://upload.wikimedia.org/wikipedia/commons/thumb/a/ae/Queen_Victoria%2C_Prince_Albert%2C_and_children_by_Franz_Xaver_Winterhalter.jpg/400px-Queen_Victoria%2C_Prince_Albert%2C_and_children_by_Franz_Xaver_Winterhalt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3500438"/>
            <a:ext cx="3810000" cy="2981326"/>
          </a:xfrm>
          <a:prstGeom prst="rect">
            <a:avLst/>
          </a:prstGeom>
          <a:noFill/>
        </p:spPr>
      </p:pic>
      <p:pic>
        <p:nvPicPr>
          <p:cNvPr id="8196" name="Picture 4" descr="Zdravé a srpkovité červené krvink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48" y="1714488"/>
            <a:ext cx="2928958" cy="3417118"/>
          </a:xfrm>
          <a:prstGeom prst="rect">
            <a:avLst/>
          </a:prstGeom>
          <a:noFill/>
        </p:spPr>
      </p:pic>
      <p:cxnSp>
        <p:nvCxnSpPr>
          <p:cNvPr id="12" name="Přímá spojovací čára 11"/>
          <p:cNvCxnSpPr/>
          <p:nvPr/>
        </p:nvCxnSpPr>
        <p:spPr>
          <a:xfrm rot="10800000" flipV="1">
            <a:off x="3143240" y="3571876"/>
            <a:ext cx="1785950" cy="14287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6200000" flipH="1">
            <a:off x="5786446" y="4572008"/>
            <a:ext cx="1000132" cy="4286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28596" y="3500438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Zdravá krvinka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29190" y="5357826"/>
            <a:ext cx="3429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Postižená krvinka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3438" y="4143380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Královna Viktorie (</a:t>
            </a:r>
            <a:r>
              <a:rPr lang="cs-CZ" sz="2800" dirty="0" err="1" smtClean="0"/>
              <a:t>anglie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cxnSp>
        <p:nvCxnSpPr>
          <p:cNvPr id="19" name="Přímá spojovací čára 18"/>
          <p:cNvCxnSpPr>
            <a:endCxn id="17" idx="1"/>
          </p:cNvCxnSpPr>
          <p:nvPr/>
        </p:nvCxnSpPr>
        <p:spPr>
          <a:xfrm flipV="1">
            <a:off x="2500298" y="4404990"/>
            <a:ext cx="2143140" cy="30989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" grpId="0"/>
      <p:bldP spid="15" grpId="1"/>
      <p:bldP spid="16" grpId="0"/>
      <p:bldP spid="16" grpId="1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74"/>
            <a:ext cx="8229600" cy="1143000"/>
          </a:xfrm>
        </p:spPr>
        <p:txBody>
          <a:bodyPr/>
          <a:lstStyle/>
          <a:p>
            <a:r>
              <a:rPr lang="cs-CZ" dirty="0" smtClean="0"/>
              <a:t>Další genetická onemocnění</a:t>
            </a:r>
            <a:endParaRPr lang="cs-CZ" dirty="0"/>
          </a:p>
        </p:txBody>
      </p:sp>
      <p:pic>
        <p:nvPicPr>
          <p:cNvPr id="7170" name="Picture 2" descr="File:Acromegaly prognathism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357298"/>
            <a:ext cx="3357586" cy="2511910"/>
          </a:xfrm>
          <a:prstGeom prst="rect">
            <a:avLst/>
          </a:prstGeom>
          <a:noFill/>
        </p:spPr>
      </p:pic>
      <p:pic>
        <p:nvPicPr>
          <p:cNvPr id="7172" name="Picture 4" descr="File:Maurice Tille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4071942"/>
            <a:ext cx="1785950" cy="2344792"/>
          </a:xfrm>
          <a:prstGeom prst="rect">
            <a:avLst/>
          </a:prstGeom>
          <a:noFill/>
        </p:spPr>
      </p:pic>
      <p:pic>
        <p:nvPicPr>
          <p:cNvPr id="6146" name="Picture 2" descr="File:XrayOITypeV-Audult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7" y="1428736"/>
            <a:ext cx="3667667" cy="47863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42844" y="142852"/>
            <a:ext cx="8901082" cy="1868478"/>
          </a:xfrm>
        </p:spPr>
        <p:txBody>
          <a:bodyPr>
            <a:normAutofit/>
          </a:bodyPr>
          <a:lstStyle/>
          <a:p>
            <a:r>
              <a:rPr lang="cs-CZ" sz="4600" dirty="0"/>
              <a:t>Geneticky modifikované </a:t>
            </a:r>
            <a:r>
              <a:rPr lang="cs-CZ" sz="4600" dirty="0" smtClean="0"/>
              <a:t>organismy</a:t>
            </a:r>
            <a:br>
              <a:rPr lang="cs-CZ" sz="4600" dirty="0" smtClean="0"/>
            </a:br>
            <a:r>
              <a:rPr lang="cs-CZ" sz="4600" dirty="0" smtClean="0"/>
              <a:t>(GMO)</a:t>
            </a:r>
            <a:endParaRPr lang="cs-CZ" sz="4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Organismus se změněnou DNA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Změna provedena cíleně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Výsledku nelze dosáhnout šlechtěním či křížením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Používáno u mikroorganismů, rostlin, živočichů , ale </a:t>
            </a:r>
            <a:r>
              <a:rPr lang="cs-CZ" dirty="0" smtClean="0">
                <a:solidFill>
                  <a:srgbClr val="FF0000"/>
                </a:solidFill>
              </a:rPr>
              <a:t>u člověka NE!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Genetická informace 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5786446" y="1785926"/>
            <a:ext cx="4572032" cy="4857784"/>
            <a:chOff x="357158" y="1285860"/>
            <a:chExt cx="5077821" cy="5357850"/>
          </a:xfrm>
        </p:grpSpPr>
        <p:pic>
          <p:nvPicPr>
            <p:cNvPr id="5122" name="Picture 2" descr="File:DNA simple2.sv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57158" y="1285860"/>
              <a:ext cx="5077821" cy="5357850"/>
            </a:xfrm>
            <a:prstGeom prst="rect">
              <a:avLst/>
            </a:prstGeom>
            <a:noFill/>
          </p:spPr>
        </p:pic>
        <p:sp>
          <p:nvSpPr>
            <p:cNvPr id="5" name="Obdélník 4"/>
            <p:cNvSpPr/>
            <p:nvPr/>
          </p:nvSpPr>
          <p:spPr>
            <a:xfrm>
              <a:off x="2786050" y="1500174"/>
              <a:ext cx="2643206" cy="478634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5124" name="Picture 4" descr="File:Eukaryota cell strucutre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175286" y="2825054"/>
            <a:ext cx="4078519" cy="3143272"/>
          </a:xfrm>
          <a:prstGeom prst="rect">
            <a:avLst/>
          </a:prstGeom>
          <a:noFill/>
        </p:spPr>
      </p:pic>
      <p:sp>
        <p:nvSpPr>
          <p:cNvPr id="8" name="Šipka doprava 7"/>
          <p:cNvSpPr/>
          <p:nvPr/>
        </p:nvSpPr>
        <p:spPr>
          <a:xfrm rot="21005716">
            <a:off x="2183036" y="3956634"/>
            <a:ext cx="3711128" cy="785818"/>
          </a:xfrm>
          <a:prstGeom prst="rightArrow">
            <a:avLst>
              <a:gd name="adj1" fmla="val 8455"/>
              <a:gd name="adj2" fmla="val 60197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428728" y="4000504"/>
            <a:ext cx="1285884" cy="1357322"/>
          </a:xfrm>
          <a:prstGeom prst="ellipse">
            <a:avLst/>
          </a:prstGeom>
          <a:noFill/>
          <a:ln w="698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571604" y="1762772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buňka</a:t>
            </a:r>
            <a:endParaRPr lang="cs-CZ" sz="2800" dirty="0"/>
          </a:p>
        </p:txBody>
      </p:sp>
      <p:cxnSp>
        <p:nvCxnSpPr>
          <p:cNvPr id="12" name="Přímá spojovací čára 11"/>
          <p:cNvCxnSpPr/>
          <p:nvPr/>
        </p:nvCxnSpPr>
        <p:spPr>
          <a:xfrm flipV="1">
            <a:off x="2643174" y="3643314"/>
            <a:ext cx="1500198" cy="7143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43372" y="3357562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jádro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9" grpId="1" animBg="1"/>
      <p:bldP spid="13" grpId="0"/>
      <p:bldP spid="1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Změna genetické informace 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07" y="2042147"/>
            <a:ext cx="1746153" cy="3791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285720" y="2928934"/>
            <a:ext cx="1428760" cy="1697625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901952" y="3899535"/>
            <a:ext cx="544314" cy="452700"/>
          </a:xfrm>
          <a:prstGeom prst="rightArrow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298" y="2042149"/>
            <a:ext cx="1754210" cy="3782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Kříž 12"/>
          <p:cNvSpPr/>
          <p:nvPr/>
        </p:nvSpPr>
        <p:spPr>
          <a:xfrm>
            <a:off x="4286248" y="3970973"/>
            <a:ext cx="449967" cy="441235"/>
          </a:xfrm>
          <a:prstGeom prst="plus">
            <a:avLst>
              <a:gd name="adj" fmla="val 40238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6314" y="2970841"/>
            <a:ext cx="1747911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Šipka doprava 14"/>
          <p:cNvSpPr/>
          <p:nvPr/>
        </p:nvSpPr>
        <p:spPr>
          <a:xfrm>
            <a:off x="6572264" y="4042411"/>
            <a:ext cx="544314" cy="452700"/>
          </a:xfrm>
          <a:prstGeom prst="rightArrow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768" y="2256461"/>
            <a:ext cx="1740235" cy="38157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3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d/da/Sectio_caesarea.jpg/220px-Sectio_caesare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4071942"/>
            <a:ext cx="2928958" cy="2196720"/>
          </a:xfrm>
          <a:prstGeom prst="rect">
            <a:avLst/>
          </a:prstGeom>
          <a:noFill/>
        </p:spPr>
      </p:pic>
      <p:pic>
        <p:nvPicPr>
          <p:cNvPr id="1028" name="Picture 4" descr="File:Kamp- Bambino vd ijzer copy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143504" y="4071942"/>
            <a:ext cx="3326758" cy="2208136"/>
          </a:xfrm>
          <a:prstGeom prst="rect">
            <a:avLst/>
          </a:prstGeom>
          <a:noFill/>
        </p:spPr>
      </p:pic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GMO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472" y="1428736"/>
            <a:ext cx="7715304" cy="3011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4000"/>
              </a:lnSpc>
              <a:buFont typeface="Arial" pitchFamily="34" charset="0"/>
              <a:buChar char="•"/>
            </a:pPr>
            <a:r>
              <a:rPr lang="cs-CZ" sz="2800" dirty="0" smtClean="0"/>
              <a:t> Organismy se změnou v DNA</a:t>
            </a:r>
          </a:p>
          <a:p>
            <a:pPr>
              <a:lnSpc>
                <a:spcPct val="114000"/>
              </a:lnSpc>
              <a:buFont typeface="Arial" pitchFamily="34" charset="0"/>
              <a:buChar char="•"/>
            </a:pPr>
            <a:r>
              <a:rPr lang="cs-CZ" sz="2800" dirty="0" smtClean="0"/>
              <a:t> Organismy získávají  různé schopnosti – vyšší odolnost vůči suchu, škůdcům, větší produkce masa,  atd. </a:t>
            </a:r>
          </a:p>
          <a:p>
            <a:pPr>
              <a:lnSpc>
                <a:spcPct val="114000"/>
              </a:lnSpc>
              <a:buFont typeface="Arial" pitchFamily="34" charset="0"/>
              <a:buChar char="•"/>
            </a:pPr>
            <a:r>
              <a:rPr lang="cs-CZ" sz="2800" dirty="0" smtClean="0"/>
              <a:t> Př. Belgický modrý skot</a:t>
            </a:r>
          </a:p>
          <a:p>
            <a:pPr lvl="1">
              <a:lnSpc>
                <a:spcPct val="114000"/>
              </a:lnSpc>
              <a:buFont typeface="Arial" pitchFamily="34" charset="0"/>
              <a:buChar char="•"/>
            </a:pPr>
            <a:r>
              <a:rPr lang="cs-CZ" sz="2800" dirty="0" smtClean="0"/>
              <a:t> Pstruh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00100" y="6286520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Původní vzhled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72132" y="6286520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 změně DNA</a:t>
            </a:r>
            <a:endParaRPr lang="cs-CZ" sz="2800" dirty="0"/>
          </a:p>
        </p:txBody>
      </p:sp>
      <p:pic>
        <p:nvPicPr>
          <p:cNvPr id="1030" name="Picture 6" descr="A GM salmon and an untreated salmon at the same ag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0298" y="4071942"/>
            <a:ext cx="4419600" cy="2486026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-71470" y="5429264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Původní vzhled</a:t>
            </a:r>
            <a:endParaRPr lang="cs-CZ" sz="2800" dirty="0"/>
          </a:p>
        </p:txBody>
      </p:sp>
      <p:cxnSp>
        <p:nvCxnSpPr>
          <p:cNvPr id="14" name="Přímá spojovací čára 13"/>
          <p:cNvCxnSpPr>
            <a:endCxn id="12" idx="3"/>
          </p:cNvCxnSpPr>
          <p:nvPr/>
        </p:nvCxnSpPr>
        <p:spPr>
          <a:xfrm rot="10800000">
            <a:off x="2357422" y="5690874"/>
            <a:ext cx="2143140" cy="45277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858016" y="4429132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 změně DNA</a:t>
            </a:r>
            <a:endParaRPr lang="cs-CZ" sz="2800" dirty="0"/>
          </a:p>
        </p:txBody>
      </p:sp>
      <p:cxnSp>
        <p:nvCxnSpPr>
          <p:cNvPr id="16" name="Přímá spojovací čára 15"/>
          <p:cNvCxnSpPr/>
          <p:nvPr/>
        </p:nvCxnSpPr>
        <p:spPr>
          <a:xfrm rot="10800000" flipV="1">
            <a:off x="5000628" y="4786322"/>
            <a:ext cx="1857388" cy="64294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0" grpId="0"/>
      <p:bldP spid="10" grpId="1"/>
      <p:bldP spid="12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It-pole-Bt-vprav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333375"/>
            <a:ext cx="7900988" cy="5924550"/>
          </a:xfrm>
          <a:prstGeom prst="rect">
            <a:avLst/>
          </a:prstGeom>
          <a:noFill/>
        </p:spPr>
      </p:pic>
      <p:sp>
        <p:nvSpPr>
          <p:cNvPr id="4505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tx1"/>
                </a:solidFill>
              </a:rPr>
              <a:t>Polní pokusy - Itálie</a:t>
            </a:r>
          </a:p>
        </p:txBody>
      </p:sp>
      <p:sp>
        <p:nvSpPr>
          <p:cNvPr id="45061" name="Text Box 5"/>
          <p:cNvSpPr txBox="1">
            <a:spLocks noChangeArrowheads="1"/>
          </p:cNvSpPr>
          <p:nvPr/>
        </p:nvSpPr>
        <p:spPr bwMode="auto">
          <a:xfrm>
            <a:off x="6227763" y="3357563"/>
            <a:ext cx="191110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rPr>
              <a:t>Upravená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</a:endParaRPr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 bwMode="auto">
          <a:xfrm>
            <a:off x="1403350" y="357346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>
              <a:latin typeface="Tahoma" pitchFamily="34" charset="0"/>
            </a:endParaRPr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 bwMode="auto">
          <a:xfrm>
            <a:off x="1403350" y="3284538"/>
            <a:ext cx="174278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rPr>
              <a:t>Běžná 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</a:endParaRPr>
          </a:p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rPr>
              <a:t>kukuřice</a:t>
            </a:r>
          </a:p>
        </p:txBody>
      </p:sp>
      <p:sp>
        <p:nvSpPr>
          <p:cNvPr id="45064" name="Rectangle 8"/>
          <p:cNvSpPr>
            <a:spLocks noChangeArrowheads="1"/>
          </p:cNvSpPr>
          <p:nvPr/>
        </p:nvSpPr>
        <p:spPr bwMode="auto">
          <a:xfrm>
            <a:off x="4643438" y="6381750"/>
            <a:ext cx="4208462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cs-CZ" sz="1200" b="1" dirty="0"/>
              <a:t>Jaroslav Petr: GMO vs. životní prostředí a lidské zdraví</a:t>
            </a:r>
            <a:r>
              <a:rPr lang="cs-CZ" sz="1200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Vše citováno [2012-12-15]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6" y="785794"/>
            <a:ext cx="8929718" cy="581182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750" dirty="0" err="1" smtClean="0"/>
              <a:t>Polydaktilní</a:t>
            </a:r>
            <a:r>
              <a:rPr lang="cs-CZ" sz="1750" dirty="0" smtClean="0"/>
              <a:t> ruka 1 </a:t>
            </a:r>
            <a:r>
              <a:rPr lang="cs-CZ" sz="1750" dirty="0" smtClean="0">
                <a:hlinkClick r:id="rId2"/>
              </a:rPr>
              <a:t>http://upload.wikimedia.org/wikipedia/commons/thumb/4/4e/Polydactyly_01_Lhand_AP-vectorized-12color.svg/496px-Polydactyly_01_Lhand_AP-vectorized-12color.svg.png</a:t>
            </a:r>
            <a:endParaRPr lang="cs-CZ" sz="1750" dirty="0" smtClean="0"/>
          </a:p>
          <a:p>
            <a:pPr>
              <a:buNone/>
            </a:pPr>
            <a:r>
              <a:rPr lang="cs-CZ" sz="1750" dirty="0" err="1" smtClean="0"/>
              <a:t>Polydaktilní</a:t>
            </a:r>
            <a:r>
              <a:rPr lang="cs-CZ" sz="1750" dirty="0" smtClean="0"/>
              <a:t> ruka 2 </a:t>
            </a:r>
          </a:p>
          <a:p>
            <a:pPr>
              <a:buNone/>
            </a:pPr>
            <a:r>
              <a:rPr lang="cs-CZ" sz="1750" dirty="0" smtClean="0"/>
              <a:t>	http://upload.wikimedia.org/wikipedia/commons/a/ab/Polydactyly.jpg   </a:t>
            </a:r>
          </a:p>
          <a:p>
            <a:pPr>
              <a:buNone/>
            </a:pPr>
            <a:r>
              <a:rPr lang="cs-CZ" sz="1750" dirty="0" err="1" smtClean="0"/>
              <a:t>Syndaktilní</a:t>
            </a:r>
            <a:r>
              <a:rPr lang="cs-CZ" sz="1750" dirty="0" smtClean="0"/>
              <a:t> ruka </a:t>
            </a:r>
            <a:r>
              <a:rPr lang="cs-CZ" sz="1750" dirty="0" smtClean="0">
                <a:hlinkClick r:id="rId3"/>
              </a:rPr>
              <a:t>http://upload.wikimedia.org/wikipedia/commons/thumb/3/37/Syndaktilie.jpg/647px-Syndaktilie.jpg</a:t>
            </a:r>
            <a:r>
              <a:rPr lang="cs-CZ" sz="1750" dirty="0" smtClean="0"/>
              <a:t> </a:t>
            </a:r>
          </a:p>
          <a:p>
            <a:pPr>
              <a:buNone/>
            </a:pPr>
            <a:r>
              <a:rPr lang="cs-CZ" sz="1750" dirty="0" err="1" smtClean="0"/>
              <a:t>Polydaktilní</a:t>
            </a:r>
            <a:r>
              <a:rPr lang="cs-CZ" sz="1750" dirty="0" smtClean="0"/>
              <a:t> noha </a:t>
            </a:r>
            <a:r>
              <a:rPr lang="cs-CZ" sz="1750" dirty="0" smtClean="0">
                <a:hlinkClick r:id="rId4"/>
              </a:rPr>
              <a:t>http://upload.wikimedia.org/wikipedia/commons/thumb/7/73/Clubbing_foot.jpg/422px-Clubbing_foot.jpg</a:t>
            </a:r>
            <a:r>
              <a:rPr lang="cs-CZ" sz="1750" dirty="0" smtClean="0"/>
              <a:t> </a:t>
            </a:r>
          </a:p>
          <a:p>
            <a:pPr>
              <a:buNone/>
            </a:pPr>
            <a:r>
              <a:rPr lang="cs-CZ" sz="1750" dirty="0" smtClean="0"/>
              <a:t>Barvoslepost </a:t>
            </a:r>
            <a:r>
              <a:rPr lang="cs-CZ" sz="1750" dirty="0" smtClean="0">
                <a:hlinkClick r:id="rId5"/>
              </a:rPr>
              <a:t>http://upload.wikimedia.org/wikipedia/commons/f/fb/Ishihara_compare_1.jpg</a:t>
            </a:r>
            <a:r>
              <a:rPr lang="cs-CZ" sz="1750" dirty="0" smtClean="0"/>
              <a:t> </a:t>
            </a:r>
          </a:p>
          <a:p>
            <a:pPr>
              <a:buNone/>
            </a:pPr>
            <a:r>
              <a:rPr lang="cs-CZ" sz="1750" dirty="0" smtClean="0"/>
              <a:t>74 - </a:t>
            </a:r>
            <a:r>
              <a:rPr lang="cs-CZ" sz="1750" dirty="0" smtClean="0">
                <a:hlinkClick r:id="rId6"/>
              </a:rPr>
              <a:t>	http://upload.wikimedia.org/wikipedia/commons/8/8a/Barvoslepost74-21.png</a:t>
            </a:r>
            <a:r>
              <a:rPr lang="cs-CZ" sz="1750" dirty="0" smtClean="0"/>
              <a:t> </a:t>
            </a:r>
          </a:p>
          <a:p>
            <a:pPr>
              <a:buNone/>
            </a:pPr>
            <a:r>
              <a:rPr lang="cs-CZ" sz="1750" dirty="0" smtClean="0"/>
              <a:t>12 - </a:t>
            </a:r>
            <a:r>
              <a:rPr lang="cs-CZ" sz="1750" dirty="0" smtClean="0">
                <a:hlinkClick r:id="rId7"/>
              </a:rPr>
              <a:t>http://upload.wikimedia.org/wikipedia/commons/thumb/4/4b/Ishihara_1.PNG/600px-Ishihara_1.PNG</a:t>
            </a:r>
            <a:r>
              <a:rPr lang="cs-CZ" sz="1750" dirty="0" smtClean="0"/>
              <a:t> </a:t>
            </a:r>
          </a:p>
          <a:p>
            <a:pPr>
              <a:buNone/>
            </a:pPr>
            <a:r>
              <a:rPr lang="cs-CZ" sz="1750" dirty="0" smtClean="0"/>
              <a:t>6 - </a:t>
            </a:r>
            <a:r>
              <a:rPr lang="cs-CZ" sz="1750" dirty="0" smtClean="0">
                <a:hlinkClick r:id="rId8"/>
              </a:rPr>
              <a:t>http://upload.wikimedia.org/wikipedia/commons/thumb/c/c3/Ishihara_11.PNG/600px-Ishihara_11.PNG</a:t>
            </a:r>
            <a:r>
              <a:rPr lang="cs-CZ" sz="175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2  - </a:t>
            </a:r>
            <a:r>
              <a:rPr lang="cs-CZ" sz="1600" dirty="0" smtClean="0">
                <a:hlinkClick r:id="rId9"/>
              </a:rPr>
              <a:t>http://upload.wikimedia.org/wikipedia/commons/thumb/a/ae/Ishihara_19.PNG/600px-Ishihara_19.PNG</a:t>
            </a:r>
            <a:r>
              <a:rPr lang="cs-CZ" sz="1600" dirty="0" smtClean="0"/>
              <a:t> </a:t>
            </a:r>
          </a:p>
          <a:p>
            <a:pPr>
              <a:buNone/>
            </a:pPr>
            <a:endParaRPr lang="cs-CZ" sz="17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214282" y="357190"/>
            <a:ext cx="8929718" cy="6786586"/>
          </a:xfrm>
        </p:spPr>
        <p:txBody>
          <a:bodyPr>
            <a:noAutofit/>
          </a:bodyPr>
          <a:lstStyle/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47 - </a:t>
            </a:r>
            <a:r>
              <a:rPr lang="cs-CZ" sz="1800" dirty="0" smtClean="0">
                <a:hlinkClick r:id="rId2"/>
              </a:rPr>
              <a:t>http://upload.wikimedia.org/wikipedia/commons/6/68/47-rg12.jpg?uselang=cs</a:t>
            </a:r>
            <a:endParaRPr lang="cs-CZ" sz="1800" dirty="0" smtClean="0"/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42 - </a:t>
            </a:r>
            <a:r>
              <a:rPr lang="cs-CZ" sz="1800" dirty="0" smtClean="0">
                <a:hlinkClick r:id="rId3"/>
              </a:rPr>
              <a:t>http://upload.wikimedia.org/wikipedia/commons/thumb/f/f0/Ishihara_23.PNG/600px-Ishihara_23.PNG</a:t>
            </a:r>
            <a:r>
              <a:rPr lang="cs-CZ" sz="1800" dirty="0" smtClean="0"/>
              <a:t> 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Jablka 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	</a:t>
            </a:r>
            <a:r>
              <a:rPr lang="cs-CZ" sz="1800" dirty="0" smtClean="0">
                <a:hlinkClick r:id="rId4"/>
              </a:rPr>
              <a:t>http://upload.wikimedia.org/wikipedia/commons/7/71/Braeburn_GrannySmith_dichromat_sim.jpg</a:t>
            </a:r>
            <a:r>
              <a:rPr lang="cs-CZ" sz="1800" dirty="0" smtClean="0"/>
              <a:t>   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Downův syndrom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	</a:t>
            </a:r>
            <a:r>
              <a:rPr lang="cs-CZ" sz="1800" dirty="0" smtClean="0">
                <a:hlinkClick r:id="rId4"/>
              </a:rPr>
              <a:t>http://upload.wikimedia.org/wikipedia/commons/7/71/Braeburn_GrannySmith_dichromat_sim.jpg</a:t>
            </a:r>
            <a:r>
              <a:rPr lang="cs-CZ" sz="1800" dirty="0" smtClean="0"/>
              <a:t>   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 Downův syndrom-miminko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	</a:t>
            </a:r>
            <a:r>
              <a:rPr lang="cs-CZ" sz="1800" dirty="0" smtClean="0">
                <a:hlinkClick r:id="rId5"/>
              </a:rPr>
              <a:t>http://upload.wikimedia.org/wikipedia/commons/f/fa/Brian1.jpg</a:t>
            </a:r>
            <a:r>
              <a:rPr lang="cs-CZ" sz="1800" dirty="0" smtClean="0"/>
              <a:t> 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err="1" smtClean="0"/>
              <a:t>Bobby</a:t>
            </a:r>
            <a:endParaRPr lang="cs-CZ" sz="1800" dirty="0" smtClean="0"/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	</a:t>
            </a:r>
            <a:r>
              <a:rPr lang="cs-CZ" sz="1800" dirty="0" smtClean="0">
                <a:hlinkClick r:id="rId6"/>
              </a:rPr>
              <a:t>http://upload.wikimedia.org/wikipedia/commons/thumb/c/c0/Rolf_%28Bobby%29_Brederlow_5160.jpg/645px-Rolf_%28Bobby%29_Brederlow_5160.jpg</a:t>
            </a:r>
            <a:r>
              <a:rPr lang="cs-CZ" sz="1800" dirty="0" smtClean="0"/>
              <a:t> 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Britská královská rodina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	http://upload.wikimedia.org/wikipedia/commons/thumb/a/ae/Queen_Victoria%2C_Prince_Albert%2C_and_children_by_Franz_Xaver_Winterhalter.jpg   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err="1" smtClean="0"/>
              <a:t>Akromegálie</a:t>
            </a:r>
            <a:r>
              <a:rPr lang="cs-CZ" sz="1800" dirty="0" smtClean="0"/>
              <a:t> 1 </a:t>
            </a:r>
            <a:r>
              <a:rPr lang="cs-CZ" sz="1800" dirty="0" smtClean="0">
                <a:hlinkClick r:id="rId7"/>
              </a:rPr>
              <a:t>http://upload.wikimedia.org/wikipedia/commons/1/1a/Acromegaly_prognathism.JPEG</a:t>
            </a:r>
            <a:r>
              <a:rPr lang="cs-CZ" sz="1800" dirty="0" smtClean="0"/>
              <a:t>  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 </a:t>
            </a:r>
          </a:p>
          <a:p>
            <a:pPr>
              <a:spcBef>
                <a:spcPts val="452"/>
              </a:spcBef>
              <a:buNone/>
            </a:pPr>
            <a:endParaRPr lang="cs-CZ" sz="1800" dirty="0" smtClean="0"/>
          </a:p>
          <a:p>
            <a:pPr>
              <a:spcBef>
                <a:spcPts val="452"/>
              </a:spcBef>
              <a:buNone/>
            </a:pPr>
            <a:endParaRPr lang="cs-CZ" sz="1800" dirty="0" smtClean="0"/>
          </a:p>
          <a:p>
            <a:pPr>
              <a:spcBef>
                <a:spcPts val="452"/>
              </a:spcBef>
              <a:buNone/>
            </a:pPr>
            <a:endParaRPr lang="cs-CZ" sz="17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142844" y="-24"/>
            <a:ext cx="8929718" cy="5857916"/>
          </a:xfrm>
        </p:spPr>
        <p:txBody>
          <a:bodyPr>
            <a:noAutofit/>
          </a:bodyPr>
          <a:lstStyle/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Křivé kosti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	 </a:t>
            </a:r>
            <a:r>
              <a:rPr lang="cs-CZ" sz="1800" dirty="0" smtClean="0">
                <a:hlinkClick r:id="rId2"/>
              </a:rPr>
              <a:t>http://upload.wikimedia.org/wikipedia/commons/thumb/c/ca/XrayOITypeV-Audult.jpg/459px-XrayOITypeV-Audult.jpg</a:t>
            </a:r>
            <a:r>
              <a:rPr lang="cs-CZ" sz="1800" dirty="0" smtClean="0"/>
              <a:t> 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DNA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	</a:t>
            </a:r>
            <a:r>
              <a:rPr lang="cs-CZ" sz="1800" dirty="0" smtClean="0">
                <a:hlinkClick r:id="rId3"/>
              </a:rPr>
              <a:t>http://upload.wikimedia.org/wikipedia/commons/thumb/f/fe/DNA_simple2.svg/272px-DNA_simple2.svg.png</a:t>
            </a:r>
            <a:r>
              <a:rPr lang="cs-CZ" sz="1800" dirty="0" smtClean="0"/>
              <a:t> 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Buňka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	 </a:t>
            </a:r>
            <a:r>
              <a:rPr lang="cs-CZ" sz="1800" dirty="0" smtClean="0">
                <a:hlinkClick r:id="rId4"/>
              </a:rPr>
              <a:t>http://upload.wikimedia.org/wikipedia/commons/7/7c/Eukaryota_cell_strucutre.PNG</a:t>
            </a:r>
            <a:r>
              <a:rPr lang="cs-CZ" sz="1800" dirty="0" smtClean="0"/>
              <a:t> 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Belgický modrý skot býk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	</a:t>
            </a:r>
            <a:r>
              <a:rPr lang="cs-CZ" sz="1800" dirty="0" smtClean="0">
                <a:hlinkClick r:id="rId5"/>
              </a:rPr>
              <a:t>http://upload.wikimedia.org/wikipedia/commons/thumb/f/fc/Kamp-_Bambino_vd_ijzer_copy.jpg/220px-Kamp-_Bambino_vd_ijzer_copy.jpg</a:t>
            </a:r>
            <a:r>
              <a:rPr lang="cs-CZ" sz="1800" dirty="0" smtClean="0"/>
              <a:t> 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Belgický modrý skot kráva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	</a:t>
            </a:r>
            <a:r>
              <a:rPr lang="cs-CZ" sz="1800" dirty="0" smtClean="0">
                <a:hlinkClick r:id="rId6"/>
              </a:rPr>
              <a:t>http://upload.wikimedia.org/wikipedia/commons/thumb/d/da/Sectio_caesarea.jpg/220px-Sectio_caesarea.jpg</a:t>
            </a:r>
            <a:r>
              <a:rPr lang="cs-CZ" sz="1800" dirty="0" smtClean="0"/>
              <a:t>   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Pstruh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	</a:t>
            </a:r>
            <a:r>
              <a:rPr lang="cs-CZ" sz="1800" dirty="0" smtClean="0">
                <a:hlinkClick r:id="rId7"/>
              </a:rPr>
              <a:t>http://news.bbcimg.co.uk/media/images/49215000/jpg/_49215580_fish.jpg</a:t>
            </a:r>
            <a:r>
              <a:rPr lang="cs-CZ" sz="1800" dirty="0" smtClean="0"/>
              <a:t> 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geneticky modifikovaná kukuřice –</a:t>
            </a:r>
          </a:p>
          <a:p>
            <a:pPr>
              <a:spcBef>
                <a:spcPts val="452"/>
              </a:spcBef>
              <a:buNone/>
            </a:pPr>
            <a:r>
              <a:rPr lang="cs-CZ" sz="1800" dirty="0" smtClean="0"/>
              <a:t>	</a:t>
            </a:r>
            <a:r>
              <a:rPr lang="cs-CZ" sz="1800" dirty="0" err="1" smtClean="0">
                <a:hlinkClick r:id="rId8"/>
              </a:rPr>
              <a:t>home.pf.jcu.cz</a:t>
            </a:r>
            <a:r>
              <a:rPr lang="cs-CZ" sz="1800" dirty="0" smtClean="0">
                <a:hlinkClick r:id="rId8"/>
              </a:rPr>
              <a:t>/~</a:t>
            </a:r>
            <a:r>
              <a:rPr lang="cs-CZ" sz="1800" dirty="0" err="1" smtClean="0">
                <a:hlinkClick r:id="rId8"/>
              </a:rPr>
              <a:t>ditom</a:t>
            </a:r>
            <a:r>
              <a:rPr lang="cs-CZ" sz="1800" dirty="0" smtClean="0">
                <a:hlinkClick r:id="rId8"/>
              </a:rPr>
              <a:t>/GP/populace+.</a:t>
            </a:r>
            <a:r>
              <a:rPr lang="cs-CZ" sz="1800" dirty="0" err="1" smtClean="0">
                <a:hlinkClick r:id="rId8"/>
              </a:rPr>
              <a:t>pps</a:t>
            </a:r>
            <a:r>
              <a:rPr lang="cs-CZ" sz="1800" dirty="0" smtClean="0"/>
              <a:t> </a:t>
            </a:r>
          </a:p>
          <a:p>
            <a:pPr>
              <a:spcBef>
                <a:spcPts val="452"/>
              </a:spcBef>
              <a:buNone/>
            </a:pPr>
            <a:endParaRPr lang="cs-CZ" sz="1800" dirty="0" smtClean="0"/>
          </a:p>
          <a:p>
            <a:pPr>
              <a:spcBef>
                <a:spcPts val="452"/>
              </a:spcBef>
              <a:buNone/>
            </a:pPr>
            <a:endParaRPr lang="cs-CZ" sz="1800" dirty="0" smtClean="0"/>
          </a:p>
          <a:p>
            <a:pPr>
              <a:spcBef>
                <a:spcPts val="452"/>
              </a:spcBef>
              <a:buNone/>
            </a:pPr>
            <a:endParaRPr lang="cs-CZ" sz="1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1989</TotalTime>
  <Words>328</Words>
  <Application>Microsoft Office PowerPoint</Application>
  <PresentationFormat>Předvádění na obrazovce (4:3)</PresentationFormat>
  <Paragraphs>107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Genetické nemoci</vt:lpstr>
      <vt:lpstr>Genetické nemoci</vt:lpstr>
      <vt:lpstr>Genetická onemocnění</vt:lpstr>
      <vt:lpstr>Genetická onemocnění</vt:lpstr>
      <vt:lpstr>Další genetická onemocnění</vt:lpstr>
      <vt:lpstr>Geneticky modifikované organismy (GMO)</vt:lpstr>
      <vt:lpstr>Genetická informace </vt:lpstr>
      <vt:lpstr>Změna genetické informace </vt:lpstr>
      <vt:lpstr>GMO</vt:lpstr>
      <vt:lpstr>Polní pokusy - Itálie</vt:lpstr>
      <vt:lpstr>Vše citováno [2012-12-15]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Adelka</dc:creator>
  <cp:lastModifiedBy>5963</cp:lastModifiedBy>
  <cp:revision>58</cp:revision>
  <dcterms:created xsi:type="dcterms:W3CDTF">2013-01-22T21:14:13Z</dcterms:created>
  <dcterms:modified xsi:type="dcterms:W3CDTF">2013-06-26T23:55:10Z</dcterms:modified>
</cp:coreProperties>
</file>