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9"/>
  </p:notesMasterIdLst>
  <p:sldIdLst>
    <p:sldId id="257" r:id="rId2"/>
    <p:sldId id="258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D2DE29-1E7D-46D0-9801-B994768F737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9E2FE-C797-4437-83B5-8238D64EA1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6502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1932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Speciální základní škola, Česká Kamenice, Jakubské nám. 113, příspěvková organizace</a:t>
            </a:r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83368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cs-CZ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7CE6E278-1D81-4EB2-8FF5-F314847CAE39}" type="datetimeFigureOut">
              <a:rPr lang="cs-CZ" smtClean="0"/>
              <a:t>17.9.2013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19520106-06AF-437A-A245-4F54CDA7E86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kknihovna.cz/" TargetMode="Externa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office.microsoft.com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384884"/>
            <a:ext cx="7772400" cy="2088232"/>
          </a:xfrm>
        </p:spPr>
        <p:txBody>
          <a:bodyPr>
            <a:normAutofit/>
          </a:bodyPr>
          <a:lstStyle/>
          <a:p>
            <a:pPr marL="182880"/>
            <a:r>
              <a:rPr lang="cs-CZ" sz="2800" b="1" dirty="0" smtClean="0"/>
              <a:t>IKT</a:t>
            </a:r>
            <a:r>
              <a:rPr lang="cs-CZ" sz="2800" dirty="0" smtClean="0"/>
              <a:t/>
            </a:r>
            <a:br>
              <a:rPr lang="cs-CZ" sz="2800" dirty="0" smtClean="0"/>
            </a:br>
            <a:r>
              <a:rPr lang="cs-CZ" dirty="0">
                <a:latin typeface="Arial" pitchFamily="34" charset="0"/>
                <a:cs typeface="Arial" pitchFamily="34" charset="0"/>
              </a:rPr>
              <a:t/>
            </a:r>
            <a:br>
              <a:rPr lang="cs-CZ" dirty="0">
                <a:latin typeface="Arial" pitchFamily="34" charset="0"/>
                <a:cs typeface="Arial" pitchFamily="34" charset="0"/>
              </a:rPr>
            </a:br>
            <a:r>
              <a:rPr lang="cs-CZ" dirty="0" smtClean="0">
                <a:latin typeface="Arial" pitchFamily="34" charset="0"/>
                <a:cs typeface="Arial" pitchFamily="34" charset="0"/>
              </a:rPr>
              <a:t>Městská knihovna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4653136"/>
            <a:ext cx="6400800" cy="409600"/>
          </a:xfrm>
        </p:spPr>
        <p:txBody>
          <a:bodyPr>
            <a:normAutofit/>
          </a:bodyPr>
          <a:lstStyle/>
          <a:p>
            <a:pPr algn="ctr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Zpracovala: Mgr. Věra Kreuzová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609882" y="6309320"/>
            <a:ext cx="7924236" cy="3651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Obrázek 7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9692" y="359621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34453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467544" y="6381328"/>
            <a:ext cx="8208912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497686438"/>
              </p:ext>
            </p:extLst>
          </p:nvPr>
        </p:nvGraphicFramePr>
        <p:xfrm>
          <a:off x="479617" y="1772816"/>
          <a:ext cx="8229600" cy="4440671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386608"/>
                <a:gridCol w="5842992"/>
              </a:tblGrid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Název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Moderní škola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Registrační číslo projektu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Arial"/>
                          <a:ea typeface="Times New Roman"/>
                        </a:rPr>
                        <a:t>CZ.1.07/1.4.00/21.3202</a:t>
                      </a:r>
                      <a:endParaRPr lang="cs-CZ" sz="1100" dirty="0" smtClean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Označení klíčové aktivity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VY_32_INOVACE_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21_IKT_03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Předmět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IKT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3405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Téma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cs-CZ" sz="12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+mj-ea"/>
                          <a:cs typeface="Arial" pitchFamily="34" charset="0"/>
                        </a:rPr>
                        <a:t>Městská knihovna</a:t>
                      </a:r>
                      <a:endParaRPr lang="cs-CZ" sz="120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r>
                        <a:rPr kumimoji="0" lang="cs-CZ" sz="11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Autor</a:t>
                      </a:r>
                      <a:endParaRPr kumimoji="0" lang="cs-CZ" sz="11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Mgr.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Věra Kreuzová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Anotace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Seznámení s Městskou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knihovnou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Očekávané výstupy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Orientace v Městské knihovně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Jazyk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čeština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Druh učebního materiálu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POWER POINT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Cílová skupina/ročník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baseline="0" smtClean="0">
                          <a:latin typeface="Arial" pitchFamily="34" charset="0"/>
                          <a:cs typeface="Arial" pitchFamily="34" charset="0"/>
                        </a:rPr>
                        <a:t>žák Speciální 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ZŠ/6. - 9. ročník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Cíl prezentace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Získání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nových informací a p</a:t>
                      </a: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rohloubení znalostí žáků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08974"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Časová dotace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20 minut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385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Vytvořeno (škola, dne)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100" dirty="0" smtClean="0">
                          <a:latin typeface="Arial" pitchFamily="34" charset="0"/>
                          <a:cs typeface="Arial" pitchFamily="34" charset="0"/>
                        </a:rPr>
                        <a:t>Speciální základní škola,</a:t>
                      </a:r>
                      <a:r>
                        <a:rPr lang="cs-CZ" sz="1100" baseline="0" dirty="0" smtClean="0">
                          <a:latin typeface="Arial" pitchFamily="34" charset="0"/>
                          <a:cs typeface="Arial" pitchFamily="34" charset="0"/>
                        </a:rPr>
                        <a:t> Česká Kamenice, Jakubské nám. 113, p. o.,  18. 3. 2013</a:t>
                      </a:r>
                      <a:endParaRPr lang="cs-CZ" sz="11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8" name="Obrázek 7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22109" y="301289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69783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Městská knihovna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dirty="0" smtClean="0"/>
              <a:t>Městská knihovna v České Kamenici byla zřízena k těmto účelům: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Poskytuje </a:t>
            </a:r>
            <a:r>
              <a:rPr lang="cs-CZ" dirty="0"/>
              <a:t>knihovnické</a:t>
            </a:r>
            <a:r>
              <a:rPr lang="cs-CZ" dirty="0" smtClean="0"/>
              <a:t> a informační služby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Vykonává bibliografickou informační službu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Zajišťuje lekce </a:t>
            </a:r>
            <a:r>
              <a:rPr lang="cs-CZ" dirty="0"/>
              <a:t>knihovnické</a:t>
            </a:r>
            <a:r>
              <a:rPr lang="cs-CZ" dirty="0" smtClean="0"/>
              <a:t> gramotnosti pro všechny typy škol</a:t>
            </a:r>
          </a:p>
          <a:p>
            <a:pPr marL="514350" indent="-514350">
              <a:buFont typeface="+mj-lt"/>
              <a:buAutoNum type="arabicPeriod"/>
            </a:pPr>
            <a:r>
              <a:rPr lang="cs-CZ" dirty="0" smtClean="0"/>
              <a:t>Umožňuje občanům přístup na Internet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cs-CZ" dirty="0" smtClean="0"/>
              <a:t>Provádí meziknihovní výpůjční službu</a:t>
            </a:r>
          </a:p>
          <a:p>
            <a:pPr algn="just"/>
            <a:endParaRPr lang="cs-CZ" dirty="0"/>
          </a:p>
        </p:txBody>
      </p:sp>
      <p:pic>
        <p:nvPicPr>
          <p:cNvPr id="1026" name="Picture 2" descr="C:\Users\PC\AppData\Local\Microsoft\Windows\Temporary Internet Files\Content.IE5\ZFAVRSH7\MC900019306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0"/>
            <a:ext cx="1915228" cy="1671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Provozní doba</a:t>
            </a:r>
            <a:endParaRPr lang="cs-CZ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sz="quarter" idx="1"/>
          </p:nvPr>
        </p:nvGraphicFramePr>
        <p:xfrm>
          <a:off x="612775" y="1600200"/>
          <a:ext cx="8153400" cy="249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7800"/>
                <a:gridCol w="2717800"/>
                <a:gridCol w="27178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Den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Dospělí 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Děti </a:t>
                      </a:r>
                      <a:endParaRPr lang="cs-CZ" dirty="0"/>
                    </a:p>
                  </a:txBody>
                  <a:tcPr marL="90593" marR="9059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pondělí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pt-BR" dirty="0" smtClean="0"/>
                        <a:t>9.00 - 12.00 a 13:00 - 18.00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13.00 - 18.00</a:t>
                      </a:r>
                      <a:endParaRPr lang="cs-CZ" dirty="0"/>
                    </a:p>
                  </a:txBody>
                  <a:tcPr marL="90593" marR="9059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úterý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13.00 - 18.00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0593" marR="9059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středa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0593" marR="9059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čtvrtek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13.00 - 18.00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13.00 - 18.00</a:t>
                      </a:r>
                      <a:endParaRPr lang="cs-CZ" dirty="0"/>
                    </a:p>
                  </a:txBody>
                  <a:tcPr marL="90593" marR="90593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pátek</a:t>
                      </a:r>
                      <a:endParaRPr lang="cs-CZ" dirty="0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0593" marR="90593"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 marL="90593" marR="90593"/>
                </a:tc>
              </a:tr>
            </a:tbl>
          </a:graphicData>
        </a:graphic>
      </p:graphicFrame>
      <p:pic>
        <p:nvPicPr>
          <p:cNvPr id="2050" name="Picture 2" descr="C:\Users\PC\AppData\Local\Microsoft\Windows\Temporary Internet Files\Content.IE5\J8QPXWZ7\MC900440424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00192" y="4581128"/>
            <a:ext cx="1827886" cy="1506017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194123" y="3244334"/>
            <a:ext cx="2755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http://</a:t>
            </a:r>
            <a:r>
              <a:rPr lang="cs-CZ" dirty="0" smtClean="0">
                <a:hlinkClick r:id="rId2"/>
              </a:rPr>
              <a:t>www.</a:t>
            </a:r>
            <a:r>
              <a:rPr lang="cs-CZ" dirty="0" err="1" smtClean="0">
                <a:hlinkClick r:id="rId2"/>
              </a:rPr>
              <a:t>ckknihovna.cz</a:t>
            </a:r>
            <a:r>
              <a:rPr lang="cs-CZ" dirty="0" smtClean="0"/>
              <a:t>/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a úkoly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Jakou provozní dobu má knihovna?</a:t>
            </a:r>
          </a:p>
          <a:p>
            <a:r>
              <a:rPr lang="cs-CZ" dirty="0" smtClean="0"/>
              <a:t>Mají občané v knihovně přístup k internetu?</a:t>
            </a:r>
          </a:p>
          <a:p>
            <a:r>
              <a:rPr lang="cs-CZ" dirty="0" smtClean="0"/>
              <a:t>Je knihovna rozdělena do oddělení?</a:t>
            </a:r>
          </a:p>
          <a:p>
            <a:r>
              <a:rPr lang="cs-CZ" dirty="0" smtClean="0"/>
              <a:t>Kde najdeš řád knihovny?</a:t>
            </a:r>
          </a:p>
          <a:p>
            <a:r>
              <a:rPr lang="cs-CZ" dirty="0" smtClean="0"/>
              <a:t>Můžu si na internetu zjistit, zda knihu kterou chci v knihovně mají? – pokud ano, kde to zjistím</a:t>
            </a:r>
          </a:p>
          <a:p>
            <a:r>
              <a:rPr lang="cs-CZ" dirty="0" smtClean="0"/>
              <a:t>Najdi v on-line katalogu knihu Boženy </a:t>
            </a:r>
            <a:r>
              <a:rPr lang="cs-CZ" smtClean="0"/>
              <a:t>Němcové Babička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36701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58091" y="1772816"/>
            <a:ext cx="7772400" cy="576063"/>
          </a:xfrm>
        </p:spPr>
        <p:txBody>
          <a:bodyPr>
            <a:normAutofit/>
          </a:bodyPr>
          <a:lstStyle/>
          <a:p>
            <a:pPr algn="l"/>
            <a:r>
              <a:rPr lang="cs-CZ" sz="2000" dirty="0" smtClean="0">
                <a:solidFill>
                  <a:srgbClr val="1E17A9"/>
                </a:solidFill>
                <a:latin typeface="Arial" pitchFamily="34" charset="0"/>
                <a:cs typeface="Arial" pitchFamily="34" charset="0"/>
              </a:rPr>
              <a:t>POUŽITÉ ZDROJE</a:t>
            </a:r>
            <a:endParaRPr lang="cs-CZ" sz="2000" dirty="0">
              <a:solidFill>
                <a:srgbClr val="1E17A9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1556792"/>
            <a:ext cx="7704856" cy="4320480"/>
          </a:xfrm>
        </p:spPr>
        <p:txBody>
          <a:bodyPr>
            <a:normAutofit/>
          </a:bodyPr>
          <a:lstStyle/>
          <a:p>
            <a:pPr marL="285750" indent="-285750" algn="l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Microsoft - </a:t>
            </a: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http://office.</a:t>
            </a:r>
            <a:r>
              <a:rPr lang="cs-CZ" sz="2200" dirty="0" err="1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  <a:hlinkClick r:id="rId3"/>
              </a:rPr>
              <a:t>microsoft.com</a:t>
            </a: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r>
              <a:rPr lang="cs-CZ" sz="2200" dirty="0" smtClean="0">
                <a:ln w="1905"/>
                <a:solidFill>
                  <a:srgbClr val="2A2D6C">
                    <a:shade val="55000"/>
                  </a:srgbClr>
                </a:solidFill>
                <a:latin typeface="Verdana"/>
                <a:ea typeface="Verdana"/>
                <a:cs typeface="Verdana"/>
              </a:rPr>
              <a:t>Zdroj autora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>
              <a:latin typeface="Arial"/>
              <a:ea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cs-CZ" sz="2400" dirty="0" smtClean="0">
              <a:latin typeface="Arial"/>
              <a:ea typeface="Times New Roman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cs-CZ" sz="1200" dirty="0" smtClean="0">
                <a:latin typeface="Arial"/>
                <a:ea typeface="Times New Roman"/>
              </a:rPr>
              <a:t>„Materiál </a:t>
            </a:r>
            <a:r>
              <a:rPr lang="cs-CZ" sz="1200" dirty="0">
                <a:latin typeface="Arial"/>
                <a:ea typeface="Times New Roman"/>
              </a:rPr>
              <a:t>je určen pro bezplatné používání pro potřeby výuky a vzdělávání ve všech typech škol a školských zařízení. Jakékoliv další využití podléhá autorskému zákonu. Veškerá vlastní díla autora (fotografie, videa) lze bezplatně dále používat i šířit při uvedení autorova jména."</a:t>
            </a:r>
          </a:p>
          <a:p>
            <a:pPr marL="285750" indent="-285750" algn="just">
              <a:buFont typeface="Arial" pitchFamily="34" charset="0"/>
              <a:buChar char="•"/>
            </a:pPr>
            <a:endParaRPr lang="cs-CZ" sz="2200" dirty="0" smtClean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  <a:p>
            <a:pPr marL="285750" indent="-285750" algn="l">
              <a:buFont typeface="Arial" pitchFamily="34" charset="0"/>
              <a:buChar char="•"/>
            </a:pPr>
            <a:endParaRPr lang="cs-CZ" sz="2200" dirty="0">
              <a:ln w="1905"/>
              <a:solidFill>
                <a:srgbClr val="2A2D6C">
                  <a:shade val="55000"/>
                </a:srgbClr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8712968" cy="365125"/>
          </a:xfrm>
        </p:spPr>
        <p:txBody>
          <a:bodyPr/>
          <a:lstStyle/>
          <a:p>
            <a:pPr algn="ctr"/>
            <a:r>
              <a:rPr lang="cs-CZ" dirty="0">
                <a:solidFill>
                  <a:prstClr val="black">
                    <a:tint val="75000"/>
                  </a:prstClr>
                </a:solidFill>
              </a:rPr>
              <a:t>Speciální základní škola, Česká Kamenice, Jakubské nám. 113, příspěvková organizace</a:t>
            </a:r>
          </a:p>
          <a:p>
            <a:pPr algn="ctr"/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" name="Obrázek 4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71983" y="332656"/>
            <a:ext cx="5544616" cy="108012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537520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24</TotalTime>
  <Words>352</Words>
  <Application>Microsoft Office PowerPoint</Application>
  <PresentationFormat>Předvádění na obrazovce (4:3)</PresentationFormat>
  <Paragraphs>72</Paragraphs>
  <Slides>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Medián</vt:lpstr>
      <vt:lpstr>IKT  Městská knihovna</vt:lpstr>
      <vt:lpstr>Prezentace aplikace PowerPoint</vt:lpstr>
      <vt:lpstr>Městská knihovna</vt:lpstr>
      <vt:lpstr>Provozní doba</vt:lpstr>
      <vt:lpstr>Prezentace aplikace PowerPoint</vt:lpstr>
      <vt:lpstr>Otázky a úkoly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IKT  Městská knihovna</dc:title>
  <dc:creator>PC</dc:creator>
  <cp:lastModifiedBy>franzova</cp:lastModifiedBy>
  <cp:revision>4</cp:revision>
  <dcterms:created xsi:type="dcterms:W3CDTF">2013-03-16T22:34:30Z</dcterms:created>
  <dcterms:modified xsi:type="dcterms:W3CDTF">2013-09-17T10:11:54Z</dcterms:modified>
</cp:coreProperties>
</file>