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9" r:id="rId2"/>
    <p:sldId id="270" r:id="rId3"/>
    <p:sldId id="261" r:id="rId4"/>
    <p:sldId id="264" r:id="rId5"/>
    <p:sldId id="265" r:id="rId6"/>
    <p:sldId id="263" r:id="rId7"/>
    <p:sldId id="266" r:id="rId8"/>
    <p:sldId id="268" r:id="rId9"/>
    <p:sldId id="257" r:id="rId10"/>
    <p:sldId id="258" r:id="rId11"/>
    <p:sldId id="259" r:id="rId12"/>
    <p:sldId id="260" r:id="rId13"/>
    <p:sldId id="262" r:id="rId14"/>
    <p:sldId id="267" r:id="rId15"/>
    <p:sldId id="271" r:id="rId16"/>
    <p:sldId id="272" r:id="rId17"/>
    <p:sldId id="273" r:id="rId18"/>
  </p:sldIdLst>
  <p:sldSz cx="9144000" cy="6858000" type="screen4x3"/>
  <p:notesSz cx="7104063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441" autoAdjust="0"/>
    <p:restoredTop sz="94660"/>
  </p:normalViewPr>
  <p:slideViewPr>
    <p:cSldViewPr>
      <p:cViewPr varScale="1">
        <p:scale>
          <a:sx n="64" d="100"/>
          <a:sy n="64" d="100"/>
        </p:scale>
        <p:origin x="-4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992" y="0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/>
          <a:lstStyle>
            <a:lvl1pPr algn="r">
              <a:defRPr sz="1300"/>
            </a:lvl1pPr>
          </a:lstStyle>
          <a:p>
            <a:fld id="{37502217-A19F-4108-89D7-FFE7C9D419F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5363" y="768350"/>
            <a:ext cx="5113337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</p:spPr>
        <p:txBody>
          <a:bodyPr vert="horz" lIns="99075" tIns="49538" rIns="99075" bIns="49538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</p:spPr>
        <p:txBody>
          <a:bodyPr vert="horz" lIns="99075" tIns="49538" rIns="99075" bIns="49538" rtlCol="0" anchor="b"/>
          <a:lstStyle>
            <a:lvl1pPr algn="r">
              <a:defRPr sz="1300"/>
            </a:lvl1pPr>
          </a:lstStyle>
          <a:p>
            <a:fld id="{7D4C821D-1FEB-41BA-AEC4-8EBC416F6F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E8215-DE7A-4E59-A974-38D4D47A002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DC115-32D1-4148-9CE2-F9DCBDD9126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A5871-F936-482C-8B18-CA7CE742D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eepek.cz/noRW_photodisplay/3199_0c8be7c13a9e2369124370b80157f032.jpg?1327691214" TargetMode="External"/><Relationship Id="rId3" Type="http://schemas.openxmlformats.org/officeDocument/2006/relationships/hyperlink" Target="http://upload.wikimedia.org/wikipedia/commons/5/50/Fotosynteza3.png" TargetMode="External"/><Relationship Id="rId7" Type="http://schemas.openxmlformats.org/officeDocument/2006/relationships/hyperlink" Target="http://upload.wikimedia.org/wikipedia/commons/thumb/7/7b/Pleurotus_ostreatus_in_autumn_2011_(3).jpg/401px-Pleurotus_ostreatus_in_autumn_2011_(3).jpg" TargetMode="External"/><Relationship Id="rId2" Type="http://schemas.openxmlformats.org/officeDocument/2006/relationships/hyperlink" Target="http://commons.wikimedia.org/wiki/File:Trophiclevel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verage_prokaryote_cell-_es.svg" TargetMode="External"/><Relationship Id="rId5" Type="http://schemas.openxmlformats.org/officeDocument/2006/relationships/hyperlink" Target="http://upload.wikimedia.org/wikipedia/commons/thumb/4/44/Ursus-arctos.jpg/400px-Ursus-arctos.jpg" TargetMode="External"/><Relationship Id="rId4" Type="http://schemas.openxmlformats.org/officeDocument/2006/relationships/hyperlink" Target="http://upload.wikimedia.org/wikipedia/commons/thumb/3/38/Pasouc%C3%AD_se_k%C5%AF%C5%88.jpg/800px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c/Lichen_air.jpg" TargetMode="External"/><Relationship Id="rId3" Type="http://schemas.openxmlformats.org/officeDocument/2006/relationships/hyperlink" Target="http://upload.wikimedia.org/wikipedia/commons/thumb/d/d2/Parus_major_Luc_Viatour.jpg/800px-Parus_major_Luc_Viatour.jpg" TargetMode="External"/><Relationship Id="rId7" Type="http://schemas.openxmlformats.org/officeDocument/2006/relationships/hyperlink" Target="http://commons.wikimedia.org/wiki/File:Amphiprion_ocellaris_(Clown_anemonefish)_in_Heteractis_magnifica_(Sea_anemone).jpg" TargetMode="External"/><Relationship Id="rId2" Type="http://schemas.openxmlformats.org/officeDocument/2006/relationships/hyperlink" Target="http://www.teepek.cz/noRW_photodisplay/3200_618bb3eb295e0dc99d2f409b588c7f77.jpg?13276912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b/Marpissa.muscosa.with.bug.jpg/627px-Marpissa.muscosa.with.bug.jpg" TargetMode="External"/><Relationship Id="rId5" Type="http://schemas.openxmlformats.org/officeDocument/2006/relationships/hyperlink" Target="http://upload.wikimedia.org/wikipedia/commons/thumb/c/c3/Barracuda_with_prey.jpg/800px-Barracuda_with_prey.jpg" TargetMode="External"/><Relationship Id="rId4" Type="http://schemas.openxmlformats.org/officeDocument/2006/relationships/hyperlink" Target="http://upload.wikimedia.org/wikipedia/commons/thumb/3/33/House_sparrowIII.jpg/800px-House_sparrowIII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0/Sarcoptes_scabei_2.jpg/523px-Sarcoptes_scabei_2.jpg" TargetMode="External"/><Relationship Id="rId3" Type="http://schemas.openxmlformats.org/officeDocument/2006/relationships/hyperlink" Target="http://upload.wikimedia.org/wikipedia/commons/thumb/9/94/An_alder_root_nodule_gall.JPG/800px-An_alder_root_nodule_gall.JPG" TargetMode="External"/><Relationship Id="rId7" Type="http://schemas.openxmlformats.org/officeDocument/2006/relationships/hyperlink" Target="http://upload.wikimedia.org/wikipedia/commons/thumb/9/95/Pediculus_humanus_var_capitis_female2.jpg/408px-Pediculus_humanus_var_capitis_female2.jpg" TargetMode="External"/><Relationship Id="rId2" Type="http://schemas.openxmlformats.org/officeDocument/2006/relationships/hyperlink" Target="http://upload.wikimedia.org/wikipedia/commons/thumb/8/82/Lichen_cross-section.png/536px-Lichen_cross-sectio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7/CulexPipiens.jpg" TargetMode="External"/><Relationship Id="rId5" Type="http://schemas.openxmlformats.org/officeDocument/2006/relationships/hyperlink" Target="http://upload.wikimedia.org/wikipedia/commons/thumb/9/9f/Adult_deer_tick(cropped).jpg/498px-Adult_deer_tick(cropped).jpg" TargetMode="External"/><Relationship Id="rId4" Type="http://schemas.openxmlformats.org/officeDocument/2006/relationships/hyperlink" Target="http://upload.wikimedia.org/wikipedia/commons/thumb/e/ed/Echinococcus_multilocularis.jpg/800px-Echinococcus_multilocularis.jpg" TargetMode="External"/><Relationship Id="rId9" Type="http://schemas.openxmlformats.org/officeDocument/2006/relationships/hyperlink" Target="http://upload.wikimedia.org/wikipedia/commons/0/0a/Catflea_small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6/12-04-06-brodowin-by-RalfR-21.jpg/599px-12-04-06-brodowin-by-RalfR-21.jpg" TargetMode="External"/><Relationship Id="rId2" Type="http://schemas.openxmlformats.org/officeDocument/2006/relationships/hyperlink" Target="http://upload.wikimedia.org/wikipedia/commons/thumb/c/cb/Viscum_album_fruit.jpg/800px-Viscum_album_frui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000" dirty="0"/>
              <a:t>Speciální základní škola Louny</a:t>
            </a:r>
            <a:r>
              <a:rPr lang="cs-CZ" sz="2000" dirty="0" smtClean="0"/>
              <a:t>, </a:t>
            </a:r>
            <a:r>
              <a:rPr lang="cs-CZ" sz="2000" dirty="0" err="1" smtClean="0"/>
              <a:t>Poděbradova</a:t>
            </a:r>
            <a:r>
              <a:rPr lang="cs-CZ" sz="2000" dirty="0" smtClean="0"/>
              <a:t> 640,</a:t>
            </a:r>
            <a:endParaRPr lang="cs-CZ" sz="2000" dirty="0"/>
          </a:p>
          <a:p>
            <a:r>
              <a:rPr lang="cs-CZ" sz="2000" dirty="0"/>
              <a:t>                        </a:t>
            </a:r>
            <a:r>
              <a:rPr lang="cs-CZ" sz="2000" dirty="0" smtClean="0"/>
              <a:t>   příspěvková </a:t>
            </a:r>
            <a:r>
              <a:rPr lang="cs-CZ" sz="2000" dirty="0"/>
              <a:t>organizace</a:t>
            </a:r>
          </a:p>
        </p:txBody>
      </p:sp>
      <p:sp>
        <p:nvSpPr>
          <p:cNvPr id="3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</a:t>
            </a:r>
            <a:r>
              <a:rPr lang="cs-CZ" sz="2200" dirty="0" smtClean="0"/>
              <a:t>Jitka </a:t>
            </a:r>
            <a:r>
              <a:rPr lang="cs-CZ" sz="2200" dirty="0"/>
              <a:t>Stehlíková</a:t>
            </a:r>
          </a:p>
        </p:txBody>
      </p:sp>
      <p:sp>
        <p:nvSpPr>
          <p:cNvPr id="4" name="Obdélník 6"/>
          <p:cNvSpPr>
            <a:spLocks noChangeArrowheads="1"/>
          </p:cNvSpPr>
          <p:nvPr/>
        </p:nvSpPr>
        <p:spPr bwMode="auto">
          <a:xfrm>
            <a:off x="428568" y="3729025"/>
            <a:ext cx="77153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r>
              <a:rPr lang="cs-CZ" sz="2000" dirty="0" smtClean="0"/>
              <a:t>VY_32_INOVACE_12_PRIRODOPIS_VZTAHY_MEZI_ORANISMY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6" name="TextovéPole 9"/>
          <p:cNvSpPr txBox="1">
            <a:spLocks noChangeArrowheads="1"/>
          </p:cNvSpPr>
          <p:nvPr/>
        </p:nvSpPr>
        <p:spPr bwMode="auto">
          <a:xfrm>
            <a:off x="500034" y="4429132"/>
            <a:ext cx="750099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</a:t>
            </a:r>
            <a:r>
              <a:rPr lang="cs-CZ" sz="2200" b="1" dirty="0" smtClean="0"/>
              <a:t>: </a:t>
            </a:r>
            <a:r>
              <a:rPr lang="cs-CZ" sz="2200" dirty="0" smtClean="0"/>
              <a:t>vztahy mezi organismy, potravní řetězec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072074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Přírodopis</a:t>
            </a:r>
            <a:endParaRPr lang="cs-CZ" sz="2200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857223" y="428625"/>
            <a:ext cx="6429421" cy="57150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00034" y="1000108"/>
            <a:ext cx="8229600" cy="564360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výkladová</a:t>
            </a:r>
            <a:r>
              <a:rPr lang="cs-CZ" sz="2400" b="1" dirty="0" smtClean="0"/>
              <a:t> </a:t>
            </a:r>
            <a:r>
              <a:rPr lang="cs-CZ" sz="2400" dirty="0" smtClean="0"/>
              <a:t>prezentace 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</a:t>
            </a:r>
          </a:p>
          <a:p>
            <a:pPr indent="-457200" algn="just">
              <a:lnSpc>
                <a:spcPct val="150000"/>
              </a:lnSpc>
              <a:defRPr/>
            </a:pPr>
            <a:r>
              <a:rPr lang="cs-CZ" sz="2000" dirty="0" smtClean="0"/>
              <a:t>Žáci se seznamují se vztahy mezi organismy z pohledu potravních vztahů. Na začátku je potravní pyramida – </a:t>
            </a:r>
            <a:r>
              <a:rPr lang="cs-CZ" sz="2000" dirty="0" err="1" smtClean="0"/>
              <a:t>rozkladači</a:t>
            </a:r>
            <a:r>
              <a:rPr lang="cs-CZ" sz="2000" dirty="0" smtClean="0"/>
              <a:t>, producenti, konzumenti. Čím se jednotlivé stupně pyramidy živí a jakou mají v přírodě funkci.  Aktivizující část je šibenice, rozdělování organismů do kategorií a vymýšlení vlastních potravních řetězců. Ve druhé části prezentace se žáci seznámí s typy jednotlivých vztahů mezi organismy. V této části je vhodná diskuze - příklady z běžného života,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vztahy</a:t>
            </a:r>
            <a:endParaRPr lang="cs-CZ" dirty="0"/>
          </a:p>
        </p:txBody>
      </p:sp>
      <p:pic>
        <p:nvPicPr>
          <p:cNvPr id="4" name="Obrázek 3" descr="pyr1.jpg"/>
          <p:cNvPicPr>
            <a:picLocks noChangeAspect="1"/>
          </p:cNvPicPr>
          <p:nvPr/>
        </p:nvPicPr>
        <p:blipFill>
          <a:blip r:embed="rId2"/>
          <a:srcRect t="13513" r="39432"/>
          <a:stretch>
            <a:fillRect/>
          </a:stretch>
        </p:blipFill>
        <p:spPr bwMode="auto">
          <a:xfrm>
            <a:off x="428595" y="1428736"/>
            <a:ext cx="4395191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071802" y="1357298"/>
            <a:ext cx="428628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Konzumenti třetí třídy</a:t>
            </a:r>
          </a:p>
          <a:p>
            <a:r>
              <a:rPr lang="cs-CZ" sz="2800" dirty="0" smtClean="0"/>
              <a:t>(vrcholoví predátoři)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868" y="2571744"/>
            <a:ext cx="535785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konzumenti druhé třídy</a:t>
            </a:r>
          </a:p>
          <a:p>
            <a:r>
              <a:rPr lang="cs-CZ" sz="2800" dirty="0" smtClean="0"/>
              <a:t>(masožravci)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43372" y="3500438"/>
            <a:ext cx="3714776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onzumenti první třídy </a:t>
            </a:r>
          </a:p>
          <a:p>
            <a:r>
              <a:rPr lang="cs-CZ" sz="2800" dirty="0" smtClean="0"/>
              <a:t>(býložravci)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500570"/>
            <a:ext cx="385765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roducenti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6314" y="5643578"/>
            <a:ext cx="3857652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/>
              <a:t>r</a:t>
            </a:r>
            <a:r>
              <a:rPr lang="cs-CZ" sz="2800" dirty="0" err="1" smtClean="0"/>
              <a:t>ozkladači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File:Fotosynteza3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3429000"/>
            <a:ext cx="2800276" cy="307293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Producenti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5430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Zelené rostliny a sinice</a:t>
            </a:r>
          </a:p>
          <a:p>
            <a:r>
              <a:rPr lang="cs-CZ" dirty="0" smtClean="0"/>
              <a:t>Vytváří sami živiny – dochází k ději, který se nazývá  __  __ __ __ __ __ __ __ __ __ __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6710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86776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6710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86776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550070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6" name="TextovéPole 25"/>
          <p:cNvSpPr txBox="1"/>
          <p:nvPr/>
        </p:nvSpPr>
        <p:spPr>
          <a:xfrm>
            <a:off x="4286248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6314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86380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86446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86512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786578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286644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786710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286776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6248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786314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86380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86446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286512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786578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286644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786710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8286776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786314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286380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786446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286512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786578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86644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786710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286776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286248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286248" y="542926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214546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6786578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786050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857620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286248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286644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286116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786446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286512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É</a:t>
            </a:r>
          </a:p>
        </p:txBody>
      </p:sp>
      <p:sp>
        <p:nvSpPr>
          <p:cNvPr id="67" name="TextovéPole 66"/>
          <p:cNvSpPr txBox="1"/>
          <p:nvPr/>
        </p:nvSpPr>
        <p:spPr>
          <a:xfrm>
            <a:off x="4786314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286380" y="250030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6" grpId="0" animBg="1"/>
      <p:bldP spid="57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Konzumenti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1472" y="1285860"/>
            <a:ext cx="78581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 neumí si vytvářet živiny, musí je přijímat z potravy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b="1" dirty="0" smtClean="0"/>
              <a:t> živočichové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b="1" dirty="0"/>
              <a:t> </a:t>
            </a:r>
            <a:r>
              <a:rPr lang="cs-CZ" sz="2800" dirty="0" smtClean="0"/>
              <a:t>podle potrav dělíme na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býložravce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 masožravce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 všežravce</a:t>
            </a:r>
            <a:endParaRPr lang="cs-CZ" sz="2800" dirty="0"/>
          </a:p>
        </p:txBody>
      </p:sp>
      <p:pic>
        <p:nvPicPr>
          <p:cNvPr id="20482" name="Picture 2" descr="File:Pasoucí se kůň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643182"/>
            <a:ext cx="2262150" cy="1696613"/>
          </a:xfrm>
          <a:prstGeom prst="rect">
            <a:avLst/>
          </a:prstGeom>
          <a:noFill/>
        </p:spPr>
      </p:pic>
      <p:pic>
        <p:nvPicPr>
          <p:cNvPr id="6" name="Picture 6" descr="File:Koshka mish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3714752"/>
            <a:ext cx="1946544" cy="1304185"/>
          </a:xfrm>
          <a:prstGeom prst="rect">
            <a:avLst/>
          </a:prstGeom>
          <a:noFill/>
        </p:spPr>
      </p:pic>
      <p:pic>
        <p:nvPicPr>
          <p:cNvPr id="20484" name="Picture 4" descr="File:Ursus-arcto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4572008"/>
            <a:ext cx="2000264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Rozkladači</a:t>
            </a:r>
            <a:endParaRPr lang="cs-CZ" dirty="0"/>
          </a:p>
        </p:txBody>
      </p:sp>
      <p:pic>
        <p:nvPicPr>
          <p:cNvPr id="4" name="Obrázek 4" descr="bakterie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3786190"/>
            <a:ext cx="3143250" cy="255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2" descr="File:Pleurotus ostreatus in autumn 2011 (3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643182"/>
            <a:ext cx="2500330" cy="37349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1472" y="1285860"/>
            <a:ext cx="7858180" cy="1964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rozkládají mrtvá těla organismů na jednodušší látky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nejčastěji </a:t>
            </a:r>
            <a:r>
              <a:rPr lang="cs-CZ" sz="2800" b="1" dirty="0" smtClean="0"/>
              <a:t>bakterie</a:t>
            </a:r>
            <a:r>
              <a:rPr lang="cs-CZ" sz="2800" dirty="0" smtClean="0"/>
              <a:t> a </a:t>
            </a:r>
            <a:r>
              <a:rPr lang="cs-CZ" sz="2800" b="1" dirty="0" smtClean="0"/>
              <a:t>houby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Potravní řetězec</a:t>
            </a:r>
            <a:endParaRPr lang="cs-CZ" dirty="0"/>
          </a:p>
        </p:txBody>
      </p:sp>
      <p:pic>
        <p:nvPicPr>
          <p:cNvPr id="23556" name="Picture 4" descr="http://www.teepek.cz/noRW_photodisplay/3200_618bb3eb295e0dc99d2f409b588c7f77.jpg?132769121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797618"/>
            <a:ext cx="4500562" cy="3060382"/>
          </a:xfrm>
          <a:prstGeom prst="rect">
            <a:avLst/>
          </a:prstGeom>
          <a:noFill/>
        </p:spPr>
      </p:pic>
      <p:pic>
        <p:nvPicPr>
          <p:cNvPr id="23554" name="Picture 2" descr="http://www.teepek.cz/noRW_photodisplay/3199_0c8be7c13a9e2369124370b80157f032.jpg?132769121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071678"/>
            <a:ext cx="5161232" cy="25003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215074" y="2786058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V moři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2976" y="4857760"/>
            <a:ext cx="2643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Na souši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757229"/>
          </a:xfrm>
        </p:spPr>
        <p:txBody>
          <a:bodyPr/>
          <a:lstStyle/>
          <a:p>
            <a:r>
              <a:rPr lang="cs-CZ" dirty="0" smtClean="0"/>
              <a:t>Zařaď správně následující organismy</a:t>
            </a:r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71472" y="1928802"/>
            <a:ext cx="771530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LIŠKA, </a:t>
            </a:r>
            <a:r>
              <a:rPr lang="cs-CZ" sz="2800" dirty="0"/>
              <a:t>HŘIB, FIALKA, MRAVENEC, </a:t>
            </a:r>
            <a:r>
              <a:rPr lang="cs-CZ" sz="2800" dirty="0" smtClean="0"/>
              <a:t>BŘÍZA, </a:t>
            </a:r>
            <a:r>
              <a:rPr lang="cs-CZ" sz="2800" dirty="0"/>
              <a:t>BAKTERIE, </a:t>
            </a:r>
            <a:r>
              <a:rPr lang="cs-CZ" sz="2800" dirty="0" smtClean="0"/>
              <a:t>LÍSKA, KÁNĚ, VÁCLAVKA, </a:t>
            </a:r>
            <a:r>
              <a:rPr lang="cs-CZ" sz="2800" dirty="0"/>
              <a:t>JETEL, </a:t>
            </a:r>
            <a:r>
              <a:rPr lang="cs-CZ" sz="2800" dirty="0" smtClean="0"/>
              <a:t>VLK, ČLOVĚK, MUCHOMŮRKA, KOPŘIVA, </a:t>
            </a:r>
            <a:r>
              <a:rPr lang="cs-CZ" sz="2800" dirty="0"/>
              <a:t>BUK, </a:t>
            </a:r>
            <a:r>
              <a:rPr lang="cs-CZ" sz="2800" dirty="0" smtClean="0"/>
              <a:t>BAŽANT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500034" y="3456389"/>
            <a:ext cx="2571768" cy="2401503"/>
            <a:chOff x="714348" y="4071942"/>
            <a:chExt cx="2571768" cy="2401503"/>
          </a:xfrm>
        </p:grpSpPr>
        <p:sp>
          <p:nvSpPr>
            <p:cNvPr id="6" name="TextovéPole 5"/>
            <p:cNvSpPr txBox="1"/>
            <p:nvPr/>
          </p:nvSpPr>
          <p:spPr>
            <a:xfrm>
              <a:off x="714348" y="4071942"/>
              <a:ext cx="2571768" cy="58477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3200" b="1" dirty="0" err="1" smtClean="0">
                  <a:solidFill>
                    <a:schemeClr val="bg1"/>
                  </a:solidFill>
                </a:rPr>
                <a:t>Rozkladači</a:t>
              </a:r>
              <a:endParaRPr lang="cs-CZ" sz="3200" b="1" dirty="0">
                <a:solidFill>
                  <a:schemeClr val="bg1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14348" y="4657563"/>
              <a:ext cx="2571768" cy="1815882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hřib</a:t>
              </a:r>
            </a:p>
            <a:p>
              <a:r>
                <a:rPr lang="cs-CZ" sz="2800" b="1" dirty="0" smtClean="0">
                  <a:solidFill>
                    <a:schemeClr val="bg1"/>
                  </a:solidFill>
                </a:rPr>
                <a:t>bakterie</a:t>
              </a:r>
            </a:p>
            <a:p>
              <a:r>
                <a:rPr lang="cs-CZ" sz="2800" b="1" dirty="0" smtClean="0">
                  <a:solidFill>
                    <a:schemeClr val="bg1"/>
                  </a:solidFill>
                </a:rPr>
                <a:t>václavka</a:t>
              </a:r>
            </a:p>
            <a:p>
              <a:r>
                <a:rPr lang="cs-CZ" sz="2800" b="1" dirty="0" smtClean="0">
                  <a:solidFill>
                    <a:schemeClr val="bg1"/>
                  </a:solidFill>
                </a:rPr>
                <a:t>muchomůrka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286116" y="3429000"/>
            <a:ext cx="2571768" cy="2832390"/>
            <a:chOff x="714348" y="4071942"/>
            <a:chExt cx="2571768" cy="2832390"/>
          </a:xfrm>
          <a:solidFill>
            <a:srgbClr val="92D050"/>
          </a:solidFill>
        </p:grpSpPr>
        <p:sp>
          <p:nvSpPr>
            <p:cNvPr id="10" name="TextovéPole 9"/>
            <p:cNvSpPr txBox="1"/>
            <p:nvPr/>
          </p:nvSpPr>
          <p:spPr>
            <a:xfrm>
              <a:off x="714348" y="4071942"/>
              <a:ext cx="2571768" cy="584775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Producenti</a:t>
              </a:r>
              <a:endParaRPr lang="cs-CZ" sz="32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14348" y="4657563"/>
              <a:ext cx="2571768" cy="2246769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fialka</a:t>
              </a:r>
            </a:p>
            <a:p>
              <a:r>
                <a:rPr lang="cs-CZ" sz="2800" b="1" dirty="0" smtClean="0"/>
                <a:t>bříza</a:t>
              </a:r>
            </a:p>
            <a:p>
              <a:r>
                <a:rPr lang="cs-CZ" sz="2800" b="1" dirty="0" smtClean="0"/>
                <a:t>líska</a:t>
              </a:r>
            </a:p>
            <a:p>
              <a:r>
                <a:rPr lang="cs-CZ" sz="2800" b="1" dirty="0" smtClean="0"/>
                <a:t>jetel</a:t>
              </a:r>
            </a:p>
            <a:p>
              <a:r>
                <a:rPr lang="cs-CZ" sz="2800" b="1" dirty="0" smtClean="0"/>
                <a:t>kopřiva</a:t>
              </a:r>
              <a:endParaRPr lang="cs-CZ" sz="28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000760" y="3429000"/>
            <a:ext cx="2571768" cy="3263277"/>
            <a:chOff x="714348" y="4071942"/>
            <a:chExt cx="2571768" cy="3263277"/>
          </a:xfrm>
          <a:solidFill>
            <a:schemeClr val="accent2">
              <a:lumMod val="40000"/>
              <a:lumOff val="60000"/>
            </a:schemeClr>
          </a:solidFill>
        </p:grpSpPr>
        <p:sp>
          <p:nvSpPr>
            <p:cNvPr id="13" name="TextovéPole 12"/>
            <p:cNvSpPr txBox="1"/>
            <p:nvPr/>
          </p:nvSpPr>
          <p:spPr>
            <a:xfrm>
              <a:off x="714348" y="4071942"/>
              <a:ext cx="2571768" cy="584775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/>
                <a:t>Konzumenti</a:t>
              </a:r>
              <a:endParaRPr lang="cs-CZ" sz="32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14348" y="4657563"/>
              <a:ext cx="2571768" cy="267765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liška</a:t>
              </a:r>
            </a:p>
            <a:p>
              <a:r>
                <a:rPr lang="cs-CZ" sz="2800" b="1" dirty="0" smtClean="0"/>
                <a:t>mravenec</a:t>
              </a:r>
            </a:p>
            <a:p>
              <a:r>
                <a:rPr lang="cs-CZ" sz="2800" b="1" dirty="0" smtClean="0"/>
                <a:t>káně</a:t>
              </a:r>
            </a:p>
            <a:p>
              <a:r>
                <a:rPr lang="cs-CZ" sz="2800" b="1" dirty="0" smtClean="0"/>
                <a:t>vlk</a:t>
              </a:r>
            </a:p>
            <a:p>
              <a:r>
                <a:rPr lang="cs-CZ" sz="2800" b="1" dirty="0" smtClean="0"/>
                <a:t>člověk</a:t>
              </a:r>
            </a:p>
            <a:p>
              <a:r>
                <a:rPr lang="cs-CZ" sz="2800" b="1" dirty="0" smtClean="0"/>
                <a:t>bažant</a:t>
              </a:r>
              <a:endParaRPr lang="cs-CZ" sz="28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Konkurence</a:t>
            </a:r>
            <a:endParaRPr lang="cs-CZ" dirty="0"/>
          </a:p>
        </p:txBody>
      </p:sp>
      <p:pic>
        <p:nvPicPr>
          <p:cNvPr id="14338" name="Picture 2" descr="Soubor:Parus major Luc Viatou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500174"/>
            <a:ext cx="2902144" cy="1933554"/>
          </a:xfrm>
          <a:prstGeom prst="rect">
            <a:avLst/>
          </a:prstGeom>
          <a:noFill/>
        </p:spPr>
      </p:pic>
      <p:pic>
        <p:nvPicPr>
          <p:cNvPr id="14340" name="Picture 4" descr="Soubor:House sparrowII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1428736"/>
            <a:ext cx="2889627" cy="19288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857620" y="1928802"/>
            <a:ext cx="571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X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929066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Soupeří mezi sebou o potravu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229600" cy="1143000"/>
          </a:xfrm>
        </p:spPr>
        <p:txBody>
          <a:bodyPr/>
          <a:lstStyle/>
          <a:p>
            <a:r>
              <a:rPr lang="cs-CZ" dirty="0" smtClean="0"/>
              <a:t>Predace</a:t>
            </a:r>
            <a:endParaRPr lang="cs-CZ" dirty="0"/>
          </a:p>
        </p:txBody>
      </p:sp>
      <p:pic>
        <p:nvPicPr>
          <p:cNvPr id="4098" name="Picture 2" descr="File:Marpissa.muscosa.with.bu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000108"/>
            <a:ext cx="2986067" cy="2857480"/>
          </a:xfrm>
          <a:prstGeom prst="rect">
            <a:avLst/>
          </a:prstGeom>
          <a:noFill/>
        </p:spPr>
      </p:pic>
      <p:pic>
        <p:nvPicPr>
          <p:cNvPr id="4100" name="Picture 4" descr="File:Barracuda with pre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4070706"/>
            <a:ext cx="3833818" cy="2501566"/>
          </a:xfrm>
          <a:prstGeom prst="rect">
            <a:avLst/>
          </a:prstGeom>
          <a:noFill/>
        </p:spPr>
      </p:pic>
      <p:pic>
        <p:nvPicPr>
          <p:cNvPr id="4102" name="Picture 6" descr="File:Koshka mishk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24494" y="4071942"/>
            <a:ext cx="3762348" cy="252077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42910" y="1714488"/>
            <a:ext cx="4786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Vztah lovce a kořisti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Symbióza</a:t>
            </a:r>
            <a:endParaRPr lang="cs-CZ" dirty="0"/>
          </a:p>
        </p:txBody>
      </p:sp>
      <p:pic>
        <p:nvPicPr>
          <p:cNvPr id="3074" name="Picture 2" descr="File:Amphiprion ocellaris (Clown anemonefish) in Heteractis magnifica (Sea anemone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85860"/>
            <a:ext cx="2428892" cy="3238523"/>
          </a:xfrm>
          <a:prstGeom prst="rect">
            <a:avLst/>
          </a:prstGeom>
          <a:noFill/>
        </p:spPr>
      </p:pic>
      <p:pic>
        <p:nvPicPr>
          <p:cNvPr id="3076" name="Picture 4" descr="File:Lichen ai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67118" y="1428736"/>
            <a:ext cx="3619526" cy="2714644"/>
          </a:xfrm>
          <a:prstGeom prst="rect">
            <a:avLst/>
          </a:prstGeom>
          <a:noFill/>
        </p:spPr>
      </p:pic>
      <p:pic>
        <p:nvPicPr>
          <p:cNvPr id="3078" name="Picture 6" descr="Soubor:Lichen cross-section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1" y="1357298"/>
            <a:ext cx="2556979" cy="2857520"/>
          </a:xfrm>
          <a:prstGeom prst="rect">
            <a:avLst/>
          </a:prstGeom>
          <a:noFill/>
        </p:spPr>
      </p:pic>
      <p:pic>
        <p:nvPicPr>
          <p:cNvPr id="3080" name="Picture 8" descr="Soubor:An alder root nodule gal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5008" y="4214818"/>
            <a:ext cx="3040336" cy="227645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57224" y="4857760"/>
            <a:ext cx="45720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Soužití 2 organismů</a:t>
            </a:r>
          </a:p>
          <a:p>
            <a:r>
              <a:rPr lang="cs-CZ" sz="3200" dirty="0" smtClean="0"/>
              <a:t>Přináší oběma užitek</a:t>
            </a:r>
            <a:endParaRPr lang="cs-CZ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dirty="0" smtClean="0"/>
              <a:t>Parazitismus</a:t>
            </a:r>
            <a:endParaRPr lang="cs-CZ" dirty="0"/>
          </a:p>
        </p:txBody>
      </p:sp>
      <p:pic>
        <p:nvPicPr>
          <p:cNvPr id="2050" name="Picture 2" descr="Soubor:Echinococcus multiloculari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286256"/>
            <a:ext cx="3333721" cy="2166919"/>
          </a:xfrm>
          <a:prstGeom prst="rect">
            <a:avLst/>
          </a:prstGeom>
          <a:noFill/>
        </p:spPr>
      </p:pic>
      <p:pic>
        <p:nvPicPr>
          <p:cNvPr id="2052" name="Picture 4" descr="Soubor:Adult deer tick(cropped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1357298"/>
            <a:ext cx="2134534" cy="2571728"/>
          </a:xfrm>
          <a:prstGeom prst="rect">
            <a:avLst/>
          </a:prstGeom>
          <a:noFill/>
        </p:spPr>
      </p:pic>
      <p:pic>
        <p:nvPicPr>
          <p:cNvPr id="2054" name="Picture 6" descr="Soubor:CulexPipien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32" y="1428736"/>
            <a:ext cx="2826511" cy="2143140"/>
          </a:xfrm>
          <a:prstGeom prst="rect">
            <a:avLst/>
          </a:prstGeom>
          <a:noFill/>
        </p:spPr>
      </p:pic>
      <p:pic>
        <p:nvPicPr>
          <p:cNvPr id="2056" name="Picture 8" descr="Soubor:Pediculus humanus var capitis female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14678" y="1357298"/>
            <a:ext cx="2140993" cy="3143272"/>
          </a:xfrm>
          <a:prstGeom prst="rect">
            <a:avLst/>
          </a:prstGeom>
          <a:noFill/>
        </p:spPr>
      </p:pic>
      <p:pic>
        <p:nvPicPr>
          <p:cNvPr id="2058" name="Picture 10" descr="Soubor:Sarcoptes scabei 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5400000">
            <a:off x="3428104" y="4430020"/>
            <a:ext cx="1928826" cy="2212802"/>
          </a:xfrm>
          <a:prstGeom prst="rect">
            <a:avLst/>
          </a:prstGeom>
          <a:noFill/>
        </p:spPr>
      </p:pic>
      <p:pic>
        <p:nvPicPr>
          <p:cNvPr id="2060" name="Picture 12" descr="Soubor:Catflea small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43570" y="4000504"/>
            <a:ext cx="3009900" cy="198120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85786" y="1000108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Klíště obecné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0694" y="1071546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Komár pisklavý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67078" y="1000108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Veš dětská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596" y="4071942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Tasemnice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86116" y="6500834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Zákožka svrabová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5929330"/>
            <a:ext cx="2143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Blecha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Parasitismus</a:t>
            </a:r>
            <a:endParaRPr lang="cs-CZ" dirty="0"/>
          </a:p>
        </p:txBody>
      </p:sp>
      <p:pic>
        <p:nvPicPr>
          <p:cNvPr id="19458" name="Picture 2" descr="Soubor:12-04-06-brodowin-by-RalfR-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90" y="1643050"/>
            <a:ext cx="4143372" cy="4143373"/>
          </a:xfrm>
          <a:prstGeom prst="rect">
            <a:avLst/>
          </a:prstGeom>
          <a:noFill/>
        </p:spPr>
      </p:pic>
      <p:pic>
        <p:nvPicPr>
          <p:cNvPr id="19460" name="Picture 4" descr="Soubor:Viscum album frui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4000504"/>
            <a:ext cx="3429024" cy="257176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86314" y="1785926"/>
            <a:ext cx="39290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Jeden organismus využívá ten druhý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628" y="2928934"/>
            <a:ext cx="35719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Má výhodu 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Škodí mu to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Vše </a:t>
            </a:r>
            <a:r>
              <a:rPr lang="cs-CZ" sz="2400" smtClean="0"/>
              <a:t>citováno [2013-02-10]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86776" cy="55721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Potravní pyramida - </a:t>
            </a:r>
            <a:r>
              <a:rPr lang="cs-CZ" sz="1800" u="sng" dirty="0" smtClean="0">
                <a:hlinkClick r:id="rId2"/>
              </a:rPr>
              <a:t>http://commons.wikimedia.org/wiki/File:Trophiclevels.jpg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fotosyntéza - </a:t>
            </a:r>
            <a:r>
              <a:rPr lang="cs-CZ" sz="1800" dirty="0" smtClean="0">
                <a:hlinkClick r:id="rId3"/>
              </a:rPr>
              <a:t>http://upload.wikimedia.org/wikipedia/commons/5/50/Fotosynteza3.png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dirty="0" smtClean="0"/>
              <a:t>kočka -http://upload.wikimedia.org/wikipedia/commons/thumb/5/5c/Koshka_mishka.jpg/800px-Koshka_mishka.jpg  </a:t>
            </a:r>
          </a:p>
          <a:p>
            <a:pPr>
              <a:buNone/>
            </a:pPr>
            <a:r>
              <a:rPr lang="cs-CZ" sz="1800" dirty="0" smtClean="0"/>
              <a:t>kůň - </a:t>
            </a:r>
            <a:r>
              <a:rPr lang="cs-CZ" sz="1800" dirty="0" smtClean="0">
                <a:hlinkClick r:id="rId4"/>
              </a:rPr>
              <a:t>http://upload.wikimedia.org/wikipedia/commons/thumb/3/38/Pasouc%C3%AD_se_k%C5%AF%C5%88.jpg/800px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dirty="0" smtClean="0"/>
              <a:t>medvěd - </a:t>
            </a:r>
            <a:r>
              <a:rPr lang="cs-CZ" sz="1800" dirty="0" smtClean="0">
                <a:hlinkClick r:id="rId5"/>
              </a:rPr>
              <a:t>http://upload.wikimedia.org/wikipedia/commons/thumb/4/44/Ursus-arctos.jpg/400px-Ursus-arctos.jpg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dirty="0" smtClean="0"/>
              <a:t>bakterie - </a:t>
            </a:r>
            <a:r>
              <a:rPr lang="cs-CZ" sz="1800" u="sng" dirty="0" smtClean="0">
                <a:hlinkClick r:id="rId6"/>
              </a:rPr>
              <a:t>http://commons.wikimedia.org/wiki/File:Average_prokaryote_cell-_es.svg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houby - </a:t>
            </a:r>
            <a:r>
              <a:rPr lang="cs-CZ" sz="1800" dirty="0" smtClean="0">
                <a:hlinkClick r:id="rId7"/>
              </a:rPr>
              <a:t>http://upload.wikimedia.org/wikipedia/commons/thumb/7/7b/Pleurotus_ostreatus_in_autumn_2011_%283%29.jpg/401px-Pleurotus_ostreatus_in_autumn_2011_%283%29.jpg</a:t>
            </a: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dirty="0" smtClean="0"/>
              <a:t>potravní řetězec - </a:t>
            </a:r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teepek.cz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noRW</a:t>
            </a:r>
            <a:r>
              <a:rPr lang="cs-CZ" sz="1800" dirty="0" smtClean="0">
                <a:hlinkClick r:id="rId8"/>
              </a:rPr>
              <a:t>_</a:t>
            </a:r>
            <a:r>
              <a:rPr lang="cs-CZ" sz="1800" dirty="0" err="1" smtClean="0">
                <a:hlinkClick r:id="rId8"/>
              </a:rPr>
              <a:t>photodisplay</a:t>
            </a:r>
            <a:r>
              <a:rPr lang="cs-CZ" sz="1800" dirty="0" smtClean="0">
                <a:hlinkClick r:id="rId8"/>
              </a:rPr>
              <a:t>/3199_0c8be7c13a9e2369124370b80157f032.jpg?1327691214</a:t>
            </a:r>
            <a:r>
              <a:rPr lang="cs-CZ" sz="1800" dirty="0" smtClean="0"/>
              <a:t>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572560" cy="6572272"/>
          </a:xfrm>
        </p:spPr>
        <p:txBody>
          <a:bodyPr>
            <a:normAutofit/>
          </a:bodyPr>
          <a:lstStyle/>
          <a:p>
            <a:pPr marL="0" indent="0">
              <a:spcBef>
                <a:spcPts val="432"/>
              </a:spcBef>
              <a:buNone/>
            </a:pPr>
            <a:r>
              <a:rPr lang="cs-CZ" sz="1800" dirty="0" smtClean="0"/>
              <a:t>potravní  řetězec moře - </a:t>
            </a: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teepek.cz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noRW</a:t>
            </a:r>
            <a:r>
              <a:rPr lang="cs-CZ" sz="1800" dirty="0" smtClean="0">
                <a:hlinkClick r:id="rId2"/>
              </a:rPr>
              <a:t>_</a:t>
            </a:r>
            <a:r>
              <a:rPr lang="cs-CZ" sz="1800" dirty="0" err="1" smtClean="0">
                <a:hlinkClick r:id="rId2"/>
              </a:rPr>
              <a:t>photodisplay</a:t>
            </a:r>
            <a:r>
              <a:rPr lang="cs-CZ" sz="1800" dirty="0" smtClean="0">
                <a:hlinkClick r:id="rId2"/>
              </a:rPr>
              <a:t>/3200_618bb3eb295e0dc99d2f409b588c7f77.jpg?1327691214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/>
              <a:t>Sýkora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>
                <a:hlinkClick r:id="rId3"/>
              </a:rPr>
              <a:t>http://upload.wikimedia.org/wikipedia/commons/thumb/d/d2/Parus_major_Luc_Viatour.jpg/800px-Parus_major_Luc_Viatour.jpg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/>
              <a:t>Vrabec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>
                <a:hlinkClick r:id="rId4"/>
              </a:rPr>
              <a:t>http://upload.wikimedia.org/wikipedia/commons/thumb/3/33/House_sparrowIII.jpg/800px-House_sparrowIII.jpg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/>
              <a:t>barakuda - </a:t>
            </a:r>
            <a:r>
              <a:rPr lang="cs-CZ" sz="1800" dirty="0" smtClean="0">
                <a:hlinkClick r:id="rId5"/>
              </a:rPr>
              <a:t>http://upload.wikimedia.org/wikipedia/commons/thumb/c/c3/Barracuda_with_prey.jpg/800px-Barracuda_with_prey.jpg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/>
              <a:t>predace pavouk - </a:t>
            </a:r>
            <a:r>
              <a:rPr lang="cs-CZ" sz="1800" dirty="0" smtClean="0">
                <a:hlinkClick r:id="rId6"/>
              </a:rPr>
              <a:t>http://upload.wikimedia.org/wikipedia/commons/thumb/8/8b/Marpissa.muscosa.with.bug.jpg/627px-Marpissa.muscosa.with.bug.jpg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/>
              <a:t>klaun a sasanka - </a:t>
            </a:r>
            <a:r>
              <a:rPr lang="cs-CZ" sz="1800" dirty="0" smtClean="0">
                <a:hlinkClick r:id="rId7"/>
              </a:rPr>
              <a:t>http://commons.wikimedia.org/wiki/File:Amphiprion_ocellaris_(Clown_anemonefish)_in_Heteractis_magnifica_(Sea_anemone).jpg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/>
              <a:t>lišejník </a:t>
            </a:r>
            <a:r>
              <a:rPr lang="cs-CZ" sz="1800" dirty="0" smtClean="0">
                <a:hlinkClick r:id="rId8"/>
              </a:rPr>
              <a:t>–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r>
              <a:rPr lang="cs-CZ" sz="1800" dirty="0" smtClean="0">
                <a:hlinkClick r:id="rId8"/>
              </a:rPr>
              <a:t>http://upload.wikimedia.org/wikipedia/commons/d/dc/Lichen_air.jpg</a:t>
            </a:r>
            <a:r>
              <a:rPr lang="cs-CZ" sz="1800" dirty="0" smtClean="0"/>
              <a:t> </a:t>
            </a:r>
          </a:p>
          <a:p>
            <a:pPr marL="0" indent="0">
              <a:spcBef>
                <a:spcPts val="432"/>
              </a:spcBef>
              <a:buNone/>
            </a:pPr>
            <a:endParaRPr lang="cs-CZ" sz="1800" dirty="0" smtClean="0"/>
          </a:p>
          <a:p>
            <a:pPr marL="0" indent="0">
              <a:spcBef>
                <a:spcPts val="432"/>
              </a:spcBef>
              <a:buNone/>
            </a:pPr>
            <a:endParaRPr lang="cs-CZ" sz="1800" dirty="0" smtClean="0"/>
          </a:p>
          <a:p>
            <a:pPr marL="0"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8"/>
            <a:ext cx="8572560" cy="65722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lišejník nákres </a:t>
            </a: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http://upload.wikimedia.org/wikipedia/commons/thumb/8/82/Lichen_cross-section.png/536px-Lichen_cross-section.png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hlízkovité bakterie </a:t>
            </a:r>
          </a:p>
          <a:p>
            <a:pPr marL="0" indent="0">
              <a:buNone/>
            </a:pPr>
            <a:r>
              <a:rPr lang="cs-CZ" sz="1800" dirty="0" smtClean="0">
                <a:hlinkClick r:id="rId3"/>
              </a:rPr>
              <a:t>http://upload.wikimedia.org/wikipedia/commons/thumb/9/94/An_alder_root_nodule_gall.JPG/800px-An_alder_root_nodule_gall.JPG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tasemnice - </a:t>
            </a:r>
            <a:r>
              <a:rPr lang="cs-CZ" sz="1800" dirty="0" smtClean="0">
                <a:hlinkClick r:id="rId4"/>
              </a:rPr>
              <a:t>http://upload.wikimedia.org/wikipedia/commons/thumb/e/ed/Echinococcus_multilocularis.jpg/800px-Echinococcus_multilocularis.jpg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klíště - </a:t>
            </a:r>
            <a:r>
              <a:rPr lang="cs-CZ" sz="1800" dirty="0" smtClean="0">
                <a:hlinkClick r:id="rId5"/>
              </a:rPr>
              <a:t>http://upload.wikimedia.org/wikipedia/commons/thumb/9/9f/Adult_deer_tick%28cropped%29.jpg/498px-Adult_deer_tick%28cropped%29.jpg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komár - </a:t>
            </a:r>
            <a:r>
              <a:rPr lang="cs-CZ" sz="1800" dirty="0" smtClean="0">
                <a:hlinkClick r:id="rId6"/>
              </a:rPr>
              <a:t>http://upload.wikimedia.org/wikipedia/commons/b/b7/CulexPipiens.jpg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veš - </a:t>
            </a:r>
            <a:r>
              <a:rPr lang="cs-CZ" sz="1800" dirty="0" smtClean="0">
                <a:hlinkClick r:id="rId7"/>
              </a:rPr>
              <a:t>http://upload.wikimedia.org/wikipedia/commons/thumb/9/95/Pediculus_humanus_var_capitis_female2.jpg/408px-Pediculus_humanus_var_capitis_female2.jpg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zákožka svrabová - </a:t>
            </a:r>
            <a:r>
              <a:rPr lang="cs-CZ" sz="1800" dirty="0" smtClean="0">
                <a:hlinkClick r:id="rId8"/>
              </a:rPr>
              <a:t>http://upload.wikimedia.org/wikipedia/commons/thumb/c/c0/Sarcoptes_scabei_2.jpg/523px-Sarcoptes_scabei_2.jpg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blecha - </a:t>
            </a:r>
            <a:r>
              <a:rPr lang="cs-CZ" sz="1800" dirty="0" smtClean="0">
                <a:hlinkClick r:id="rId9"/>
              </a:rPr>
              <a:t>http://upload.wikimedia.org/wikipedia/commons/0/0a/Catflea_small.jpg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spcBef>
                <a:spcPts val="432"/>
              </a:spcBef>
              <a:buNone/>
            </a:pPr>
            <a:endParaRPr lang="cs-CZ" sz="1800" dirty="0" smtClean="0"/>
          </a:p>
          <a:p>
            <a:pPr marL="0" indent="0">
              <a:spcBef>
                <a:spcPts val="432"/>
              </a:spcBef>
              <a:buNone/>
            </a:pPr>
            <a:endParaRPr lang="cs-CZ" sz="1800" dirty="0" smtClean="0"/>
          </a:p>
          <a:p>
            <a:pPr marL="0"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42876" y="142852"/>
            <a:ext cx="8929718" cy="2143140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1800" dirty="0" smtClean="0"/>
              <a:t>jmelí - detail </a:t>
            </a:r>
            <a:r>
              <a:rPr lang="cs-CZ" sz="1800" dirty="0" smtClean="0">
                <a:hlinkClick r:id="rId2"/>
              </a:rPr>
              <a:t>http://upload.wikimedia.org/wikipedia/commons/thumb/c/cb/Viscum_album_fruit.jpg/800px-Viscum_album_fruit.jpg</a:t>
            </a:r>
            <a:r>
              <a:rPr lang="cs-CZ" sz="1800" dirty="0" smtClean="0"/>
              <a:t> </a:t>
            </a:r>
          </a:p>
          <a:p>
            <a:pPr indent="0">
              <a:buNone/>
            </a:pPr>
            <a:r>
              <a:rPr lang="cs-CZ" sz="1800" dirty="0" smtClean="0"/>
              <a:t>jmelí – strom </a:t>
            </a:r>
          </a:p>
          <a:p>
            <a:pPr indent="0">
              <a:buNone/>
            </a:pPr>
            <a:r>
              <a:rPr lang="cs-CZ" sz="1800" dirty="0" smtClean="0">
                <a:hlinkClick r:id="rId3"/>
              </a:rPr>
              <a:t>http://upload.wikimedia.org/wikipedia/commons/thumb/9/96/12-04-06-brodowin-by-RalfR-21.jpg/599px-12-04-06-brodowin-by-RalfR-21.jpg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spcBef>
                <a:spcPts val="432"/>
              </a:spcBef>
              <a:buNone/>
            </a:pPr>
            <a:endParaRPr lang="cs-CZ" sz="1800" dirty="0" smtClean="0"/>
          </a:p>
          <a:p>
            <a:pPr marL="0" indent="0">
              <a:spcBef>
                <a:spcPts val="432"/>
              </a:spcBef>
              <a:buNone/>
            </a:pPr>
            <a:endParaRPr lang="cs-CZ" sz="1800" dirty="0" smtClean="0"/>
          </a:p>
          <a:p>
            <a:pPr marL="0">
              <a:buNone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526</Words>
  <Application>Microsoft Office PowerPoint</Application>
  <PresentationFormat>Předvádění na obrazovce (4:3)</PresentationFormat>
  <Paragraphs>164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Potravní vztahy</vt:lpstr>
      <vt:lpstr>Producenti</vt:lpstr>
      <vt:lpstr>Konzumenti</vt:lpstr>
      <vt:lpstr>Rozkladači</vt:lpstr>
      <vt:lpstr>Potravní řetězec</vt:lpstr>
      <vt:lpstr>Opakování</vt:lpstr>
      <vt:lpstr>Konkurence</vt:lpstr>
      <vt:lpstr>Predace</vt:lpstr>
      <vt:lpstr>Symbióza</vt:lpstr>
      <vt:lpstr>Parazitismus</vt:lpstr>
      <vt:lpstr>Parasitismus</vt:lpstr>
      <vt:lpstr>Vše citováno [2013-02-10]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Vztahy mezi živočichy</dc:title>
  <dc:creator>Adelka</dc:creator>
  <cp:lastModifiedBy>Adelka</cp:lastModifiedBy>
  <cp:revision>37</cp:revision>
  <dcterms:created xsi:type="dcterms:W3CDTF">2013-03-10T20:07:23Z</dcterms:created>
  <dcterms:modified xsi:type="dcterms:W3CDTF">2013-06-27T05:27:35Z</dcterms:modified>
</cp:coreProperties>
</file>