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60" r:id="rId4"/>
    <p:sldId id="262" r:id="rId5"/>
    <p:sldId id="263" r:id="rId6"/>
    <p:sldId id="264" r:id="rId7"/>
    <p:sldId id="265" r:id="rId8"/>
    <p:sldId id="261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00CC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knidrogamne.cz/cs/media/media-vide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72816"/>
            <a:ext cx="7772400" cy="2700300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Historie a současnost drogové situace </a:t>
            </a:r>
            <a:b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 České republice</a:t>
            </a:r>
            <a:b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62546" y="4653136"/>
            <a:ext cx="5818909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352253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22_PP_01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Historie a současnost drogové situace v České republice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historií a současností drogové situace, příklady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ve vývoji drogové situace v České republice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40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18.2.2013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DROGOVÁ SITUACE - HISTORIE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99"/>
                </a:solidFill>
              </a:rPr>
              <a:t>počátek  - 70. léta 20. století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pokoutné získávání,  výroba, distribuce a užívání nelegálních drog</a:t>
            </a:r>
          </a:p>
          <a:p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rvní pokusy o vloupání do lékáren</a:t>
            </a:r>
          </a:p>
          <a:p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ašování léků z farmaceutických továren</a:t>
            </a:r>
          </a:p>
          <a:p>
            <a:r>
              <a:rPr lang="cs-CZ" dirty="0">
                <a:solidFill>
                  <a:srgbClr val="000099"/>
                </a:solidFill>
              </a:rPr>
              <a:t>v</a:t>
            </a:r>
            <a:r>
              <a:rPr lang="cs-CZ" dirty="0" smtClean="0">
                <a:solidFill>
                  <a:srgbClr val="000099"/>
                </a:solidFill>
              </a:rPr>
              <a:t>yužití volně dostupných léků</a:t>
            </a:r>
          </a:p>
          <a:p>
            <a:r>
              <a:rPr lang="cs-CZ" dirty="0">
                <a:solidFill>
                  <a:srgbClr val="000099"/>
                </a:solidFill>
              </a:rPr>
              <a:t>z</a:t>
            </a:r>
            <a:r>
              <a:rPr lang="cs-CZ" dirty="0" smtClean="0">
                <a:solidFill>
                  <a:srgbClr val="000099"/>
                </a:solidFill>
              </a:rPr>
              <a:t>výšení poptávky po drogách mezi mládeží</a:t>
            </a:r>
          </a:p>
          <a:p>
            <a:r>
              <a:rPr lang="cs-CZ" dirty="0">
                <a:solidFill>
                  <a:srgbClr val="000099"/>
                </a:solidFill>
              </a:rPr>
              <a:t>n</a:t>
            </a:r>
            <a:r>
              <a:rPr lang="cs-CZ" dirty="0" smtClean="0">
                <a:solidFill>
                  <a:srgbClr val="000099"/>
                </a:solidFill>
              </a:rPr>
              <a:t>ezájem o pašování a distribuci (naše měna !)</a:t>
            </a:r>
          </a:p>
          <a:p>
            <a:r>
              <a:rPr lang="cs-CZ" dirty="0">
                <a:solidFill>
                  <a:srgbClr val="000099"/>
                </a:solidFill>
              </a:rPr>
              <a:t>m</a:t>
            </a:r>
            <a:r>
              <a:rPr lang="cs-CZ" dirty="0" smtClean="0">
                <a:solidFill>
                  <a:srgbClr val="000099"/>
                </a:solidFill>
              </a:rPr>
              <a:t>ýtus – drogové problémy neexistují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„domácká“ výroba drog</a:t>
            </a:r>
          </a:p>
          <a:p>
            <a:endParaRPr lang="cs-CZ" dirty="0" smtClean="0">
              <a:solidFill>
                <a:srgbClr val="000099"/>
              </a:solidFill>
            </a:endParaRPr>
          </a:p>
          <a:p>
            <a:endParaRPr lang="cs-CZ" dirty="0" smtClean="0">
              <a:solidFill>
                <a:srgbClr val="000099"/>
              </a:solidFill>
            </a:endParaRPr>
          </a:p>
          <a:p>
            <a:endParaRPr lang="cs-CZ" dirty="0" smtClean="0">
              <a:solidFill>
                <a:srgbClr val="000099"/>
              </a:solidFill>
            </a:endParaRPr>
          </a:p>
          <a:p>
            <a:endParaRPr lang="cs-CZ" dirty="0" smtClean="0">
              <a:solidFill>
                <a:srgbClr val="000099"/>
              </a:solidFill>
            </a:endParaRPr>
          </a:p>
          <a:p>
            <a:endParaRPr lang="cs-CZ" dirty="0" smtClean="0">
              <a:solidFill>
                <a:srgbClr val="000099"/>
              </a:solidFill>
            </a:endParaRPr>
          </a:p>
          <a:p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009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DROGOVÁ SITUACE </a:t>
            </a: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– HISTORIE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92949"/>
            <a:ext cx="8229600" cy="37404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0099"/>
                </a:solidFill>
                <a:cs typeface="Arial" pitchFamily="34" charset="0"/>
              </a:rPr>
              <a:t>výroba dvou základních omamných látek</a:t>
            </a:r>
          </a:p>
          <a:p>
            <a:pPr marL="0" indent="0">
              <a:buNone/>
            </a:pPr>
            <a:r>
              <a:rPr lang="cs-CZ" sz="2800" u="sng" dirty="0" smtClean="0">
                <a:solidFill>
                  <a:srgbClr val="000099"/>
                </a:solidFill>
                <a:cs typeface="Arial" pitchFamily="34" charset="0"/>
              </a:rPr>
              <a:t>stimulační droga pervitin</a:t>
            </a:r>
          </a:p>
          <a:p>
            <a:r>
              <a:rPr lang="cs-CZ" sz="2800" dirty="0" smtClean="0">
                <a:solidFill>
                  <a:srgbClr val="000099"/>
                </a:solidFill>
                <a:cs typeface="Arial" pitchFamily="34" charset="0"/>
              </a:rPr>
              <a:t>tvrdá stimulační droga</a:t>
            </a:r>
          </a:p>
          <a:p>
            <a:r>
              <a:rPr lang="cs-CZ" sz="2800" dirty="0" smtClean="0">
                <a:solidFill>
                  <a:srgbClr val="000099"/>
                </a:solidFill>
                <a:cs typeface="Arial" pitchFamily="34" charset="0"/>
              </a:rPr>
              <a:t>charakteristická pro českou drogovou scénu</a:t>
            </a:r>
          </a:p>
          <a:p>
            <a:r>
              <a:rPr lang="cs-CZ" sz="2800" dirty="0" smtClean="0">
                <a:solidFill>
                  <a:srgbClr val="000099"/>
                </a:solidFill>
                <a:cs typeface="Arial" pitchFamily="34" charset="0"/>
              </a:rPr>
              <a:t>pokusy o nelegální export  za hranice</a:t>
            </a:r>
          </a:p>
          <a:p>
            <a:pPr marL="0" indent="0">
              <a:buNone/>
            </a:pPr>
            <a:r>
              <a:rPr lang="cs-CZ" sz="2800" u="sng" dirty="0">
                <a:solidFill>
                  <a:srgbClr val="000099"/>
                </a:solidFill>
                <a:cs typeface="Arial" pitchFamily="34" charset="0"/>
              </a:rPr>
              <a:t>o</a:t>
            </a:r>
            <a:r>
              <a:rPr lang="cs-CZ" sz="2800" u="sng" dirty="0" smtClean="0">
                <a:solidFill>
                  <a:srgbClr val="000099"/>
                </a:solidFill>
                <a:cs typeface="Arial" pitchFamily="34" charset="0"/>
              </a:rPr>
              <a:t>piát braun</a:t>
            </a:r>
          </a:p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797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DROGOVÁ SITUACE </a:t>
            </a: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– HISTORIE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r>
              <a:rPr lang="cs-CZ" sz="2800" b="1" dirty="0" smtClean="0">
                <a:solidFill>
                  <a:srgbClr val="000099"/>
                </a:solidFill>
              </a:rPr>
              <a:t>drogový </a:t>
            </a:r>
            <a:r>
              <a:rPr lang="cs-CZ" sz="2800" b="1" dirty="0">
                <a:solidFill>
                  <a:srgbClr val="000099"/>
                </a:solidFill>
              </a:rPr>
              <a:t>trh </a:t>
            </a:r>
            <a:r>
              <a:rPr lang="cs-CZ" sz="2800" b="1" dirty="0" smtClean="0">
                <a:solidFill>
                  <a:srgbClr val="000099"/>
                </a:solidFill>
              </a:rPr>
              <a:t>neexistoval</a:t>
            </a:r>
            <a:endParaRPr lang="cs-CZ" sz="2800" b="1" dirty="0">
              <a:solidFill>
                <a:srgbClr val="000099"/>
              </a:solidFill>
            </a:endParaRPr>
          </a:p>
          <a:p>
            <a:pPr lvl="0"/>
            <a:r>
              <a:rPr lang="cs-CZ" sz="2800" dirty="0" smtClean="0">
                <a:solidFill>
                  <a:srgbClr val="000099"/>
                </a:solidFill>
              </a:rPr>
              <a:t>výměna </a:t>
            </a:r>
            <a:r>
              <a:rPr lang="cs-CZ" sz="2800" dirty="0">
                <a:solidFill>
                  <a:srgbClr val="000099"/>
                </a:solidFill>
              </a:rPr>
              <a:t>drogy za suroviny potřebné k výrobě </a:t>
            </a:r>
            <a:r>
              <a:rPr lang="cs-CZ" sz="2800" dirty="0" smtClean="0">
                <a:solidFill>
                  <a:srgbClr val="000099"/>
                </a:solidFill>
              </a:rPr>
              <a:t>drogy</a:t>
            </a:r>
            <a:endParaRPr lang="cs-CZ" sz="2800" dirty="0">
              <a:solidFill>
                <a:srgbClr val="000099"/>
              </a:solidFill>
            </a:endParaRPr>
          </a:p>
          <a:p>
            <a:pPr lvl="0"/>
            <a:r>
              <a:rPr lang="cs-CZ" sz="2800" dirty="0">
                <a:solidFill>
                  <a:srgbClr val="000099"/>
                </a:solidFill>
              </a:rPr>
              <a:t>u</a:t>
            </a:r>
            <a:r>
              <a:rPr lang="cs-CZ" sz="2800" dirty="0" smtClean="0">
                <a:solidFill>
                  <a:srgbClr val="000099"/>
                </a:solidFill>
              </a:rPr>
              <a:t>zavřená společenství  výrobců, dodavatelů a uživatelů drog</a:t>
            </a:r>
          </a:p>
          <a:p>
            <a:pPr lvl="0"/>
            <a:r>
              <a:rPr lang="cs-CZ" sz="2800" dirty="0">
                <a:solidFill>
                  <a:srgbClr val="000099"/>
                </a:solidFill>
              </a:rPr>
              <a:t>r</a:t>
            </a:r>
            <a:r>
              <a:rPr lang="cs-CZ" sz="2800" dirty="0" smtClean="0">
                <a:solidFill>
                  <a:srgbClr val="000099"/>
                </a:solidFill>
              </a:rPr>
              <a:t>ozšířené nitrožilní užívání drog</a:t>
            </a:r>
            <a:endParaRPr lang="cs-CZ" sz="2800" dirty="0">
              <a:solidFill>
                <a:srgbClr val="000099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7" name="Picture 3" descr="C:\Users\franzova\AppData\Local\Microsoft\Windows\Temporary Internet Files\Content.IE5\OD1K31E0\MC9002810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81128"/>
            <a:ext cx="1304905" cy="129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9630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DROGOVÁ SITUACE – HISTORIE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po roce 1989</a:t>
            </a:r>
          </a:p>
          <a:p>
            <a:r>
              <a:rPr lang="cs-CZ" sz="2800" dirty="0">
                <a:solidFill>
                  <a:srgbClr val="000099"/>
                </a:solidFill>
              </a:rPr>
              <a:t>z</a:t>
            </a:r>
            <a:r>
              <a:rPr lang="cs-CZ" sz="2800" dirty="0" smtClean="0">
                <a:solidFill>
                  <a:srgbClr val="000099"/>
                </a:solidFill>
              </a:rPr>
              <a:t>měna politického systému</a:t>
            </a:r>
          </a:p>
          <a:p>
            <a:r>
              <a:rPr lang="cs-CZ" sz="2800" dirty="0">
                <a:solidFill>
                  <a:srgbClr val="000099"/>
                </a:solidFill>
              </a:rPr>
              <a:t>z</a:t>
            </a:r>
            <a:r>
              <a:rPr lang="cs-CZ" sz="2800" dirty="0" smtClean="0">
                <a:solidFill>
                  <a:srgbClr val="000099"/>
                </a:solidFill>
              </a:rPr>
              <a:t>ájem o československou měnu</a:t>
            </a:r>
          </a:p>
          <a:p>
            <a:r>
              <a:rPr lang="cs-CZ" sz="2800" dirty="0">
                <a:solidFill>
                  <a:srgbClr val="000099"/>
                </a:solidFill>
              </a:rPr>
              <a:t>č</a:t>
            </a:r>
            <a:r>
              <a:rPr lang="cs-CZ" sz="2800" dirty="0" smtClean="0">
                <a:solidFill>
                  <a:srgbClr val="000099"/>
                </a:solidFill>
              </a:rPr>
              <a:t>erný trh</a:t>
            </a:r>
          </a:p>
          <a:p>
            <a:r>
              <a:rPr lang="cs-CZ" sz="2800" dirty="0">
                <a:solidFill>
                  <a:srgbClr val="000099"/>
                </a:solidFill>
              </a:rPr>
              <a:t>n</a:t>
            </a:r>
            <a:r>
              <a:rPr lang="cs-CZ" sz="2800" dirty="0" smtClean="0">
                <a:solidFill>
                  <a:srgbClr val="000099"/>
                </a:solidFill>
              </a:rPr>
              <a:t>ové pašované drogy (např. heroin)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nárůst drogové kriminality</a:t>
            </a:r>
          </a:p>
          <a:p>
            <a:r>
              <a:rPr lang="cs-CZ" sz="2800" dirty="0">
                <a:solidFill>
                  <a:srgbClr val="000099"/>
                </a:solidFill>
              </a:rPr>
              <a:t>z</a:t>
            </a:r>
            <a:r>
              <a:rPr lang="cs-CZ" sz="2800" dirty="0" smtClean="0">
                <a:solidFill>
                  <a:srgbClr val="000099"/>
                </a:solidFill>
              </a:rPr>
              <a:t>ahraniční organizované gangy (kontakty)</a:t>
            </a:r>
          </a:p>
          <a:p>
            <a:r>
              <a:rPr lang="cs-CZ" sz="2800" dirty="0">
                <a:solidFill>
                  <a:srgbClr val="000099"/>
                </a:solidFill>
              </a:rPr>
              <a:t>r</a:t>
            </a:r>
            <a:r>
              <a:rPr lang="cs-CZ" sz="2800" dirty="0" smtClean="0">
                <a:solidFill>
                  <a:srgbClr val="000099"/>
                </a:solidFill>
              </a:rPr>
              <a:t>ozšíření pěstování konopí</a:t>
            </a:r>
          </a:p>
          <a:p>
            <a:endParaRPr lang="cs-CZ" sz="2800" dirty="0" smtClean="0">
              <a:solidFill>
                <a:srgbClr val="000099"/>
              </a:solidFill>
            </a:endParaRPr>
          </a:p>
          <a:p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615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DROGOVÁ SITUACE – HISTORIE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pozitivní změny</a:t>
            </a:r>
          </a:p>
          <a:p>
            <a:r>
              <a:rPr lang="cs-CZ" sz="2800" dirty="0">
                <a:solidFill>
                  <a:srgbClr val="000099"/>
                </a:solidFill>
              </a:rPr>
              <a:t>p</a:t>
            </a:r>
            <a:r>
              <a:rPr lang="cs-CZ" sz="2800" dirty="0" smtClean="0">
                <a:solidFill>
                  <a:srgbClr val="000099"/>
                </a:solidFill>
              </a:rPr>
              <a:t>omoc drogově závislým - nestátní organizace</a:t>
            </a:r>
          </a:p>
          <a:p>
            <a:r>
              <a:rPr lang="cs-CZ" sz="2800" dirty="0">
                <a:solidFill>
                  <a:srgbClr val="000099"/>
                </a:solidFill>
              </a:rPr>
              <a:t>s</a:t>
            </a:r>
            <a:r>
              <a:rPr lang="cs-CZ" sz="2800" dirty="0" smtClean="0">
                <a:solidFill>
                  <a:srgbClr val="000099"/>
                </a:solidFill>
              </a:rPr>
              <a:t>nižování  rizik poškození vyplývajících  z užívání drog </a:t>
            </a:r>
          </a:p>
          <a:p>
            <a:r>
              <a:rPr lang="cs-CZ" sz="2800" dirty="0">
                <a:solidFill>
                  <a:srgbClr val="000099"/>
                </a:solidFill>
              </a:rPr>
              <a:t>p</a:t>
            </a:r>
            <a:r>
              <a:rPr lang="cs-CZ" sz="2800" dirty="0" smtClean="0">
                <a:solidFill>
                  <a:srgbClr val="000099"/>
                </a:solidFill>
              </a:rPr>
              <a:t>rogramy pro výměny stříkaček a jehel</a:t>
            </a:r>
          </a:p>
          <a:p>
            <a:r>
              <a:rPr lang="cs-CZ" sz="2800" dirty="0">
                <a:solidFill>
                  <a:srgbClr val="000099"/>
                </a:solidFill>
              </a:rPr>
              <a:t>n</a:t>
            </a:r>
            <a:r>
              <a:rPr lang="cs-CZ" sz="2800" dirty="0" smtClean="0">
                <a:solidFill>
                  <a:srgbClr val="000099"/>
                </a:solidFill>
              </a:rPr>
              <a:t>ízkoprahová centra</a:t>
            </a:r>
          </a:p>
          <a:p>
            <a:r>
              <a:rPr lang="cs-CZ" sz="2800" dirty="0">
                <a:solidFill>
                  <a:srgbClr val="000099"/>
                </a:solidFill>
              </a:rPr>
              <a:t>p</a:t>
            </a:r>
            <a:r>
              <a:rPr lang="cs-CZ" sz="2800" dirty="0" smtClean="0">
                <a:solidFill>
                  <a:srgbClr val="000099"/>
                </a:solidFill>
              </a:rPr>
              <a:t>rotidrogoví koordinátoři</a:t>
            </a: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8912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DROGOVÁ SITUACE - SOUČASNOST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</a:rPr>
              <a:t>podobná jako v ostatních evropských zemích</a:t>
            </a:r>
          </a:p>
          <a:p>
            <a:r>
              <a:rPr lang="cs-CZ" sz="2800" dirty="0" smtClean="0">
                <a:solidFill>
                  <a:srgbClr val="000099"/>
                </a:solidFill>
              </a:rPr>
              <a:t>klesá počet uživatelů tvrdých drog (opiátů)</a:t>
            </a:r>
          </a:p>
          <a:p>
            <a:r>
              <a:rPr lang="cs-CZ" sz="2800" dirty="0">
                <a:solidFill>
                  <a:srgbClr val="000099"/>
                </a:solidFill>
              </a:rPr>
              <a:t>v</a:t>
            </a:r>
            <a:r>
              <a:rPr lang="cs-CZ" sz="2800" dirty="0" smtClean="0">
                <a:solidFill>
                  <a:srgbClr val="000099"/>
                </a:solidFill>
              </a:rPr>
              <a:t>zrůstá počet uživatelů marihuany a tzv. tanečních drog</a:t>
            </a:r>
          </a:p>
          <a:p>
            <a:pPr marL="0" indent="0">
              <a:buNone/>
            </a:pPr>
            <a:endParaRPr lang="cs-CZ" sz="2800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porovnání s Evropou</a:t>
            </a:r>
          </a:p>
          <a:p>
            <a:r>
              <a:rPr lang="cs-CZ" sz="2800" dirty="0">
                <a:solidFill>
                  <a:srgbClr val="000099"/>
                </a:solidFill>
              </a:rPr>
              <a:t>n</a:t>
            </a:r>
            <a:r>
              <a:rPr lang="cs-CZ" sz="2800" dirty="0" smtClean="0">
                <a:solidFill>
                  <a:srgbClr val="000099"/>
                </a:solidFill>
              </a:rPr>
              <a:t>ižší počet infikovaných virem HIV</a:t>
            </a:r>
          </a:p>
          <a:p>
            <a:r>
              <a:rPr lang="cs-CZ" sz="2800" dirty="0">
                <a:solidFill>
                  <a:srgbClr val="000099"/>
                </a:solidFill>
              </a:rPr>
              <a:t>v</a:t>
            </a:r>
            <a:r>
              <a:rPr lang="cs-CZ" sz="2800" dirty="0" smtClean="0">
                <a:solidFill>
                  <a:srgbClr val="000099"/>
                </a:solidFill>
              </a:rPr>
              <a:t>yšší počet infekcí hepatitidy C</a:t>
            </a:r>
          </a:p>
          <a:p>
            <a:pPr marL="0" indent="0">
              <a:buNone/>
            </a:pP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192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32656"/>
          </a:xfrm>
        </p:spPr>
        <p:txBody>
          <a:bodyPr/>
          <a:lstStyle/>
          <a:p>
            <a:endParaRPr lang="cs-CZ" sz="32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 algn="ctr">
              <a:buNone/>
            </a:pPr>
            <a:endParaRPr lang="cs-CZ" sz="3200" b="1" dirty="0" smtClean="0">
              <a:solidFill>
                <a:srgbClr val="000099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Arial" pitchFamily="34" charset="0"/>
              <a:ea typeface="+mj-ea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ČESKÁ </a:t>
            </a:r>
            <a:r>
              <a:rPr lang="cs-CZ" sz="3200" b="1" dirty="0">
                <a:solidFill>
                  <a:srgbClr val="000099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DROGOVÁ SCÉNA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0099"/>
                </a:solidFill>
              </a:rPr>
              <a:t>FILM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www.reknidrogamne.cz/cs/media/media-videa</a:t>
            </a: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endParaRPr lang="cs-CZ" sz="2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2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chemeClr val="bg1">
                    <a:lumMod val="50000"/>
                  </a:scheme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chemeClr val="bg1">
                    <a:lumMod val="50000"/>
                  </a:scheme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chemeClr val="bg1">
                  <a:lumMod val="50000"/>
                </a:scheme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spcAft>
                <a:spcPts val="1000"/>
              </a:spcAft>
              <a:buFont typeface="Arial" pitchFamily="34" charset="0"/>
              <a:buChar char="•"/>
            </a:pPr>
            <a:r>
              <a:rPr lang="cs-CZ" sz="1700" dirty="0" err="1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</a:rPr>
              <a:t>Presl</a:t>
            </a:r>
            <a:r>
              <a:rPr lang="cs-CZ" sz="1700" dirty="0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</a:rPr>
              <a:t>, Jiří. </a:t>
            </a:r>
            <a:r>
              <a:rPr lang="cs-CZ" sz="1700" dirty="0" smtClean="0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</a:rPr>
              <a:t>My. Drogy a Evropa. </a:t>
            </a:r>
            <a:r>
              <a:rPr lang="cs-CZ" sz="1700" dirty="0">
                <a:solidFill>
                  <a:schemeClr val="bg1">
                    <a:lumMod val="50000"/>
                  </a:schemeClr>
                </a:solidFill>
                <a:latin typeface="Arial"/>
                <a:ea typeface="Times New Roman"/>
              </a:rPr>
              <a:t>Nakladatelství  MEDEA KULTUR  s. r. o.. Vyrobeno ve spolupráci s VZP ČR. (udělen souhlas nakladatelství)</a:t>
            </a: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solidFill>
                <a:srgbClr val="000099"/>
              </a:solidFill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3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3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117</TotalTime>
  <Words>498</Words>
  <Application>Microsoft Office PowerPoint</Application>
  <PresentationFormat>Předvádění na obrazovce (4:3)</PresentationFormat>
  <Paragraphs>104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PROTIDROGOVÁ PREVENCE  Historie a současnost drogové situace  v České republice </vt:lpstr>
      <vt:lpstr>Prezentace aplikace PowerPoint</vt:lpstr>
      <vt:lpstr>DROGOVÁ SITUACE - HISTORIE</vt:lpstr>
      <vt:lpstr>DROGOVÁ SITUACE – HISTORIE</vt:lpstr>
      <vt:lpstr>DROGOVÁ SITUACE – HISTORIE</vt:lpstr>
      <vt:lpstr>DROGOVÁ SITUACE – HISTORIE</vt:lpstr>
      <vt:lpstr>DROGOVÁ SITUACE – HISTORIE</vt:lpstr>
      <vt:lpstr>DROGOVÁ SITUACE - SOUČASNOST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Eva Franzová</cp:lastModifiedBy>
  <cp:revision>33</cp:revision>
  <dcterms:created xsi:type="dcterms:W3CDTF">2012-06-27T08:54:30Z</dcterms:created>
  <dcterms:modified xsi:type="dcterms:W3CDTF">2013-05-06T11:42:25Z</dcterms:modified>
</cp:coreProperties>
</file>