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7"/>
  </p:notesMasterIdLst>
  <p:sldIdLst>
    <p:sldId id="257" r:id="rId2"/>
    <p:sldId id="258" r:id="rId3"/>
    <p:sldId id="262" r:id="rId4"/>
    <p:sldId id="270" r:id="rId5"/>
    <p:sldId id="266" r:id="rId6"/>
    <p:sldId id="267" r:id="rId7"/>
    <p:sldId id="268" r:id="rId8"/>
    <p:sldId id="269" r:id="rId9"/>
    <p:sldId id="261" r:id="rId10"/>
    <p:sldId id="263" r:id="rId11"/>
    <p:sldId id="271" r:id="rId12"/>
    <p:sldId id="272" r:id="rId13"/>
    <p:sldId id="264" r:id="rId14"/>
    <p:sldId id="273" r:id="rId15"/>
    <p:sldId id="26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95" d="100"/>
          <a:sy n="95" d="100"/>
        </p:scale>
        <p:origin x="-4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eknidrogamne.cz/cs/media/media-videa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hyperlink" Target="http://media.novinky.cz/363/283635-top_foto1-85ef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PROTIDROGOVÁ PREVENCE</a:t>
            </a:r>
            <a:r>
              <a:rPr lang="cs-CZ" sz="3100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Drogy </a:t>
            </a:r>
            <a:r>
              <a:rPr lang="cs-CZ" sz="31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</a:br>
            <a:endParaRPr lang="cs-CZ" sz="20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Zpracovala: Mgr. Bc. Eva Franzová</a:t>
            </a:r>
            <a:endParaRPr lang="cs-CZ" sz="2000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609882" y="6381328"/>
            <a:ext cx="7924236" cy="293117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7400916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22_PP_02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PROTIDROGOVÁ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PREVENCE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Drogy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Bc. Eva Franzová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 problematikou drog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problematice drog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0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18.2.2013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8" y="6453336"/>
            <a:ext cx="7776864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DROGA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0099"/>
                </a:solidFill>
              </a:rPr>
              <a:t>POJEM DROGA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návyková </a:t>
            </a:r>
            <a:r>
              <a:rPr lang="cs-CZ" dirty="0">
                <a:solidFill>
                  <a:srgbClr val="000099"/>
                </a:solidFill>
              </a:rPr>
              <a:t>látka rostlinného, živočišného nebo nerostného původu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omamující látka ovlivňující psychiku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Users\franzova\AppData\Local\Microsoft\Windows\Temporary Internet Files\Content.IE5\6ZL97W6S\MP90039007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9800" y="3717032"/>
            <a:ext cx="3253816" cy="2321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media.novinky.cz/363/283635-top_foto1-85ef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717032"/>
            <a:ext cx="4179059" cy="2354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570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DROGOVÁ ZÁVISLOST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0099"/>
                </a:solidFill>
              </a:rPr>
              <a:t>DROGOVÁ </a:t>
            </a:r>
            <a:r>
              <a:rPr lang="cs-CZ" b="1" dirty="0">
                <a:solidFill>
                  <a:srgbClr val="000099"/>
                </a:solidFill>
              </a:rPr>
              <a:t>ZÁVISLOST</a:t>
            </a:r>
            <a:r>
              <a:rPr lang="cs-CZ" dirty="0">
                <a:solidFill>
                  <a:srgbClr val="000099"/>
                </a:solidFill>
              </a:rPr>
              <a:t>  (</a:t>
            </a:r>
            <a:r>
              <a:rPr lang="cs-CZ" b="1" dirty="0">
                <a:solidFill>
                  <a:srgbClr val="000099"/>
                </a:solidFill>
              </a:rPr>
              <a:t>toxikomanie)</a:t>
            </a: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srgbClr val="000099"/>
                </a:solidFill>
              </a:rPr>
              <a:t>nenormální až chorobný stav vyvolaný častým užíváním drog </a:t>
            </a: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srgbClr val="000099"/>
                </a:solidFill>
              </a:rPr>
              <a:t>snižuje schopnosti přirozeně reagovat na běžné podněty, situace</a:t>
            </a: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srgbClr val="000099"/>
                </a:solidFill>
              </a:rPr>
              <a:t>narušuje základní společenské a životní činnosti</a:t>
            </a: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srgbClr val="000099"/>
                </a:solidFill>
              </a:rPr>
              <a:t>způsobuje selhání funkcí tělesných orgánů a jejich trvalém poškození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5215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„ÚZUS – ABÚZUS“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ÚZUS</a:t>
            </a:r>
          </a:p>
          <a:p>
            <a:r>
              <a:rPr lang="cs-CZ" dirty="0">
                <a:solidFill>
                  <a:srgbClr val="000099"/>
                </a:solidFill>
              </a:rPr>
              <a:t>u</a:t>
            </a:r>
            <a:r>
              <a:rPr lang="cs-CZ" dirty="0" smtClean="0">
                <a:solidFill>
                  <a:srgbClr val="000099"/>
                </a:solidFill>
              </a:rPr>
              <a:t>žití či užívání</a:t>
            </a:r>
          </a:p>
          <a:p>
            <a:endParaRPr lang="cs-CZ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ABÚZUS</a:t>
            </a:r>
          </a:p>
          <a:p>
            <a:r>
              <a:rPr lang="cs-CZ" dirty="0">
                <a:solidFill>
                  <a:srgbClr val="000099"/>
                </a:solidFill>
              </a:rPr>
              <a:t>z</a:t>
            </a:r>
            <a:r>
              <a:rPr lang="cs-CZ" dirty="0" smtClean="0">
                <a:solidFill>
                  <a:srgbClr val="000099"/>
                </a:solidFill>
              </a:rPr>
              <a:t>neužití či zneužívání</a:t>
            </a:r>
          </a:p>
          <a:p>
            <a:r>
              <a:rPr lang="cs-CZ" u="sng" dirty="0">
                <a:solidFill>
                  <a:srgbClr val="000099"/>
                </a:solidFill>
              </a:rPr>
              <a:t>b</a:t>
            </a:r>
            <a:r>
              <a:rPr lang="cs-CZ" u="sng" dirty="0" smtClean="0">
                <a:solidFill>
                  <a:srgbClr val="000099"/>
                </a:solidFill>
              </a:rPr>
              <a:t>ez návyku</a:t>
            </a:r>
            <a:r>
              <a:rPr lang="cs-CZ" dirty="0" smtClean="0">
                <a:solidFill>
                  <a:srgbClr val="000099"/>
                </a:solidFill>
              </a:rPr>
              <a:t> – dokáže si drogu odepřít</a:t>
            </a:r>
            <a:endParaRPr lang="cs-CZ" u="sng" dirty="0" smtClean="0">
              <a:solidFill>
                <a:srgbClr val="000099"/>
              </a:solidFill>
            </a:endParaRPr>
          </a:p>
          <a:p>
            <a:r>
              <a:rPr lang="cs-CZ" u="sng" dirty="0">
                <a:solidFill>
                  <a:srgbClr val="000099"/>
                </a:solidFill>
              </a:rPr>
              <a:t>s</a:t>
            </a:r>
            <a:r>
              <a:rPr lang="cs-CZ" u="sng" dirty="0" smtClean="0">
                <a:solidFill>
                  <a:srgbClr val="000099"/>
                </a:solidFill>
              </a:rPr>
              <a:t> návykem</a:t>
            </a:r>
            <a:r>
              <a:rPr lang="cs-CZ" dirty="0" smtClean="0">
                <a:solidFill>
                  <a:srgbClr val="000099"/>
                </a:solidFill>
              </a:rPr>
              <a:t> – není schopen si drogu kdykoli odepřít</a:t>
            </a: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2588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ZNEUŽÍVÁNÍ DROG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EXPERIMENTÁLNÍ </a:t>
            </a:r>
            <a:r>
              <a:rPr lang="cs-CZ" dirty="0">
                <a:solidFill>
                  <a:srgbClr val="000099"/>
                </a:solidFill>
              </a:rPr>
              <a:t>(</a:t>
            </a:r>
            <a:r>
              <a:rPr lang="cs-CZ" dirty="0" smtClean="0">
                <a:solidFill>
                  <a:srgbClr val="000099"/>
                </a:solidFill>
              </a:rPr>
              <a:t>na zkoušku)</a:t>
            </a:r>
            <a:endParaRPr lang="cs-CZ" b="1" dirty="0" smtClean="0">
              <a:solidFill>
                <a:srgbClr val="000099"/>
              </a:solidFill>
            </a:endParaRPr>
          </a:p>
          <a:p>
            <a:r>
              <a:rPr lang="cs-CZ" dirty="0">
                <a:solidFill>
                  <a:srgbClr val="000099"/>
                </a:solidFill>
              </a:rPr>
              <a:t>j</a:t>
            </a:r>
            <a:r>
              <a:rPr lang="cs-CZ" dirty="0" smtClean="0">
                <a:solidFill>
                  <a:srgbClr val="000099"/>
                </a:solidFill>
              </a:rPr>
              <a:t>en několikrát za život (cca 5x)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PŘÍLOŽITOSTNÉ</a:t>
            </a:r>
          </a:p>
          <a:p>
            <a:r>
              <a:rPr lang="cs-CZ" u="sng" dirty="0">
                <a:solidFill>
                  <a:srgbClr val="000099"/>
                </a:solidFill>
              </a:rPr>
              <a:t>r</a:t>
            </a:r>
            <a:r>
              <a:rPr lang="cs-CZ" u="sng" dirty="0" smtClean="0">
                <a:solidFill>
                  <a:srgbClr val="000099"/>
                </a:solidFill>
              </a:rPr>
              <a:t>ekreační </a:t>
            </a:r>
            <a:r>
              <a:rPr lang="cs-CZ" dirty="0" smtClean="0">
                <a:solidFill>
                  <a:srgbClr val="000099"/>
                </a:solidFill>
              </a:rPr>
              <a:t>(mírně časté) – mejdany, večírky</a:t>
            </a:r>
          </a:p>
          <a:p>
            <a:r>
              <a:rPr lang="cs-CZ" u="sng" dirty="0">
                <a:solidFill>
                  <a:srgbClr val="000099"/>
                </a:solidFill>
              </a:rPr>
              <a:t>p</a:t>
            </a:r>
            <a:r>
              <a:rPr lang="cs-CZ" u="sng" dirty="0" smtClean="0">
                <a:solidFill>
                  <a:srgbClr val="000099"/>
                </a:solidFill>
              </a:rPr>
              <a:t>odmíněné okolnostmi</a:t>
            </a:r>
            <a:r>
              <a:rPr lang="cs-CZ" dirty="0" smtClean="0">
                <a:solidFill>
                  <a:srgbClr val="000099"/>
                </a:solidFill>
              </a:rPr>
              <a:t> (častější) – užívání jen za určitých okolností (úspěch, na kuráž, tanec)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PROBLÉMOVÉ</a:t>
            </a:r>
            <a:r>
              <a:rPr lang="cs-CZ" dirty="0" smtClean="0">
                <a:solidFill>
                  <a:srgbClr val="000099"/>
                </a:solidFill>
              </a:rPr>
              <a:t> (velmi časté, intenzívní)</a:t>
            </a:r>
          </a:p>
          <a:p>
            <a:r>
              <a:rPr lang="cs-CZ" dirty="0">
                <a:solidFill>
                  <a:srgbClr val="000099"/>
                </a:solidFill>
              </a:rPr>
              <a:t>d</a:t>
            </a:r>
            <a:r>
              <a:rPr lang="cs-CZ" dirty="0" smtClean="0">
                <a:solidFill>
                  <a:srgbClr val="000099"/>
                </a:solidFill>
              </a:rPr>
              <a:t>enní užívání, iluze kontroly chování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ZÁVISLÉ </a:t>
            </a:r>
            <a:r>
              <a:rPr lang="cs-CZ" dirty="0" smtClean="0">
                <a:solidFill>
                  <a:srgbClr val="000099"/>
                </a:solidFill>
              </a:rPr>
              <a:t>(návykové, nutkavé)</a:t>
            </a:r>
          </a:p>
          <a:p>
            <a:r>
              <a:rPr lang="cs-CZ" dirty="0">
                <a:solidFill>
                  <a:srgbClr val="000099"/>
                </a:solidFill>
              </a:rPr>
              <a:t>d</a:t>
            </a:r>
            <a:r>
              <a:rPr lang="cs-CZ" dirty="0" smtClean="0">
                <a:solidFill>
                  <a:srgbClr val="000099"/>
                </a:solidFill>
              </a:rPr>
              <a:t>enně i vícekrát denně</a:t>
            </a:r>
          </a:p>
          <a:p>
            <a:r>
              <a:rPr lang="cs-CZ" dirty="0">
                <a:solidFill>
                  <a:srgbClr val="000099"/>
                </a:solidFill>
              </a:rPr>
              <a:t>d</a:t>
            </a:r>
            <a:r>
              <a:rPr lang="cs-CZ" dirty="0" smtClean="0">
                <a:solidFill>
                  <a:srgbClr val="000099"/>
                </a:solidFill>
              </a:rPr>
              <a:t>roga je nepostradatelná</a:t>
            </a: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95760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HLAVNÍ RYSY DROGOVÉ ZÁVISLOSTI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0099"/>
                </a:solidFill>
              </a:rPr>
              <a:t>BAŽENÍ PO DROZE </a:t>
            </a:r>
            <a:endParaRPr lang="cs-CZ" dirty="0">
              <a:solidFill>
                <a:srgbClr val="000099"/>
              </a:solidFill>
            </a:endParaRP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touha brát ji neustále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0099"/>
                </a:solidFill>
              </a:rPr>
              <a:t>POKRAČUJÍCÍ ZNEUŽÍVÁNÍ</a:t>
            </a:r>
          </a:p>
          <a:p>
            <a:pPr>
              <a:spcBef>
                <a:spcPts val="0"/>
              </a:spcBef>
            </a:pPr>
            <a:r>
              <a:rPr lang="cs-CZ" dirty="0">
                <a:solidFill>
                  <a:srgbClr val="000099"/>
                </a:solidFill>
              </a:rPr>
              <a:t>škody na </a:t>
            </a:r>
            <a:r>
              <a:rPr lang="cs-CZ" dirty="0" smtClean="0">
                <a:solidFill>
                  <a:srgbClr val="000099"/>
                </a:solidFill>
              </a:rPr>
              <a:t>zdraví, snížení sebeovládání, problémy ve vztazích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0099"/>
                </a:solidFill>
              </a:rPr>
              <a:t>ZVYŠOVÁNÍ DÁVEK</a:t>
            </a:r>
          </a:p>
          <a:p>
            <a:pPr>
              <a:spcBef>
                <a:spcPts val="0"/>
              </a:spcBef>
            </a:pPr>
            <a:r>
              <a:rPr lang="cs-CZ" dirty="0">
                <a:solidFill>
                  <a:srgbClr val="000099"/>
                </a:solidFill>
              </a:rPr>
              <a:t>p</a:t>
            </a:r>
            <a:r>
              <a:rPr lang="cs-CZ" dirty="0" smtClean="0">
                <a:solidFill>
                  <a:srgbClr val="000099"/>
                </a:solidFill>
              </a:rPr>
              <a:t>otřeba vyšší dávky  pro stejný účinek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rgbClr val="000099"/>
                </a:solidFill>
              </a:rPr>
              <a:t>P</a:t>
            </a:r>
            <a:r>
              <a:rPr lang="cs-CZ" b="1" dirty="0" smtClean="0">
                <a:solidFill>
                  <a:srgbClr val="000099"/>
                </a:solidFill>
              </a:rPr>
              <a:t>ŘEVAHA ZÁJMU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ostatní zájmy jdou stranou (rodina, koníčky)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0099"/>
                </a:solidFill>
              </a:rPr>
              <a:t>DROGA NA PLNÝ ÚVAZEK</a:t>
            </a:r>
          </a:p>
          <a:p>
            <a:pPr>
              <a:spcBef>
                <a:spcPts val="0"/>
              </a:spcBef>
            </a:pPr>
            <a:r>
              <a:rPr lang="cs-CZ" dirty="0">
                <a:solidFill>
                  <a:srgbClr val="000099"/>
                </a:solidFill>
              </a:rPr>
              <a:t>o</a:t>
            </a:r>
            <a:r>
              <a:rPr lang="cs-CZ" dirty="0" smtClean="0">
                <a:solidFill>
                  <a:srgbClr val="000099"/>
                </a:solidFill>
              </a:rPr>
              <a:t>bstarávání, zneužívání drogy, zotavování se z jejich účinků</a:t>
            </a: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82596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FAKTORY DROGOVÉ ZÁVISLOSTI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DROGA</a:t>
            </a:r>
          </a:p>
          <a:p>
            <a:r>
              <a:rPr lang="cs-CZ" dirty="0">
                <a:solidFill>
                  <a:srgbClr val="000099"/>
                </a:solidFill>
              </a:rPr>
              <a:t>ú</a:t>
            </a:r>
            <a:r>
              <a:rPr lang="cs-CZ" dirty="0" smtClean="0">
                <a:solidFill>
                  <a:srgbClr val="000099"/>
                </a:solidFill>
              </a:rPr>
              <a:t>činek, náročnost užití, dostupnost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OSOBNOST</a:t>
            </a:r>
          </a:p>
          <a:p>
            <a:r>
              <a:rPr lang="cs-CZ" dirty="0">
                <a:solidFill>
                  <a:srgbClr val="000099"/>
                </a:solidFill>
              </a:rPr>
              <a:t>g</a:t>
            </a:r>
            <a:r>
              <a:rPr lang="cs-CZ" dirty="0" smtClean="0">
                <a:solidFill>
                  <a:srgbClr val="000099"/>
                </a:solidFill>
              </a:rPr>
              <a:t>enetické a biologické předpoklady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SOCIÁLNÍ PROSTŘEDÍ</a:t>
            </a:r>
            <a:endParaRPr lang="cs-CZ" dirty="0" smtClean="0"/>
          </a:p>
          <a:p>
            <a:r>
              <a:rPr lang="cs-CZ" dirty="0">
                <a:solidFill>
                  <a:srgbClr val="000099"/>
                </a:solidFill>
              </a:rPr>
              <a:t>f</a:t>
            </a:r>
            <a:r>
              <a:rPr lang="cs-CZ" dirty="0" smtClean="0">
                <a:solidFill>
                  <a:srgbClr val="000099"/>
                </a:solidFill>
              </a:rPr>
              <a:t>etující party</a:t>
            </a:r>
          </a:p>
          <a:p>
            <a:r>
              <a:rPr lang="cs-CZ" dirty="0">
                <a:solidFill>
                  <a:srgbClr val="000099"/>
                </a:solidFill>
              </a:rPr>
              <a:t>k</a:t>
            </a:r>
            <a:r>
              <a:rPr lang="cs-CZ" dirty="0" smtClean="0">
                <a:solidFill>
                  <a:srgbClr val="000099"/>
                </a:solidFill>
              </a:rPr>
              <a:t>riminální chování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špatná rodinná výchova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osamělost, stres</a:t>
            </a:r>
          </a:p>
          <a:p>
            <a:pPr marL="0" indent="0">
              <a:buNone/>
            </a:pPr>
            <a:endParaRPr lang="cs-CZ" dirty="0" smtClean="0">
              <a:solidFill>
                <a:srgbClr val="000099"/>
              </a:solidFill>
            </a:endParaRPr>
          </a:p>
          <a:p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47388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ZÁKLADNÍ DĚLENÍ DROG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>
              <a:solidFill>
                <a:srgbClr val="000099"/>
              </a:solidFill>
            </a:endParaRPr>
          </a:p>
          <a:p>
            <a:endParaRPr lang="cs-CZ" sz="2800" dirty="0" smtClean="0">
              <a:solidFill>
                <a:srgbClr val="000099"/>
              </a:solidFill>
            </a:endParaRPr>
          </a:p>
          <a:p>
            <a:r>
              <a:rPr lang="cs-CZ" sz="2800" dirty="0" smtClean="0">
                <a:solidFill>
                  <a:srgbClr val="000099"/>
                </a:solidFill>
              </a:rPr>
              <a:t>I. skupina	</a:t>
            </a:r>
            <a:r>
              <a:rPr lang="cs-CZ" sz="2800" b="1" dirty="0" smtClean="0">
                <a:solidFill>
                  <a:srgbClr val="000099"/>
                </a:solidFill>
              </a:rPr>
              <a:t>KONOPNÉ DROGY</a:t>
            </a:r>
          </a:p>
          <a:p>
            <a:r>
              <a:rPr lang="cs-CZ" sz="2800" dirty="0" smtClean="0">
                <a:solidFill>
                  <a:srgbClr val="000099"/>
                </a:solidFill>
              </a:rPr>
              <a:t>II. skupina 	</a:t>
            </a:r>
            <a:r>
              <a:rPr lang="cs-CZ" sz="2800" b="1" dirty="0" smtClean="0">
                <a:solidFill>
                  <a:srgbClr val="000099"/>
                </a:solidFill>
              </a:rPr>
              <a:t>OPIÁTY</a:t>
            </a:r>
          </a:p>
          <a:p>
            <a:r>
              <a:rPr lang="cs-CZ" sz="2800" dirty="0" smtClean="0">
                <a:solidFill>
                  <a:srgbClr val="000099"/>
                </a:solidFill>
              </a:rPr>
              <a:t>III. </a:t>
            </a:r>
            <a:r>
              <a:rPr lang="cs-CZ" sz="2800" dirty="0">
                <a:solidFill>
                  <a:srgbClr val="000099"/>
                </a:solidFill>
              </a:rPr>
              <a:t>s</a:t>
            </a:r>
            <a:r>
              <a:rPr lang="cs-CZ" sz="2800" dirty="0" smtClean="0">
                <a:solidFill>
                  <a:srgbClr val="000099"/>
                </a:solidFill>
              </a:rPr>
              <a:t>kupina 	</a:t>
            </a:r>
            <a:r>
              <a:rPr lang="cs-CZ" sz="2800" b="1" dirty="0" smtClean="0">
                <a:solidFill>
                  <a:srgbClr val="000099"/>
                </a:solidFill>
              </a:rPr>
              <a:t>STIMULAČNÍ LÁTKY</a:t>
            </a:r>
          </a:p>
          <a:p>
            <a:r>
              <a:rPr lang="cs-CZ" sz="2800" dirty="0" smtClean="0">
                <a:solidFill>
                  <a:srgbClr val="000099"/>
                </a:solidFill>
              </a:rPr>
              <a:t>IV. skupina 	</a:t>
            </a:r>
            <a:r>
              <a:rPr lang="cs-CZ" sz="2800" b="1" dirty="0" smtClean="0">
                <a:solidFill>
                  <a:srgbClr val="000099"/>
                </a:solidFill>
              </a:rPr>
              <a:t>HALUCINOGENY</a:t>
            </a:r>
          </a:p>
          <a:p>
            <a:r>
              <a:rPr lang="cs-CZ" sz="2800" dirty="0" smtClean="0">
                <a:solidFill>
                  <a:srgbClr val="000099"/>
                </a:solidFill>
              </a:rPr>
              <a:t>V. skupina 	</a:t>
            </a:r>
            <a:r>
              <a:rPr lang="cs-CZ" sz="2800" b="1" dirty="0" smtClean="0">
                <a:solidFill>
                  <a:srgbClr val="000099"/>
                </a:solidFill>
              </a:rPr>
              <a:t>PSYCHOTROPNÍ LÁTKY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668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DĚLENÍ DROG PODLE ÚČINKŮ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0099"/>
                </a:solidFill>
              </a:rPr>
              <a:t>TLUMIVÉ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>
                <a:solidFill>
                  <a:srgbClr val="000099"/>
                </a:solidFill>
              </a:rPr>
              <a:t>p</a:t>
            </a:r>
            <a:r>
              <a:rPr lang="cs-CZ" dirty="0" smtClean="0">
                <a:solidFill>
                  <a:srgbClr val="000099"/>
                </a:solidFill>
              </a:rPr>
              <a:t>ůsobí po stránce tělesné a duševní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opium, kodein, heroin, </a:t>
            </a:r>
            <a:r>
              <a:rPr lang="cs-CZ" dirty="0" err="1" smtClean="0">
                <a:solidFill>
                  <a:srgbClr val="000099"/>
                </a:solidFill>
              </a:rPr>
              <a:t>pethidin</a:t>
            </a:r>
            <a:r>
              <a:rPr lang="cs-CZ" dirty="0" smtClean="0">
                <a:solidFill>
                  <a:srgbClr val="000099"/>
                </a:solidFill>
              </a:rPr>
              <a:t>, …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0099"/>
                </a:solidFill>
              </a:rPr>
              <a:t>STIMULAČNÍ DROGY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tělesné a duševní povzbuzení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kokain, amfetamin, metamfetamin, pervitin, DOM,...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0099"/>
                </a:solidFill>
              </a:rPr>
              <a:t>DROGY S HALUCINOGENNÍMI ÚČINKY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>
                <a:solidFill>
                  <a:srgbClr val="000099"/>
                </a:solidFill>
              </a:rPr>
              <a:t>z</a:t>
            </a:r>
            <a:r>
              <a:rPr lang="cs-CZ" dirty="0" smtClean="0">
                <a:solidFill>
                  <a:srgbClr val="000099"/>
                </a:solidFill>
              </a:rPr>
              <a:t>měny stavu vnímání, halucinace 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>
                <a:solidFill>
                  <a:srgbClr val="000099"/>
                </a:solidFill>
              </a:rPr>
              <a:t>k</a:t>
            </a:r>
            <a:r>
              <a:rPr lang="cs-CZ" dirty="0" smtClean="0">
                <a:solidFill>
                  <a:srgbClr val="000099"/>
                </a:solidFill>
              </a:rPr>
              <a:t>onopné – marihuana, hašiš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halucinogeny - drogy z rostlin a hub, LSD, PCP (andělský prach)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>
                <a:solidFill>
                  <a:srgbClr val="000099"/>
                </a:solidFill>
              </a:rPr>
              <a:t>t</a:t>
            </a:r>
            <a:r>
              <a:rPr lang="cs-CZ" dirty="0" smtClean="0">
                <a:solidFill>
                  <a:srgbClr val="000099"/>
                </a:solidFill>
              </a:rPr>
              <a:t>aneční - extáze</a:t>
            </a:r>
          </a:p>
          <a:p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64354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600200"/>
          </a:xfrm>
        </p:spPr>
        <p:txBody>
          <a:bodyPr/>
          <a:lstStyle/>
          <a:p>
            <a:r>
              <a:rPr lang="cs-CZ" sz="2800" b="1" dirty="0" smtClean="0">
                <a:solidFill>
                  <a:srgbClr val="000099"/>
                </a:solidFill>
                <a:effectLst/>
                <a:latin typeface="Arial" pitchFamily="34" charset="0"/>
                <a:cs typeface="Arial" pitchFamily="34" charset="0"/>
              </a:rPr>
              <a:t>ROZDĚLENÍ PODLE POSTOJE SPOLEČNOSTI</a:t>
            </a:r>
            <a:endParaRPr lang="cs-CZ" sz="2800" b="1" dirty="0">
              <a:solidFill>
                <a:srgbClr val="000099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b="1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LEGÁLNÍ DROGY</a:t>
            </a:r>
            <a:endParaRPr lang="cs-CZ" dirty="0" smtClean="0">
              <a:solidFill>
                <a:srgbClr val="000099"/>
              </a:solidFill>
            </a:endParaRPr>
          </a:p>
          <a:p>
            <a:r>
              <a:rPr lang="cs-CZ" dirty="0" smtClean="0">
                <a:solidFill>
                  <a:srgbClr val="000099"/>
                </a:solidFill>
              </a:rPr>
              <a:t>společensky tolerovány</a:t>
            </a:r>
          </a:p>
          <a:p>
            <a:r>
              <a:rPr lang="cs-CZ" dirty="0">
                <a:solidFill>
                  <a:srgbClr val="000099"/>
                </a:solidFill>
              </a:rPr>
              <a:t>a</a:t>
            </a:r>
            <a:r>
              <a:rPr lang="cs-CZ" dirty="0" smtClean="0">
                <a:solidFill>
                  <a:srgbClr val="000099"/>
                </a:solidFill>
              </a:rPr>
              <a:t>lkohol, nikotin, léky, hypnotika, kofein, organická rozpouštědla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NELEGÁLNÍ DROGY</a:t>
            </a:r>
            <a:endParaRPr lang="cs-CZ" dirty="0" smtClean="0">
              <a:solidFill>
                <a:srgbClr val="000099"/>
              </a:solidFill>
            </a:endParaRPr>
          </a:p>
          <a:p>
            <a:r>
              <a:rPr lang="cs-CZ" dirty="0">
                <a:solidFill>
                  <a:srgbClr val="000099"/>
                </a:solidFill>
              </a:rPr>
              <a:t>s</a:t>
            </a:r>
            <a:r>
              <a:rPr lang="cs-CZ" dirty="0" smtClean="0">
                <a:solidFill>
                  <a:srgbClr val="000099"/>
                </a:solidFill>
              </a:rPr>
              <a:t>polečností netolerované </a:t>
            </a:r>
          </a:p>
          <a:p>
            <a:r>
              <a:rPr lang="cs-CZ" dirty="0">
                <a:solidFill>
                  <a:srgbClr val="000099"/>
                </a:solidFill>
              </a:rPr>
              <a:t>s</a:t>
            </a:r>
            <a:r>
              <a:rPr lang="cs-CZ" dirty="0" smtClean="0">
                <a:solidFill>
                  <a:srgbClr val="000099"/>
                </a:solidFill>
              </a:rPr>
              <a:t>třed se zákonem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marihuana, hašiš, pervitin, heroin, extáze</a:t>
            </a:r>
            <a:endParaRPr lang="cs-CZ" dirty="0">
              <a:solidFill>
                <a:srgbClr val="000099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85648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ROZDĚLENÍ PODLE RIZIKA ZÁVISLOSTI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MĚKKÉ DROGY 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bezpečnější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menší riziko závislosti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tabák, konopné drogy, extáze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TVRDÉ DROGY</a:t>
            </a:r>
          </a:p>
          <a:p>
            <a:r>
              <a:rPr lang="cs-CZ" dirty="0">
                <a:solidFill>
                  <a:srgbClr val="000099"/>
                </a:solidFill>
              </a:rPr>
              <a:t>z</a:t>
            </a:r>
            <a:r>
              <a:rPr lang="cs-CZ" dirty="0" smtClean="0">
                <a:solidFill>
                  <a:srgbClr val="000099"/>
                </a:solidFill>
              </a:rPr>
              <a:t>ávislost</a:t>
            </a:r>
          </a:p>
          <a:p>
            <a:r>
              <a:rPr lang="cs-CZ" dirty="0">
                <a:solidFill>
                  <a:srgbClr val="000099"/>
                </a:solidFill>
              </a:rPr>
              <a:t>č</a:t>
            </a:r>
            <a:r>
              <a:rPr lang="cs-CZ" dirty="0" smtClean="0">
                <a:solidFill>
                  <a:srgbClr val="000099"/>
                </a:solidFill>
              </a:rPr>
              <a:t>asto nitrožilní podávání</a:t>
            </a:r>
          </a:p>
          <a:p>
            <a:r>
              <a:rPr lang="cs-CZ" dirty="0">
                <a:solidFill>
                  <a:srgbClr val="000099"/>
                </a:solidFill>
              </a:rPr>
              <a:t>h</a:t>
            </a:r>
            <a:r>
              <a:rPr lang="cs-CZ" dirty="0" smtClean="0">
                <a:solidFill>
                  <a:srgbClr val="000099"/>
                </a:solidFill>
              </a:rPr>
              <a:t>eroin, pervitin, kokain</a:t>
            </a: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09205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PREVENCE DROGOVÉ ZÁVISLOSTI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PRIMÁRNÍ</a:t>
            </a:r>
          </a:p>
          <a:p>
            <a:r>
              <a:rPr lang="cs-CZ" u="sng" dirty="0" smtClean="0">
                <a:solidFill>
                  <a:srgbClr val="000099"/>
                </a:solidFill>
              </a:rPr>
              <a:t>specifická</a:t>
            </a:r>
            <a:r>
              <a:rPr lang="cs-CZ" b="1" dirty="0" smtClean="0">
                <a:solidFill>
                  <a:srgbClr val="000099"/>
                </a:solidFill>
              </a:rPr>
              <a:t> </a:t>
            </a:r>
            <a:r>
              <a:rPr lang="cs-CZ" dirty="0" smtClean="0">
                <a:solidFill>
                  <a:srgbClr val="000099"/>
                </a:solidFill>
              </a:rPr>
              <a:t>-</a:t>
            </a:r>
            <a:r>
              <a:rPr lang="cs-CZ" b="1" dirty="0" smtClean="0">
                <a:solidFill>
                  <a:srgbClr val="000099"/>
                </a:solidFill>
              </a:rPr>
              <a:t> </a:t>
            </a:r>
            <a:r>
              <a:rPr lang="cs-CZ" dirty="0" smtClean="0">
                <a:solidFill>
                  <a:srgbClr val="000099"/>
                </a:solidFill>
              </a:rPr>
              <a:t>problematika drog</a:t>
            </a:r>
          </a:p>
          <a:p>
            <a:r>
              <a:rPr lang="cs-CZ" u="sng" dirty="0" smtClean="0">
                <a:solidFill>
                  <a:srgbClr val="000099"/>
                </a:solidFill>
              </a:rPr>
              <a:t>nespecifická</a:t>
            </a:r>
            <a:r>
              <a:rPr lang="cs-CZ" b="1" dirty="0" smtClean="0">
                <a:solidFill>
                  <a:srgbClr val="000099"/>
                </a:solidFill>
              </a:rPr>
              <a:t> </a:t>
            </a:r>
            <a:r>
              <a:rPr lang="cs-CZ" dirty="0" smtClean="0">
                <a:solidFill>
                  <a:srgbClr val="000099"/>
                </a:solidFill>
              </a:rPr>
              <a:t>- využívání volného času</a:t>
            </a:r>
          </a:p>
          <a:p>
            <a:r>
              <a:rPr lang="cs-CZ" u="sng" dirty="0" smtClean="0">
                <a:solidFill>
                  <a:srgbClr val="000099"/>
                </a:solidFill>
              </a:rPr>
              <a:t>selektivní</a:t>
            </a:r>
            <a:r>
              <a:rPr lang="cs-CZ" b="1" dirty="0" smtClean="0">
                <a:solidFill>
                  <a:srgbClr val="000099"/>
                </a:solidFill>
              </a:rPr>
              <a:t>  </a:t>
            </a:r>
            <a:r>
              <a:rPr lang="cs-CZ" dirty="0" smtClean="0">
                <a:solidFill>
                  <a:srgbClr val="000099"/>
                </a:solidFill>
              </a:rPr>
              <a:t> - rizikové skupiny</a:t>
            </a:r>
          </a:p>
          <a:p>
            <a:r>
              <a:rPr lang="cs-CZ" u="sng" dirty="0" smtClean="0">
                <a:solidFill>
                  <a:srgbClr val="000099"/>
                </a:solidFill>
              </a:rPr>
              <a:t>indikovaná</a:t>
            </a:r>
            <a:r>
              <a:rPr lang="cs-CZ" b="1" dirty="0" smtClean="0">
                <a:solidFill>
                  <a:srgbClr val="000099"/>
                </a:solidFill>
              </a:rPr>
              <a:t> </a:t>
            </a:r>
            <a:r>
              <a:rPr lang="cs-CZ" dirty="0">
                <a:solidFill>
                  <a:srgbClr val="000099"/>
                </a:solidFill>
              </a:rPr>
              <a:t>-</a:t>
            </a:r>
            <a:r>
              <a:rPr lang="cs-CZ" dirty="0" smtClean="0">
                <a:solidFill>
                  <a:srgbClr val="000099"/>
                </a:solidFill>
              </a:rPr>
              <a:t> rizikový jedinec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SEKUNDÁRNÍ</a:t>
            </a:r>
          </a:p>
          <a:p>
            <a:r>
              <a:rPr lang="cs-CZ" dirty="0">
                <a:solidFill>
                  <a:srgbClr val="000099"/>
                </a:solidFill>
              </a:rPr>
              <a:t>p</a:t>
            </a:r>
            <a:r>
              <a:rPr lang="cs-CZ" dirty="0" smtClean="0">
                <a:solidFill>
                  <a:srgbClr val="000099"/>
                </a:solidFill>
              </a:rPr>
              <a:t>omoc osobám, které drogy berou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TERCIÁLNÍ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minimalizace škod u závislých na droze</a:t>
            </a:r>
          </a:p>
          <a:p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48870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276872"/>
          </a:xfrm>
        </p:spPr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DROGY A INFEKČNÍ CHOROBY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 algn="ctr"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0099"/>
                </a:solidFill>
              </a:rPr>
              <a:t>FILM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indent="0" algn="ctr">
              <a:buNone/>
            </a:pPr>
            <a:r>
              <a:rPr lang="cs-CZ" sz="2000" dirty="0" smtClean="0">
                <a:solidFill>
                  <a:srgbClr val="000099"/>
                </a:solidFill>
                <a:hlinkClick r:id="rId2"/>
              </a:rPr>
              <a:t>http</a:t>
            </a:r>
            <a:r>
              <a:rPr lang="cs-CZ" sz="2000" dirty="0">
                <a:solidFill>
                  <a:srgbClr val="000099"/>
                </a:solidFill>
                <a:hlinkClick r:id="rId2"/>
              </a:rPr>
              <a:t>://</a:t>
            </a:r>
            <a:r>
              <a:rPr lang="cs-CZ" sz="2000" dirty="0" smtClean="0">
                <a:solidFill>
                  <a:srgbClr val="000099"/>
                </a:solidFill>
                <a:hlinkClick r:id="rId2"/>
              </a:rPr>
              <a:t>www.reknidrogamne.cz/cs/media/media-videa</a:t>
            </a:r>
            <a:endParaRPr lang="cs-CZ" sz="2000" dirty="0" smtClean="0">
              <a:solidFill>
                <a:srgbClr val="000099"/>
              </a:solidFill>
            </a:endParaRPr>
          </a:p>
          <a:p>
            <a:pPr marL="0" indent="0" algn="ctr">
              <a:buNone/>
            </a:pPr>
            <a:endParaRPr lang="cs-CZ" sz="2000" dirty="0">
              <a:solidFill>
                <a:srgbClr val="000099"/>
              </a:solidFill>
            </a:endParaRPr>
          </a:p>
          <a:p>
            <a:pPr marL="0" indent="0" algn="ctr">
              <a:buNone/>
            </a:pPr>
            <a:endParaRPr lang="cs-CZ" sz="2000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5951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68052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400" dirty="0" smtClean="0">
                <a:ln w="1905"/>
                <a:solidFill>
                  <a:schemeClr val="bg1">
                    <a:lumMod val="50000"/>
                  </a:scheme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1400" dirty="0" smtClean="0">
                <a:ln w="1905"/>
                <a:solidFill>
                  <a:schemeClr val="bg1">
                    <a:lumMod val="50000"/>
                  </a:scheme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1400" dirty="0">
              <a:ln w="1905"/>
              <a:solidFill>
                <a:schemeClr val="bg1">
                  <a:lumMod val="50000"/>
                </a:scheme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/>
                <a:ea typeface="Times New Roman"/>
                <a:hlinkClick r:id="rId4"/>
              </a:rPr>
              <a:t>http://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/>
                <a:ea typeface="Times New Roman"/>
                <a:hlinkClick r:id="rId4"/>
              </a:rPr>
              <a:t>media.novinky.cz/363/283635-top_foto1-85ef2.jpg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/>
                <a:ea typeface="Times New Roman"/>
              </a:rPr>
              <a:t> (str. 3)</a:t>
            </a:r>
          </a:p>
          <a:p>
            <a:pPr marL="285750" lvl="0" indent="-285750" algn="l">
              <a:spcAft>
                <a:spcPts val="1000"/>
              </a:spcAft>
              <a:buFont typeface="Arial" pitchFamily="34" charset="0"/>
              <a:buChar char="•"/>
            </a:pP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/>
                <a:ea typeface="Times New Roman"/>
              </a:rPr>
              <a:t>Presl</a:t>
            </a: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/>
                <a:ea typeface="Times New Roman"/>
              </a:rPr>
              <a:t>, Jiří.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/>
                <a:ea typeface="Times New Roman"/>
              </a:rPr>
              <a:t>Drogy. Poznej svého nepřítele. </a:t>
            </a: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/>
                <a:ea typeface="Times New Roman"/>
              </a:rPr>
              <a:t>Nakladatelství  MEDEA KULTUR  s. r. o.. Vyrobeno ve spolupráci s VZP ČR. (udělen souhlas nakladatelství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/>
                <a:ea typeface="Times New Roman"/>
              </a:rPr>
              <a:t>)</a:t>
            </a:r>
          </a:p>
          <a:p>
            <a:pPr marL="285750" lvl="0" indent="-285750" algn="l">
              <a:spcAft>
                <a:spcPts val="1000"/>
              </a:spcAft>
              <a:buFont typeface="Arial" pitchFamily="34" charset="0"/>
              <a:buChar char="•"/>
            </a:pPr>
            <a:endParaRPr lang="cs-CZ" sz="1400" dirty="0" smtClean="0">
              <a:latin typeface="Arial"/>
              <a:ea typeface="Times New Roman"/>
            </a:endParaRPr>
          </a:p>
          <a:p>
            <a:pPr marL="285750" lvl="0" indent="-285750" algn="l">
              <a:spcAft>
                <a:spcPts val="1000"/>
              </a:spcAft>
              <a:buFont typeface="Arial" pitchFamily="34" charset="0"/>
              <a:buChar char="•"/>
            </a:pPr>
            <a:endParaRPr lang="cs-CZ" sz="1400" dirty="0">
              <a:latin typeface="Arial"/>
              <a:ea typeface="Times New Roman"/>
            </a:endParaRPr>
          </a:p>
          <a:p>
            <a:pPr marL="285750" lvl="0" indent="-285750" algn="l">
              <a:spcAft>
                <a:spcPts val="1000"/>
              </a:spcAft>
              <a:buFont typeface="Arial" pitchFamily="34" charset="0"/>
              <a:buChar char="•"/>
            </a:pPr>
            <a:endParaRPr lang="cs-CZ" sz="1400" dirty="0" smtClean="0">
              <a:latin typeface="Arial"/>
              <a:ea typeface="Times New Roman"/>
            </a:endParaRPr>
          </a:p>
          <a:p>
            <a:pPr marL="285750" lvl="0" indent="-285750" algn="l">
              <a:spcAft>
                <a:spcPts val="1000"/>
              </a:spcAft>
              <a:buFont typeface="Arial" pitchFamily="34" charset="0"/>
              <a:buChar char="•"/>
            </a:pPr>
            <a:endParaRPr lang="cs-CZ" sz="1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solidFill>
                  <a:schemeClr val="tx1"/>
                </a:solidFill>
                <a:latin typeface="Arial"/>
                <a:ea typeface="Times New Roman"/>
              </a:rPr>
              <a:t>„Materiál </a:t>
            </a:r>
            <a:r>
              <a:rPr lang="cs-CZ" sz="1200" dirty="0">
                <a:solidFill>
                  <a:schemeClr val="tx1"/>
                </a:solidFill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683568" y="6453336"/>
            <a:ext cx="7704856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15073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361</TotalTime>
  <Words>677</Words>
  <Application>Microsoft Office PowerPoint</Application>
  <PresentationFormat>Předvádění na obrazovce (4:3)</PresentationFormat>
  <Paragraphs>161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Exekutivní</vt:lpstr>
      <vt:lpstr>PROTIDROGOVÁ PREVENCE  Drogy  </vt:lpstr>
      <vt:lpstr>Prezentace aplikace PowerPoint</vt:lpstr>
      <vt:lpstr>DROGA</vt:lpstr>
      <vt:lpstr>DROGOVÁ ZÁVISLOST</vt:lpstr>
      <vt:lpstr>„ÚZUS – ABÚZUS“</vt:lpstr>
      <vt:lpstr>ZNEUŽÍVÁNÍ DROG</vt:lpstr>
      <vt:lpstr>HLAVNÍ RYSY DROGOVÉ ZÁVISLOSTI</vt:lpstr>
      <vt:lpstr>FAKTORY DROGOVÉ ZÁVISLOSTI</vt:lpstr>
      <vt:lpstr>ZÁKLADNÍ DĚLENÍ DROG</vt:lpstr>
      <vt:lpstr>DĚLENÍ DROG PODLE ÚČINKŮ</vt:lpstr>
      <vt:lpstr>ROZDĚLENÍ PODLE POSTOJE SPOLEČNOSTI</vt:lpstr>
      <vt:lpstr>ROZDĚLENÍ PODLE RIZIKA ZÁVISLOSTI</vt:lpstr>
      <vt:lpstr>PREVENCE DROGOVÉ ZÁVISLOSTI</vt:lpstr>
      <vt:lpstr>DROGY A INFEKČNÍ CHOROBY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Eva Franzová</cp:lastModifiedBy>
  <cp:revision>67</cp:revision>
  <dcterms:created xsi:type="dcterms:W3CDTF">2012-06-27T08:54:30Z</dcterms:created>
  <dcterms:modified xsi:type="dcterms:W3CDTF">2013-05-06T11:42:47Z</dcterms:modified>
</cp:coreProperties>
</file>