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12"/>
  </p:notesMasterIdLst>
  <p:sldIdLst>
    <p:sldId id="257" r:id="rId2"/>
    <p:sldId id="258" r:id="rId3"/>
    <p:sldId id="263" r:id="rId4"/>
    <p:sldId id="264" r:id="rId5"/>
    <p:sldId id="267" r:id="rId6"/>
    <p:sldId id="262" r:id="rId7"/>
    <p:sldId id="269" r:id="rId8"/>
    <p:sldId id="266" r:id="rId9"/>
    <p:sldId id="270" r:id="rId10"/>
    <p:sldId id="260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0409" autoAdjust="0"/>
  </p:normalViewPr>
  <p:slideViewPr>
    <p:cSldViewPr showGuides="1">
      <p:cViewPr varScale="1">
        <p:scale>
          <a:sx n="90" d="100"/>
          <a:sy n="90" d="100"/>
        </p:scale>
        <p:origin x="-594" y="-11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CC87172-3F62-40F2-9FA2-30E79EBC5B43}" type="datetimeFigureOut">
              <a:rPr lang="cs-CZ" smtClean="0"/>
              <a:t>6.5.2013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8CC764-CF4A-44D7-9DC8-76ABAD7288F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315560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záhlaví 4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Speciální základní škola, Česká Kamenice, Jakubské nám. 113, příspěvková organizace</a:t>
            </a:r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31932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Speciální základní škola, Česká Kamenice, Jakubské nám. 113, příspěvková organizace</a:t>
            </a:r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83368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3B11F-F4FB-44AE-B82C-8CCBD3FB8702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6.5.2013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B2F357-EC5E-49FC-9535-C7BA0E179D8E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6.5.2013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ABAD02-B903-4F2B-8528-22240A2FD0BB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6.5.2013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BD0FFC-2A90-44AC-822D-11141307F9F8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6.5.2013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9ABF02-6A0F-4FE0-A8C6-9294E59FEC74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6.5.2013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5422EE-976D-4ACC-A2FA-81804354F3FC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6.5.2013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77B3CC-2103-4602-8A48-F78818CE582D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6.5.2013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36CF9-D06D-4EFC-930E-045FDFF36AEF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6.5.2013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1DED9-9478-4EB6-8A99-47E1FB52387D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6.5.2013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7DC7B-2756-4173-A1A8-19CD0325BEAA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6.5.2013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D95755-F4C8-48C3-8EE9-CA3E76C1ADD2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6.5.2013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19327A23-395E-430F-A5F9-42AF88075EAE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6.5.2013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sldNum="0" hdr="0" dt="0"/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://www.reknidrogamne.cz/cs/media/media-videa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office.microsoft.com/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jpeg"/><Relationship Id="rId4" Type="http://schemas.openxmlformats.org/officeDocument/2006/relationships/hyperlink" Target="http://www.poradenskecentrum.cz/gambling.php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384884"/>
            <a:ext cx="7772400" cy="2088232"/>
          </a:xfrm>
        </p:spPr>
        <p:txBody>
          <a:bodyPr>
            <a:normAutofit fontScale="90000"/>
          </a:bodyPr>
          <a:lstStyle/>
          <a:p>
            <a:pPr marL="182880" indent="0" algn="ctr">
              <a:buNone/>
            </a:pPr>
            <a:r>
              <a:rPr lang="cs-CZ" sz="31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PROTIDROGOVÁ PREVENCE</a:t>
            </a:r>
            <a:r>
              <a:rPr lang="cs-CZ" sz="3100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3100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</a:br>
            <a:r>
              <a:rPr lang="cs-CZ" dirty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dirty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</a:br>
            <a:r>
              <a:rPr lang="cs-CZ" sz="3100" dirty="0" err="1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Gambling</a:t>
            </a:r>
            <a:r>
              <a:rPr lang="cs-CZ" sz="3100" dirty="0" smtClean="0">
                <a:solidFill>
                  <a:srgbClr val="1E17A9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3100" dirty="0" smtClean="0">
                <a:solidFill>
                  <a:srgbClr val="1E17A9"/>
                </a:solidFill>
                <a:latin typeface="Arial" pitchFamily="34" charset="0"/>
                <a:cs typeface="Arial" pitchFamily="34" charset="0"/>
              </a:rPr>
            </a:br>
            <a:endParaRPr lang="cs-CZ" sz="2000" dirty="0">
              <a:solidFill>
                <a:srgbClr val="1E17A9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4653136"/>
            <a:ext cx="6400800" cy="409600"/>
          </a:xfrm>
        </p:spPr>
        <p:txBody>
          <a:bodyPr>
            <a:normAutofit/>
          </a:bodyPr>
          <a:lstStyle/>
          <a:p>
            <a:pPr algn="ctr"/>
            <a:r>
              <a:rPr lang="cs-CZ" sz="2000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Zpracovala: Mgr. Bc. Eva Franzová</a:t>
            </a:r>
            <a:endParaRPr lang="cs-CZ" sz="2000" dirty="0">
              <a:solidFill>
                <a:srgbClr val="000099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>
          <a:xfrm>
            <a:off x="609882" y="6381328"/>
            <a:ext cx="7924236" cy="293117"/>
          </a:xfrm>
        </p:spPr>
        <p:txBody>
          <a:bodyPr>
            <a:normAutofit/>
          </a:bodyPr>
          <a:lstStyle/>
          <a:p>
            <a:pPr algn="ctr"/>
            <a:r>
              <a:rPr lang="cs-CZ" dirty="0" smtClean="0">
                <a:solidFill>
                  <a:prstClr val="black">
                    <a:tint val="75000"/>
                  </a:prstClr>
                </a:solidFill>
              </a:rPr>
              <a:t>Speciální základní škola, Česká Kamenice, Jakubské nám. 113, příspěvková organizace</a:t>
            </a: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8" name="Obrázek 7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9692" y="359621"/>
            <a:ext cx="5544616" cy="108012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344535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graphicFrame>
        <p:nvGraphicFramePr>
          <p:cNvPr id="5" name="Zástupný symbol pro obsah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85665930"/>
              </p:ext>
            </p:extLst>
          </p:nvPr>
        </p:nvGraphicFramePr>
        <p:xfrm>
          <a:off x="479617" y="1772816"/>
          <a:ext cx="8229600" cy="4440671"/>
        </p:xfrm>
        <a:graphic>
          <a:graphicData uri="http://schemas.openxmlformats.org/drawingml/2006/table">
            <a:tbl>
              <a:tblPr firstRow="1" bandRow="1">
                <a:tableStyleId>{22838BEF-8BB2-4498-84A7-C5851F593DF1}</a:tableStyleId>
              </a:tblPr>
              <a:tblGrid>
                <a:gridCol w="2386608"/>
                <a:gridCol w="5842992"/>
              </a:tblGrid>
              <a:tr h="308974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Název projektu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Moderní škola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Registrační číslo projektu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Arial"/>
                          <a:ea typeface="Times New Roman"/>
                        </a:rPr>
                        <a:t>CZ.1.07/1.4.00/21.3202</a:t>
                      </a:r>
                      <a:endParaRPr lang="cs-CZ" sz="1100" dirty="0" smtClean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Označení klíčové aktivity</a:t>
                      </a:r>
                      <a:endParaRPr kumimoji="0" lang="cs-CZ" sz="11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smtClean="0">
                          <a:latin typeface="Arial" pitchFamily="34" charset="0"/>
                          <a:cs typeface="Arial" pitchFamily="34" charset="0"/>
                        </a:rPr>
                        <a:t>VY_32_INOVACE_</a:t>
                      </a:r>
                      <a:r>
                        <a:rPr lang="cs-CZ" sz="1100" baseline="0" smtClean="0">
                          <a:latin typeface="Arial" pitchFamily="34" charset="0"/>
                          <a:cs typeface="Arial" pitchFamily="34" charset="0"/>
                        </a:rPr>
                        <a:t>22_PP_04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34052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Předmět</a:t>
                      </a:r>
                      <a:endParaRPr kumimoji="0" lang="cs-CZ" sz="11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PROTIDROGOVÁ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 PREVENCE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34052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Téma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err="1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Gambling</a:t>
                      </a:r>
                      <a:endParaRPr lang="cs-CZ" sz="11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Autor</a:t>
                      </a:r>
                      <a:endParaRPr kumimoji="0" lang="cs-CZ" sz="11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Mgr. Bc. Eva Franzová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Anotace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Seznámení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 se základními informacemi o </a:t>
                      </a:r>
                      <a:r>
                        <a:rPr lang="cs-CZ" sz="1100" baseline="0" dirty="0" err="1" smtClean="0">
                          <a:latin typeface="Arial" pitchFamily="34" charset="0"/>
                          <a:cs typeface="Arial" pitchFamily="34" charset="0"/>
                        </a:rPr>
                        <a:t>gamblingu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Očekávané výstupy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Orientace v oblasti </a:t>
                      </a:r>
                      <a:r>
                        <a:rPr lang="cs-CZ" sz="1100" dirty="0" err="1" smtClean="0">
                          <a:latin typeface="Arial" pitchFamily="34" charset="0"/>
                          <a:cs typeface="Arial" pitchFamily="34" charset="0"/>
                        </a:rPr>
                        <a:t>gamblingu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Jazyk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čeština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Druh učebního materiálu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POWER POINT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Cílová skupina/ročník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žák Speciální ZŠ/6. - 9. ročník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Cíl prezentace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Získání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 nových informací a p</a:t>
                      </a:r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rohloubení znalostí žáků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Časová dotace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25 minut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7385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Vytvořeno (škola, dne)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Speciální základní škola,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 Česká Kamenice, Jakubské nám. 113, p. o</a:t>
                      </a:r>
                      <a:r>
                        <a:rPr lang="cs-CZ" sz="1100" baseline="0" smtClean="0">
                          <a:latin typeface="Arial" pitchFamily="34" charset="0"/>
                          <a:cs typeface="Arial" pitchFamily="34" charset="0"/>
                        </a:rPr>
                        <a:t>.,  3.3.2013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683568" y="6453336"/>
            <a:ext cx="7776864" cy="293117"/>
          </a:xfrm>
        </p:spPr>
        <p:txBody>
          <a:bodyPr/>
          <a:lstStyle/>
          <a:p>
            <a:pPr algn="ctr"/>
            <a:r>
              <a:rPr lang="cs-CZ" dirty="0">
                <a:solidFill>
                  <a:prstClr val="black">
                    <a:tint val="75000"/>
                  </a:prstClr>
                </a:solidFill>
              </a:rPr>
              <a:t>Speciální základní škola, Česká Kamenice, Jakubské nám. 113, příspěvková organizace</a:t>
            </a:r>
          </a:p>
          <a:p>
            <a:pPr algn="ctr"/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8" name="Obrázek 7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22109" y="301289"/>
            <a:ext cx="5544616" cy="108012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26978320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2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GAMBGLING</a:t>
            </a:r>
            <a:endParaRPr lang="cs-CZ" sz="3200" b="1" dirty="0">
              <a:solidFill>
                <a:srgbClr val="000099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cs-CZ" dirty="0" smtClean="0">
              <a:solidFill>
                <a:srgbClr val="000099"/>
              </a:solidFill>
            </a:endParaRPr>
          </a:p>
          <a:p>
            <a:pPr marL="0" indent="0">
              <a:buNone/>
            </a:pPr>
            <a:r>
              <a:rPr lang="cs-CZ" dirty="0" smtClean="0">
                <a:solidFill>
                  <a:srgbClr val="000099"/>
                </a:solidFill>
              </a:rPr>
              <a:t>=  </a:t>
            </a:r>
            <a:r>
              <a:rPr lang="cs-CZ" b="1" dirty="0" smtClean="0">
                <a:solidFill>
                  <a:srgbClr val="000099"/>
                </a:solidFill>
              </a:rPr>
              <a:t>patologické hráčství,</a:t>
            </a:r>
            <a:r>
              <a:rPr lang="cs-CZ" dirty="0" smtClean="0">
                <a:solidFill>
                  <a:srgbClr val="000099"/>
                </a:solidFill>
              </a:rPr>
              <a:t> </a:t>
            </a:r>
            <a:r>
              <a:rPr lang="cs-CZ" b="1" dirty="0" smtClean="0">
                <a:solidFill>
                  <a:srgbClr val="000099"/>
                </a:solidFill>
              </a:rPr>
              <a:t>gamblerství</a:t>
            </a:r>
            <a:r>
              <a:rPr lang="cs-CZ" dirty="0">
                <a:solidFill>
                  <a:srgbClr val="000099"/>
                </a:solidFill>
              </a:rPr>
              <a:t>, </a:t>
            </a:r>
            <a:r>
              <a:rPr lang="cs-CZ" b="1" dirty="0">
                <a:solidFill>
                  <a:srgbClr val="000099"/>
                </a:solidFill>
              </a:rPr>
              <a:t>závislost </a:t>
            </a:r>
            <a:r>
              <a:rPr lang="cs-CZ" b="1" dirty="0" smtClean="0">
                <a:solidFill>
                  <a:srgbClr val="000099"/>
                </a:solidFill>
              </a:rPr>
              <a:t>                          </a:t>
            </a:r>
          </a:p>
          <a:p>
            <a:pPr marL="0" indent="0">
              <a:buNone/>
            </a:pPr>
            <a:r>
              <a:rPr lang="cs-CZ" b="1" dirty="0" smtClean="0">
                <a:solidFill>
                  <a:srgbClr val="000099"/>
                </a:solidFill>
              </a:rPr>
              <a:t>    na automatech</a:t>
            </a:r>
            <a:r>
              <a:rPr lang="cs-CZ" dirty="0" smtClean="0">
                <a:solidFill>
                  <a:srgbClr val="000099"/>
                </a:solidFill>
              </a:rPr>
              <a:t> </a:t>
            </a:r>
            <a:endParaRPr lang="cs-CZ" dirty="0">
              <a:solidFill>
                <a:srgbClr val="000099"/>
              </a:solidFill>
            </a:endParaRPr>
          </a:p>
          <a:p>
            <a:r>
              <a:rPr lang="cs-CZ" dirty="0" smtClean="0">
                <a:solidFill>
                  <a:srgbClr val="000099"/>
                </a:solidFill>
              </a:rPr>
              <a:t>patří mezi </a:t>
            </a:r>
            <a:r>
              <a:rPr lang="cs-CZ" dirty="0">
                <a:solidFill>
                  <a:srgbClr val="000099"/>
                </a:solidFill>
              </a:rPr>
              <a:t>návykové a impulsivní </a:t>
            </a:r>
            <a:r>
              <a:rPr lang="cs-CZ" dirty="0" smtClean="0">
                <a:solidFill>
                  <a:srgbClr val="000099"/>
                </a:solidFill>
              </a:rPr>
              <a:t>poruchy</a:t>
            </a:r>
          </a:p>
          <a:p>
            <a:r>
              <a:rPr lang="cs-CZ" b="1" dirty="0">
                <a:solidFill>
                  <a:srgbClr val="000099"/>
                </a:solidFill>
              </a:rPr>
              <a:t>h</a:t>
            </a:r>
            <a:r>
              <a:rPr lang="cs-CZ" b="1" dirty="0" smtClean="0">
                <a:solidFill>
                  <a:srgbClr val="000099"/>
                </a:solidFill>
              </a:rPr>
              <a:t>azardní hra:</a:t>
            </a:r>
            <a:r>
              <a:rPr lang="cs-CZ" dirty="0" smtClean="0">
                <a:solidFill>
                  <a:srgbClr val="000099"/>
                </a:solidFill>
              </a:rPr>
              <a:t> možnost výhry</a:t>
            </a:r>
          </a:p>
          <a:p>
            <a:pPr marL="0" indent="0">
              <a:buNone/>
            </a:pPr>
            <a:r>
              <a:rPr lang="cs-CZ" dirty="0">
                <a:solidFill>
                  <a:srgbClr val="000099"/>
                </a:solidFill>
              </a:rPr>
              <a:t> </a:t>
            </a:r>
            <a:r>
              <a:rPr lang="cs-CZ" dirty="0" smtClean="0">
                <a:solidFill>
                  <a:srgbClr val="000099"/>
                </a:solidFill>
              </a:rPr>
              <a:t>   (automaty, ruleta, karty, výherní terminály,  </a:t>
            </a:r>
          </a:p>
          <a:p>
            <a:pPr marL="0" indent="0">
              <a:buNone/>
            </a:pPr>
            <a:r>
              <a:rPr lang="cs-CZ" dirty="0" smtClean="0">
                <a:solidFill>
                  <a:srgbClr val="000099"/>
                </a:solidFill>
              </a:rPr>
              <a:t>     sportovní sázky)          </a:t>
            </a:r>
            <a:endParaRPr lang="cs-CZ" dirty="0">
              <a:solidFill>
                <a:srgbClr val="000099"/>
              </a:solidFill>
            </a:endParaRPr>
          </a:p>
          <a:p>
            <a:r>
              <a:rPr lang="cs-CZ" b="1" dirty="0" smtClean="0">
                <a:solidFill>
                  <a:srgbClr val="000099"/>
                </a:solidFill>
              </a:rPr>
              <a:t>počítačové a konzolové hry:</a:t>
            </a:r>
            <a:r>
              <a:rPr lang="cs-CZ" dirty="0" smtClean="0">
                <a:solidFill>
                  <a:srgbClr val="000099"/>
                </a:solidFill>
              </a:rPr>
              <a:t> herní obsah, ztráta reality, časová náročnost</a:t>
            </a:r>
            <a:endParaRPr lang="cs-CZ" dirty="0">
              <a:solidFill>
                <a:srgbClr val="000099"/>
              </a:solidFill>
            </a:endParaRPr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468131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200" b="1" dirty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ZÁKLADNÍ ZNAKY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/>
              <a:buChar char="•"/>
            </a:pPr>
            <a:endParaRPr lang="cs-CZ" b="1" dirty="0" smtClean="0">
              <a:solidFill>
                <a:srgbClr val="000099"/>
              </a:solidFill>
            </a:endParaRPr>
          </a:p>
          <a:p>
            <a:pPr>
              <a:buFont typeface="Arial"/>
              <a:buChar char="•"/>
            </a:pPr>
            <a:r>
              <a:rPr lang="cs-CZ" b="1" dirty="0" smtClean="0">
                <a:solidFill>
                  <a:srgbClr val="000099"/>
                </a:solidFill>
              </a:rPr>
              <a:t>neschopnost </a:t>
            </a:r>
            <a:r>
              <a:rPr lang="cs-CZ" b="1" dirty="0">
                <a:solidFill>
                  <a:srgbClr val="000099"/>
                </a:solidFill>
              </a:rPr>
              <a:t>odolat</a:t>
            </a:r>
            <a:r>
              <a:rPr lang="cs-CZ" dirty="0">
                <a:solidFill>
                  <a:srgbClr val="000099"/>
                </a:solidFill>
              </a:rPr>
              <a:t> </a:t>
            </a:r>
            <a:r>
              <a:rPr lang="cs-CZ" dirty="0" smtClean="0">
                <a:solidFill>
                  <a:srgbClr val="000099"/>
                </a:solidFill>
              </a:rPr>
              <a:t>hře, impulsu, pokušení (nedokáže </a:t>
            </a:r>
            <a:r>
              <a:rPr lang="cs-CZ" dirty="0">
                <a:solidFill>
                  <a:srgbClr val="000099"/>
                </a:solidFill>
              </a:rPr>
              <a:t>odolat hře a také </a:t>
            </a:r>
            <a:r>
              <a:rPr lang="cs-CZ" dirty="0" smtClean="0">
                <a:solidFill>
                  <a:srgbClr val="000099"/>
                </a:solidFill>
              </a:rPr>
              <a:t>s ní není schopen přestat)</a:t>
            </a:r>
            <a:endParaRPr lang="cs-CZ" dirty="0">
              <a:solidFill>
                <a:srgbClr val="000099"/>
              </a:solidFill>
            </a:endParaRPr>
          </a:p>
          <a:p>
            <a:pPr>
              <a:buFont typeface="Arial"/>
              <a:buChar char="•"/>
            </a:pPr>
            <a:r>
              <a:rPr lang="cs-CZ" b="1" dirty="0">
                <a:solidFill>
                  <a:srgbClr val="000099"/>
                </a:solidFill>
              </a:rPr>
              <a:t>v</a:t>
            </a:r>
            <a:r>
              <a:rPr lang="cs-CZ" b="1" dirty="0" smtClean="0">
                <a:solidFill>
                  <a:srgbClr val="000099"/>
                </a:solidFill>
              </a:rPr>
              <a:t>nitřní napětí</a:t>
            </a:r>
            <a:endParaRPr lang="cs-CZ" dirty="0">
              <a:solidFill>
                <a:srgbClr val="000099"/>
              </a:solidFill>
            </a:endParaRPr>
          </a:p>
          <a:p>
            <a:pPr marL="0" indent="0">
              <a:buNone/>
            </a:pPr>
            <a:r>
              <a:rPr lang="cs-CZ" dirty="0" smtClean="0">
                <a:solidFill>
                  <a:srgbClr val="000099"/>
                </a:solidFill>
              </a:rPr>
              <a:t>    ( sníží se, když dotyčný začne hrát)</a:t>
            </a:r>
            <a:endParaRPr lang="cs-CZ" dirty="0">
              <a:solidFill>
                <a:srgbClr val="000099"/>
              </a:solidFill>
            </a:endParaRPr>
          </a:p>
          <a:p>
            <a:pPr>
              <a:buFont typeface="Arial"/>
              <a:buChar char="•"/>
            </a:pPr>
            <a:r>
              <a:rPr lang="cs-CZ" b="1" dirty="0" smtClean="0">
                <a:solidFill>
                  <a:srgbClr val="000099"/>
                </a:solidFill>
              </a:rPr>
              <a:t>pocit </a:t>
            </a:r>
            <a:r>
              <a:rPr lang="cs-CZ" b="1" dirty="0">
                <a:solidFill>
                  <a:srgbClr val="000099"/>
                </a:solidFill>
              </a:rPr>
              <a:t>uspokojení</a:t>
            </a:r>
            <a:r>
              <a:rPr lang="cs-CZ" dirty="0">
                <a:solidFill>
                  <a:srgbClr val="000099"/>
                </a:solidFill>
              </a:rPr>
              <a:t> </a:t>
            </a:r>
            <a:endParaRPr lang="cs-CZ" dirty="0" smtClean="0">
              <a:solidFill>
                <a:srgbClr val="000099"/>
              </a:solidFill>
            </a:endParaRPr>
          </a:p>
          <a:p>
            <a:pPr marL="0" indent="0">
              <a:buNone/>
            </a:pPr>
            <a:r>
              <a:rPr lang="cs-CZ" dirty="0">
                <a:solidFill>
                  <a:srgbClr val="000099"/>
                </a:solidFill>
              </a:rPr>
              <a:t> </a:t>
            </a:r>
            <a:r>
              <a:rPr lang="cs-CZ" dirty="0" smtClean="0">
                <a:solidFill>
                  <a:srgbClr val="000099"/>
                </a:solidFill>
              </a:rPr>
              <a:t>   (příjemné vzrušení a uspokojení </a:t>
            </a:r>
            <a:r>
              <a:rPr lang="cs-CZ" sz="1600" dirty="0" smtClean="0">
                <a:solidFill>
                  <a:srgbClr val="000099"/>
                </a:solidFill>
              </a:rPr>
              <a:t>proti</a:t>
            </a:r>
            <a:r>
              <a:rPr lang="cs-CZ" dirty="0" smtClean="0">
                <a:solidFill>
                  <a:srgbClr val="000099"/>
                </a:solidFill>
              </a:rPr>
              <a:t> výši hazardu  </a:t>
            </a:r>
          </a:p>
          <a:p>
            <a:pPr marL="0" indent="0">
              <a:buNone/>
            </a:pPr>
            <a:r>
              <a:rPr lang="cs-CZ" dirty="0" smtClean="0">
                <a:solidFill>
                  <a:srgbClr val="000099"/>
                </a:solidFill>
              </a:rPr>
              <a:t>     a riziku ztráty</a:t>
            </a:r>
            <a:r>
              <a:rPr lang="cs-CZ" dirty="0">
                <a:solidFill>
                  <a:srgbClr val="000099"/>
                </a:solidFill>
              </a:rPr>
              <a:t>)</a:t>
            </a:r>
          </a:p>
          <a:p>
            <a:endParaRPr lang="cs-CZ" dirty="0">
              <a:solidFill>
                <a:srgbClr val="000099"/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469354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2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PŘÍČINY VZNIKU</a:t>
            </a:r>
            <a:endParaRPr lang="cs-CZ" sz="3200" b="1" dirty="0">
              <a:solidFill>
                <a:srgbClr val="000099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b="1" dirty="0" smtClean="0">
              <a:solidFill>
                <a:srgbClr val="000099"/>
              </a:solidFill>
            </a:endParaRPr>
          </a:p>
          <a:p>
            <a:r>
              <a:rPr lang="cs-CZ" b="1" dirty="0" smtClean="0">
                <a:solidFill>
                  <a:srgbClr val="000099"/>
                </a:solidFill>
              </a:rPr>
              <a:t>stresová situace </a:t>
            </a:r>
          </a:p>
          <a:p>
            <a:pPr marL="0" indent="0">
              <a:buNone/>
            </a:pPr>
            <a:r>
              <a:rPr lang="cs-CZ" b="1" dirty="0">
                <a:solidFill>
                  <a:srgbClr val="000099"/>
                </a:solidFill>
              </a:rPr>
              <a:t> </a:t>
            </a:r>
            <a:r>
              <a:rPr lang="cs-CZ" b="1" dirty="0" smtClean="0">
                <a:solidFill>
                  <a:srgbClr val="000099"/>
                </a:solidFill>
              </a:rPr>
              <a:t>  </a:t>
            </a:r>
            <a:r>
              <a:rPr lang="cs-CZ" dirty="0" smtClean="0">
                <a:solidFill>
                  <a:srgbClr val="000099"/>
                </a:solidFill>
              </a:rPr>
              <a:t>(únik k hraní)</a:t>
            </a:r>
          </a:p>
          <a:p>
            <a:r>
              <a:rPr lang="cs-CZ" b="1" dirty="0">
                <a:solidFill>
                  <a:srgbClr val="000099"/>
                </a:solidFill>
              </a:rPr>
              <a:t>n</a:t>
            </a:r>
            <a:r>
              <a:rPr lang="cs-CZ" b="1" dirty="0" smtClean="0">
                <a:solidFill>
                  <a:srgbClr val="000099"/>
                </a:solidFill>
              </a:rPr>
              <a:t>abídka hry </a:t>
            </a:r>
          </a:p>
          <a:p>
            <a:pPr marL="0" indent="0">
              <a:buNone/>
            </a:pPr>
            <a:r>
              <a:rPr lang="cs-CZ" b="1" dirty="0">
                <a:solidFill>
                  <a:srgbClr val="000099"/>
                </a:solidFill>
              </a:rPr>
              <a:t> </a:t>
            </a:r>
            <a:r>
              <a:rPr lang="cs-CZ" b="1" dirty="0" smtClean="0">
                <a:solidFill>
                  <a:srgbClr val="000099"/>
                </a:solidFill>
              </a:rPr>
              <a:t>  </a:t>
            </a:r>
            <a:r>
              <a:rPr lang="cs-CZ" dirty="0" smtClean="0">
                <a:solidFill>
                  <a:srgbClr val="000099"/>
                </a:solidFill>
              </a:rPr>
              <a:t>(spouštěcí podnět)</a:t>
            </a:r>
          </a:p>
          <a:p>
            <a:r>
              <a:rPr lang="cs-CZ" b="1" dirty="0">
                <a:solidFill>
                  <a:srgbClr val="000099"/>
                </a:solidFill>
              </a:rPr>
              <a:t>o</a:t>
            </a:r>
            <a:r>
              <a:rPr lang="cs-CZ" b="1" dirty="0" smtClean="0">
                <a:solidFill>
                  <a:srgbClr val="000099"/>
                </a:solidFill>
              </a:rPr>
              <a:t>sobnostní vlastnosti </a:t>
            </a:r>
          </a:p>
          <a:p>
            <a:pPr marL="0" indent="0">
              <a:buNone/>
            </a:pPr>
            <a:r>
              <a:rPr lang="cs-CZ" b="1" dirty="0">
                <a:solidFill>
                  <a:srgbClr val="000099"/>
                </a:solidFill>
              </a:rPr>
              <a:t> </a:t>
            </a:r>
            <a:r>
              <a:rPr lang="cs-CZ" b="1" dirty="0" smtClean="0">
                <a:solidFill>
                  <a:srgbClr val="000099"/>
                </a:solidFill>
              </a:rPr>
              <a:t>  </a:t>
            </a:r>
            <a:r>
              <a:rPr lang="cs-CZ" dirty="0" smtClean="0">
                <a:solidFill>
                  <a:srgbClr val="000099"/>
                </a:solidFill>
              </a:rPr>
              <a:t>(sklon k hráčství –  touha  po vzrušení, bezstarostnosti, </a:t>
            </a:r>
          </a:p>
          <a:p>
            <a:pPr marL="0" indent="0">
              <a:buNone/>
            </a:pPr>
            <a:r>
              <a:rPr lang="cs-CZ" dirty="0" smtClean="0">
                <a:solidFill>
                  <a:srgbClr val="000099"/>
                </a:solidFill>
              </a:rPr>
              <a:t>    a riziku, nedostatek citů a důvěry, ...)</a:t>
            </a:r>
            <a:endParaRPr lang="cs-CZ" b="1" dirty="0">
              <a:solidFill>
                <a:srgbClr val="000099"/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401171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2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VAROVNÉ SIGNÁLY</a:t>
            </a:r>
            <a:endParaRPr lang="cs-CZ" sz="3200" b="1" dirty="0">
              <a:solidFill>
                <a:srgbClr val="000099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cs-CZ" dirty="0"/>
          </a:p>
          <a:p>
            <a:r>
              <a:rPr lang="cs-CZ" dirty="0" smtClean="0">
                <a:solidFill>
                  <a:srgbClr val="000099"/>
                </a:solidFill>
              </a:rPr>
              <a:t>člověk </a:t>
            </a:r>
            <a:r>
              <a:rPr lang="cs-CZ" dirty="0">
                <a:solidFill>
                  <a:srgbClr val="000099"/>
                </a:solidFill>
              </a:rPr>
              <a:t>hraje častěji a hazardní hra mu zabírá </a:t>
            </a:r>
            <a:r>
              <a:rPr lang="cs-CZ" dirty="0" smtClean="0">
                <a:solidFill>
                  <a:srgbClr val="000099"/>
                </a:solidFill>
              </a:rPr>
              <a:t>čas</a:t>
            </a:r>
            <a:endParaRPr lang="cs-CZ" dirty="0">
              <a:solidFill>
                <a:srgbClr val="000099"/>
              </a:solidFill>
            </a:endParaRPr>
          </a:p>
          <a:p>
            <a:r>
              <a:rPr lang="cs-CZ" dirty="0" smtClean="0">
                <a:solidFill>
                  <a:srgbClr val="000099"/>
                </a:solidFill>
              </a:rPr>
              <a:t>zanedbávání školu, práci, rodinu, přátele </a:t>
            </a:r>
            <a:r>
              <a:rPr lang="cs-CZ" dirty="0">
                <a:solidFill>
                  <a:srgbClr val="000099"/>
                </a:solidFill>
              </a:rPr>
              <a:t>a </a:t>
            </a:r>
            <a:r>
              <a:rPr lang="cs-CZ" dirty="0" smtClean="0">
                <a:solidFill>
                  <a:srgbClr val="000099"/>
                </a:solidFill>
              </a:rPr>
              <a:t>zájmy</a:t>
            </a:r>
            <a:endParaRPr lang="cs-CZ" dirty="0">
              <a:solidFill>
                <a:srgbClr val="000099"/>
              </a:solidFill>
            </a:endParaRPr>
          </a:p>
          <a:p>
            <a:r>
              <a:rPr lang="cs-CZ" dirty="0" smtClean="0">
                <a:solidFill>
                  <a:srgbClr val="000099"/>
                </a:solidFill>
              </a:rPr>
              <a:t>začne </a:t>
            </a:r>
            <a:r>
              <a:rPr lang="cs-CZ" dirty="0">
                <a:solidFill>
                  <a:srgbClr val="000099"/>
                </a:solidFill>
              </a:rPr>
              <a:t>lhát, podvádět, někdy i krást</a:t>
            </a:r>
          </a:p>
          <a:p>
            <a:r>
              <a:rPr lang="cs-CZ" dirty="0" smtClean="0">
                <a:solidFill>
                  <a:srgbClr val="000099"/>
                </a:solidFill>
              </a:rPr>
              <a:t>ve </a:t>
            </a:r>
            <a:r>
              <a:rPr lang="cs-CZ" dirty="0">
                <a:solidFill>
                  <a:srgbClr val="000099"/>
                </a:solidFill>
              </a:rPr>
              <a:t>vztahu ke hře se špatně ovládá 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1027" name="Picture 3" descr="C:\Users\franzova\AppData\Local\Microsoft\Windows\Temporary Internet Files\Content.IE5\8USW24E2\MP900399968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3952980"/>
            <a:ext cx="2808312" cy="2246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franzova\AppData\Local\Microsoft\Windows\Temporary Internet Files\Content.IE5\0D0PUK21\MP900422537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3952980"/>
            <a:ext cx="2246650" cy="2246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006148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2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FÁZE HRÁČSTVÍ</a:t>
            </a:r>
            <a:endParaRPr lang="cs-CZ" sz="3200" b="1" dirty="0">
              <a:solidFill>
                <a:srgbClr val="000099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lvl="0" indent="0">
              <a:spcBef>
                <a:spcPts val="0"/>
              </a:spcBef>
              <a:buNone/>
            </a:pPr>
            <a:r>
              <a:rPr lang="cs-CZ" sz="1800" b="1" dirty="0">
                <a:solidFill>
                  <a:srgbClr val="000099"/>
                </a:solidFill>
              </a:rPr>
              <a:t>1. </a:t>
            </a:r>
            <a:r>
              <a:rPr lang="cs-CZ" sz="2000" b="1" dirty="0">
                <a:solidFill>
                  <a:srgbClr val="000099"/>
                </a:solidFill>
              </a:rPr>
              <a:t>FÁZE VÝHER</a:t>
            </a:r>
            <a:r>
              <a:rPr lang="cs-CZ" sz="2000" dirty="0">
                <a:solidFill>
                  <a:srgbClr val="000099"/>
                </a:solidFill>
              </a:rPr>
              <a:t> </a:t>
            </a:r>
          </a:p>
          <a:p>
            <a:pPr marL="0" lvl="0" indent="0">
              <a:spcBef>
                <a:spcPts val="0"/>
              </a:spcBef>
              <a:buNone/>
            </a:pPr>
            <a:r>
              <a:rPr lang="cs-CZ" sz="2000" dirty="0">
                <a:solidFill>
                  <a:srgbClr val="000099"/>
                </a:solidFill>
              </a:rPr>
              <a:t>   </a:t>
            </a:r>
            <a:r>
              <a:rPr lang="cs-CZ" sz="2000" dirty="0" smtClean="0">
                <a:solidFill>
                  <a:srgbClr val="000099"/>
                </a:solidFill>
              </a:rPr>
              <a:t> občasná </a:t>
            </a:r>
            <a:r>
              <a:rPr lang="cs-CZ" sz="2000" dirty="0">
                <a:solidFill>
                  <a:srgbClr val="000099"/>
                </a:solidFill>
              </a:rPr>
              <a:t>hraní , častější výhry, vzrušení před hrou a během ní, </a:t>
            </a:r>
            <a:r>
              <a:rPr lang="cs-CZ" sz="2000" dirty="0" smtClean="0">
                <a:solidFill>
                  <a:srgbClr val="000099"/>
                </a:solidFill>
              </a:rPr>
              <a:t> </a:t>
            </a:r>
          </a:p>
          <a:p>
            <a:pPr marL="0" lvl="0" indent="0">
              <a:spcBef>
                <a:spcPts val="0"/>
              </a:spcBef>
              <a:buNone/>
            </a:pPr>
            <a:r>
              <a:rPr lang="cs-CZ" sz="2000" dirty="0" smtClean="0">
                <a:solidFill>
                  <a:srgbClr val="000099"/>
                </a:solidFill>
              </a:rPr>
              <a:t>    fantazie o</a:t>
            </a:r>
            <a:r>
              <a:rPr lang="cs-CZ" sz="2000" dirty="0">
                <a:solidFill>
                  <a:srgbClr val="000099"/>
                </a:solidFill>
              </a:rPr>
              <a:t> velké výhře, optimismus, osamělé hraní, chlubení </a:t>
            </a:r>
            <a:r>
              <a:rPr lang="cs-CZ" sz="2000" dirty="0" smtClean="0">
                <a:solidFill>
                  <a:srgbClr val="000099"/>
                </a:solidFill>
              </a:rPr>
              <a:t>    </a:t>
            </a:r>
          </a:p>
          <a:p>
            <a:pPr marL="0" lvl="0" indent="0">
              <a:spcBef>
                <a:spcPts val="0"/>
              </a:spcBef>
              <a:buNone/>
            </a:pPr>
            <a:r>
              <a:rPr lang="cs-CZ" sz="2000" dirty="0" smtClean="0">
                <a:solidFill>
                  <a:srgbClr val="000099"/>
                </a:solidFill>
              </a:rPr>
              <a:t>    se výhrou</a:t>
            </a:r>
            <a:endParaRPr lang="cs-CZ" sz="2000" dirty="0">
              <a:solidFill>
                <a:srgbClr val="000099"/>
              </a:solidFill>
            </a:endParaRPr>
          </a:p>
          <a:p>
            <a:pPr marL="0" lvl="0" indent="0">
              <a:spcBef>
                <a:spcPts val="0"/>
              </a:spcBef>
              <a:buNone/>
            </a:pPr>
            <a:r>
              <a:rPr lang="cs-CZ" sz="2000" b="1" dirty="0">
                <a:solidFill>
                  <a:srgbClr val="000099"/>
                </a:solidFill>
              </a:rPr>
              <a:t>2. FÁZE PROHRÁVÁNÍ </a:t>
            </a:r>
          </a:p>
          <a:p>
            <a:pPr marL="0" lvl="0" indent="0">
              <a:spcBef>
                <a:spcPts val="0"/>
              </a:spcBef>
              <a:buNone/>
            </a:pPr>
            <a:r>
              <a:rPr lang="cs-CZ" sz="2000" dirty="0">
                <a:solidFill>
                  <a:srgbClr val="000099"/>
                </a:solidFill>
              </a:rPr>
              <a:t>    </a:t>
            </a:r>
            <a:r>
              <a:rPr lang="cs-CZ" sz="2000" dirty="0" smtClean="0">
                <a:solidFill>
                  <a:srgbClr val="000099"/>
                </a:solidFill>
              </a:rPr>
              <a:t>neschopnost </a:t>
            </a:r>
            <a:r>
              <a:rPr lang="cs-CZ" sz="2000" dirty="0">
                <a:solidFill>
                  <a:srgbClr val="000099"/>
                </a:solidFill>
              </a:rPr>
              <a:t>přestat s hraním, půjčování peněz, skrývání hry , </a:t>
            </a:r>
            <a:endParaRPr lang="cs-CZ" sz="2000" dirty="0" smtClean="0">
              <a:solidFill>
                <a:srgbClr val="000099"/>
              </a:solidFill>
            </a:endParaRPr>
          </a:p>
          <a:p>
            <a:pPr marL="0" lvl="0" indent="0">
              <a:spcBef>
                <a:spcPts val="0"/>
              </a:spcBef>
              <a:buNone/>
            </a:pPr>
            <a:r>
              <a:rPr lang="cs-CZ" sz="2000" dirty="0" smtClean="0">
                <a:solidFill>
                  <a:srgbClr val="000099"/>
                </a:solidFill>
              </a:rPr>
              <a:t>    lhaní, bezohlednost </a:t>
            </a:r>
            <a:r>
              <a:rPr lang="cs-CZ" sz="2000" dirty="0">
                <a:solidFill>
                  <a:srgbClr val="000099"/>
                </a:solidFill>
              </a:rPr>
              <a:t>vůči rodině, odklady splátek dluhů,  </a:t>
            </a:r>
            <a:endParaRPr lang="cs-CZ" sz="2000" dirty="0" smtClean="0">
              <a:solidFill>
                <a:srgbClr val="000099"/>
              </a:solidFill>
            </a:endParaRPr>
          </a:p>
          <a:p>
            <a:pPr marL="0" lvl="0" indent="0">
              <a:spcBef>
                <a:spcPts val="0"/>
              </a:spcBef>
              <a:buNone/>
            </a:pPr>
            <a:r>
              <a:rPr lang="cs-CZ" sz="2000" dirty="0" smtClean="0">
                <a:solidFill>
                  <a:srgbClr val="000099"/>
                </a:solidFill>
              </a:rPr>
              <a:t>    podrážděnost</a:t>
            </a:r>
            <a:r>
              <a:rPr lang="cs-CZ" sz="2000" dirty="0">
                <a:solidFill>
                  <a:srgbClr val="000099"/>
                </a:solidFill>
              </a:rPr>
              <a:t>, </a:t>
            </a:r>
            <a:r>
              <a:rPr lang="cs-CZ" sz="2000" dirty="0" smtClean="0">
                <a:solidFill>
                  <a:srgbClr val="000099"/>
                </a:solidFill>
              </a:rPr>
              <a:t>neklid</a:t>
            </a:r>
            <a:r>
              <a:rPr lang="cs-CZ" sz="2000" dirty="0">
                <a:solidFill>
                  <a:srgbClr val="000099"/>
                </a:solidFill>
              </a:rPr>
              <a:t>, </a:t>
            </a:r>
            <a:r>
              <a:rPr lang="cs-CZ" sz="2000" dirty="0" smtClean="0">
                <a:solidFill>
                  <a:srgbClr val="000099"/>
                </a:solidFill>
              </a:rPr>
              <a:t>uzavřenost</a:t>
            </a:r>
            <a:r>
              <a:rPr lang="cs-CZ" sz="2000" dirty="0">
                <a:solidFill>
                  <a:srgbClr val="000099"/>
                </a:solidFill>
              </a:rPr>
              <a:t>, problémy v rodině, </a:t>
            </a:r>
            <a:endParaRPr lang="cs-CZ" sz="2000" dirty="0" smtClean="0">
              <a:solidFill>
                <a:srgbClr val="000099"/>
              </a:solidFill>
            </a:endParaRPr>
          </a:p>
          <a:p>
            <a:pPr marL="0" lvl="0" indent="0">
              <a:spcBef>
                <a:spcPts val="0"/>
              </a:spcBef>
              <a:buNone/>
            </a:pPr>
            <a:r>
              <a:rPr lang="cs-CZ" sz="2000" dirty="0" smtClean="0">
                <a:solidFill>
                  <a:srgbClr val="000099"/>
                </a:solidFill>
              </a:rPr>
              <a:t>    zanedbávání zdraví</a:t>
            </a:r>
            <a:endParaRPr lang="cs-CZ" sz="2000" dirty="0">
              <a:solidFill>
                <a:srgbClr val="000099"/>
              </a:solidFill>
            </a:endParaRPr>
          </a:p>
          <a:p>
            <a:pPr marL="0" lvl="0" indent="0">
              <a:spcBef>
                <a:spcPts val="0"/>
              </a:spcBef>
              <a:buNone/>
            </a:pPr>
            <a:r>
              <a:rPr lang="cs-CZ" sz="2000" b="1" dirty="0">
                <a:solidFill>
                  <a:srgbClr val="000099"/>
                </a:solidFill>
              </a:rPr>
              <a:t>3. FÁZE ZOUFALSTVÍ </a:t>
            </a:r>
          </a:p>
          <a:p>
            <a:pPr marL="0" lvl="0" indent="0">
              <a:spcBef>
                <a:spcPts val="0"/>
              </a:spcBef>
              <a:buNone/>
            </a:pPr>
            <a:r>
              <a:rPr lang="cs-CZ" sz="2000" b="1" dirty="0">
                <a:solidFill>
                  <a:srgbClr val="000099"/>
                </a:solidFill>
              </a:rPr>
              <a:t>    </a:t>
            </a:r>
            <a:r>
              <a:rPr lang="cs-CZ" sz="2000" dirty="0" smtClean="0">
                <a:solidFill>
                  <a:srgbClr val="000099"/>
                </a:solidFill>
              </a:rPr>
              <a:t>odcizení </a:t>
            </a:r>
            <a:r>
              <a:rPr lang="cs-CZ" sz="2000" dirty="0">
                <a:solidFill>
                  <a:srgbClr val="000099"/>
                </a:solidFill>
              </a:rPr>
              <a:t>od rodiny a přátel, ztráta rodiny, trestná činnost, </a:t>
            </a:r>
            <a:endParaRPr lang="cs-CZ" sz="2000" dirty="0" smtClean="0">
              <a:solidFill>
                <a:srgbClr val="000099"/>
              </a:solidFill>
            </a:endParaRPr>
          </a:p>
          <a:p>
            <a:pPr marL="0" lvl="0" indent="0">
              <a:spcBef>
                <a:spcPts val="0"/>
              </a:spcBef>
              <a:buNone/>
            </a:pPr>
            <a:r>
              <a:rPr lang="cs-CZ" sz="2000" dirty="0" smtClean="0">
                <a:solidFill>
                  <a:srgbClr val="000099"/>
                </a:solidFill>
              </a:rPr>
              <a:t>    popírání vlastní odpovědnosti</a:t>
            </a:r>
            <a:r>
              <a:rPr lang="cs-CZ" sz="2000" dirty="0">
                <a:solidFill>
                  <a:srgbClr val="000099"/>
                </a:solidFill>
              </a:rPr>
              <a:t>, časté prohry, obviňování </a:t>
            </a:r>
            <a:endParaRPr lang="cs-CZ" sz="2000" dirty="0" smtClean="0">
              <a:solidFill>
                <a:srgbClr val="000099"/>
              </a:solidFill>
            </a:endParaRPr>
          </a:p>
          <a:p>
            <a:pPr marL="0" lvl="0" indent="0">
              <a:spcBef>
                <a:spcPts val="0"/>
              </a:spcBef>
              <a:buNone/>
            </a:pPr>
            <a:r>
              <a:rPr lang="cs-CZ" sz="2000" dirty="0" smtClean="0">
                <a:solidFill>
                  <a:srgbClr val="000099"/>
                </a:solidFill>
              </a:rPr>
              <a:t>    druhých</a:t>
            </a:r>
            <a:r>
              <a:rPr lang="cs-CZ" sz="2000" dirty="0">
                <a:solidFill>
                  <a:srgbClr val="000099"/>
                </a:solidFill>
              </a:rPr>
              <a:t>, výčitky </a:t>
            </a:r>
            <a:r>
              <a:rPr lang="cs-CZ" sz="2000" dirty="0" smtClean="0">
                <a:solidFill>
                  <a:srgbClr val="000099"/>
                </a:solidFill>
              </a:rPr>
              <a:t>svědomí, panika</a:t>
            </a:r>
            <a:r>
              <a:rPr lang="cs-CZ" sz="2000" dirty="0">
                <a:solidFill>
                  <a:srgbClr val="000099"/>
                </a:solidFill>
              </a:rPr>
              <a:t>, myšlenky na sebevraždu, </a:t>
            </a:r>
            <a:endParaRPr lang="cs-CZ" sz="2000" dirty="0" smtClean="0">
              <a:solidFill>
                <a:srgbClr val="000099"/>
              </a:solidFill>
            </a:endParaRPr>
          </a:p>
          <a:p>
            <a:pPr marL="0" lvl="0" indent="0">
              <a:spcBef>
                <a:spcPts val="0"/>
              </a:spcBef>
              <a:buNone/>
            </a:pPr>
            <a:r>
              <a:rPr lang="cs-CZ" sz="2000" dirty="0" smtClean="0">
                <a:solidFill>
                  <a:srgbClr val="000099"/>
                </a:solidFill>
              </a:rPr>
              <a:t>    rozvody</a:t>
            </a:r>
            <a:r>
              <a:rPr lang="cs-CZ" sz="2000" dirty="0">
                <a:solidFill>
                  <a:srgbClr val="000099"/>
                </a:solidFill>
              </a:rPr>
              <a:t>, alkohol, </a:t>
            </a:r>
            <a:r>
              <a:rPr lang="cs-CZ" sz="2000" dirty="0" smtClean="0">
                <a:solidFill>
                  <a:srgbClr val="000099"/>
                </a:solidFill>
              </a:rPr>
              <a:t>zhroucení </a:t>
            </a:r>
            <a:endParaRPr lang="cs-CZ" sz="2000" dirty="0">
              <a:solidFill>
                <a:srgbClr val="000099"/>
              </a:solidFill>
            </a:endParaRPr>
          </a:p>
          <a:p>
            <a:pPr marL="0" lvl="0" indent="0">
              <a:spcBef>
                <a:spcPts val="0"/>
              </a:spcBef>
              <a:buNone/>
            </a:pPr>
            <a:r>
              <a:rPr lang="cs-CZ" sz="2000" dirty="0">
                <a:solidFill>
                  <a:srgbClr val="000099"/>
                </a:solidFill>
              </a:rPr>
              <a:t>    </a:t>
            </a:r>
            <a:r>
              <a:rPr lang="cs-CZ" sz="2000" b="1" dirty="0" smtClean="0">
                <a:solidFill>
                  <a:srgbClr val="000099"/>
                </a:solidFill>
              </a:rPr>
              <a:t>= </a:t>
            </a:r>
            <a:r>
              <a:rPr lang="cs-CZ" sz="2000" b="1" dirty="0">
                <a:solidFill>
                  <a:srgbClr val="000099"/>
                </a:solidFill>
              </a:rPr>
              <a:t>beznaděj</a:t>
            </a:r>
            <a:r>
              <a:rPr lang="cs-CZ" sz="2000" dirty="0">
                <a:solidFill>
                  <a:srgbClr val="000099"/>
                </a:solidFill>
              </a:rPr>
              <a:t> </a:t>
            </a:r>
          </a:p>
          <a:p>
            <a:endParaRPr lang="cs-CZ" sz="1800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75577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200" b="1" dirty="0" smtClean="0">
                <a:solidFill>
                  <a:srgbClr val="000099"/>
                </a:solidFill>
                <a:effectLst/>
                <a:latin typeface="Arial" pitchFamily="34" charset="0"/>
                <a:cs typeface="Arial" pitchFamily="34" charset="0"/>
              </a:rPr>
              <a:t>SYSTÉMY HRÁČSTVÍ</a:t>
            </a:r>
            <a:endParaRPr lang="cs-CZ" sz="3200" b="1" dirty="0">
              <a:solidFill>
                <a:srgbClr val="000099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cs-CZ" b="1" dirty="0" smtClean="0">
                <a:solidFill>
                  <a:srgbClr val="000099"/>
                </a:solidFill>
              </a:rPr>
              <a:t>1. </a:t>
            </a:r>
            <a:r>
              <a:rPr lang="cs-CZ" sz="3100" b="1" dirty="0" smtClean="0">
                <a:solidFill>
                  <a:srgbClr val="000099"/>
                </a:solidFill>
              </a:rPr>
              <a:t>SYSTÉM PSYCHICKÝ</a:t>
            </a:r>
            <a:endParaRPr lang="cs-CZ" sz="3100" dirty="0" smtClean="0">
              <a:solidFill>
                <a:srgbClr val="000099"/>
              </a:solidFill>
            </a:endParaRP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cs-CZ" sz="3100" dirty="0" smtClean="0">
                <a:solidFill>
                  <a:srgbClr val="000099"/>
                </a:solidFill>
              </a:rPr>
              <a:t>    obtížná </a:t>
            </a:r>
            <a:r>
              <a:rPr lang="cs-CZ" sz="3100" dirty="0">
                <a:solidFill>
                  <a:srgbClr val="000099"/>
                </a:solidFill>
              </a:rPr>
              <a:t>životní </a:t>
            </a:r>
            <a:r>
              <a:rPr lang="cs-CZ" sz="3100" dirty="0" smtClean="0">
                <a:solidFill>
                  <a:srgbClr val="000099"/>
                </a:solidFill>
              </a:rPr>
              <a:t>situace, povahové rysy (hledat </a:t>
            </a:r>
            <a:r>
              <a:rPr lang="cs-CZ" sz="3100" dirty="0">
                <a:solidFill>
                  <a:srgbClr val="000099"/>
                </a:solidFill>
              </a:rPr>
              <a:t>vzrušení </a:t>
            </a:r>
            <a:endParaRPr lang="cs-CZ" sz="3100" dirty="0" smtClean="0">
              <a:solidFill>
                <a:srgbClr val="000099"/>
              </a:solidFill>
            </a:endParaRP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cs-CZ" sz="3100" dirty="0">
                <a:solidFill>
                  <a:srgbClr val="000099"/>
                </a:solidFill>
              </a:rPr>
              <a:t> </a:t>
            </a:r>
            <a:r>
              <a:rPr lang="cs-CZ" sz="3100" dirty="0" smtClean="0">
                <a:solidFill>
                  <a:srgbClr val="000099"/>
                </a:solidFill>
              </a:rPr>
              <a:t>   za každou cenu)</a:t>
            </a:r>
            <a:endParaRPr lang="cs-CZ" sz="3100" dirty="0">
              <a:solidFill>
                <a:srgbClr val="000099"/>
              </a:solidFill>
            </a:endParaRP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cs-CZ" sz="3100" b="1" dirty="0" smtClean="0">
                <a:solidFill>
                  <a:srgbClr val="000099"/>
                </a:solidFill>
              </a:rPr>
              <a:t>2. SYSTÉM FYZICKÝ</a:t>
            </a:r>
            <a:endParaRPr lang="cs-CZ" sz="3100" dirty="0">
              <a:solidFill>
                <a:srgbClr val="000099"/>
              </a:solidFill>
            </a:endParaRP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cs-CZ" sz="3100" dirty="0" smtClean="0">
                <a:solidFill>
                  <a:srgbClr val="000099"/>
                </a:solidFill>
              </a:rPr>
              <a:t>    ovlivňuje úroveň </a:t>
            </a:r>
            <a:r>
              <a:rPr lang="cs-CZ" sz="3100" dirty="0">
                <a:solidFill>
                  <a:srgbClr val="000099"/>
                </a:solidFill>
              </a:rPr>
              <a:t>zdraví a celkovou kondici </a:t>
            </a:r>
            <a:endParaRPr lang="cs-CZ" sz="3100" dirty="0" smtClean="0">
              <a:solidFill>
                <a:srgbClr val="000099"/>
              </a:solidFill>
            </a:endParaRP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cs-CZ" sz="3100" b="1" dirty="0" smtClean="0">
                <a:solidFill>
                  <a:srgbClr val="000099"/>
                </a:solidFill>
              </a:rPr>
              <a:t>3. SYSTÉM RODINNÝ</a:t>
            </a:r>
            <a:endParaRPr lang="cs-CZ" sz="3100" dirty="0">
              <a:solidFill>
                <a:srgbClr val="000099"/>
              </a:solidFill>
            </a:endParaRP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cs-CZ" sz="3100" dirty="0" smtClean="0">
                <a:solidFill>
                  <a:srgbClr val="000099"/>
                </a:solidFill>
              </a:rPr>
              <a:t>    rodina </a:t>
            </a:r>
            <a:r>
              <a:rPr lang="cs-CZ" sz="3100" dirty="0">
                <a:solidFill>
                  <a:srgbClr val="000099"/>
                </a:solidFill>
              </a:rPr>
              <a:t>může člověka před vlivem chorobného hráčství </a:t>
            </a:r>
            <a:r>
              <a:rPr lang="cs-CZ" sz="3100" dirty="0" smtClean="0">
                <a:solidFill>
                  <a:srgbClr val="000099"/>
                </a:solidFill>
              </a:rPr>
              <a:t>   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cs-CZ" sz="3100" dirty="0" smtClean="0">
                <a:solidFill>
                  <a:srgbClr val="000099"/>
                </a:solidFill>
              </a:rPr>
              <a:t>    chránit, může ale také </a:t>
            </a:r>
            <a:r>
              <a:rPr lang="cs-CZ" sz="3100" dirty="0">
                <a:solidFill>
                  <a:srgbClr val="000099"/>
                </a:solidFill>
              </a:rPr>
              <a:t>vzniku choroby napomáhat </a:t>
            </a:r>
            <a:r>
              <a:rPr lang="cs-CZ" sz="3100" dirty="0" smtClean="0">
                <a:solidFill>
                  <a:srgbClr val="000099"/>
                </a:solidFill>
              </a:rPr>
              <a:t>   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cs-CZ" sz="3100" dirty="0" smtClean="0">
                <a:solidFill>
                  <a:srgbClr val="000099"/>
                </a:solidFill>
              </a:rPr>
              <a:t>   (neexistují </a:t>
            </a:r>
            <a:r>
              <a:rPr lang="cs-CZ" sz="3100" dirty="0">
                <a:solidFill>
                  <a:srgbClr val="000099"/>
                </a:solidFill>
              </a:rPr>
              <a:t>jasná a prosazovaná </a:t>
            </a:r>
            <a:r>
              <a:rPr lang="cs-CZ" sz="3100" dirty="0" smtClean="0">
                <a:solidFill>
                  <a:srgbClr val="000099"/>
                </a:solidFill>
              </a:rPr>
              <a:t>pravidla)</a:t>
            </a:r>
            <a:endParaRPr lang="cs-CZ" sz="3100" dirty="0">
              <a:solidFill>
                <a:srgbClr val="000099"/>
              </a:solidFill>
            </a:endParaRP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cs-CZ" sz="3100" b="1" dirty="0" smtClean="0">
                <a:solidFill>
                  <a:srgbClr val="000099"/>
                </a:solidFill>
              </a:rPr>
              <a:t>4. SYSTÉM SOCIÁLNÍ</a:t>
            </a:r>
            <a:r>
              <a:rPr lang="cs-CZ" sz="3100" dirty="0" smtClean="0">
                <a:solidFill>
                  <a:srgbClr val="000099"/>
                </a:solidFill>
              </a:rPr>
              <a:t> 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cs-CZ" sz="3100" dirty="0">
                <a:solidFill>
                  <a:srgbClr val="000099"/>
                </a:solidFill>
              </a:rPr>
              <a:t> </a:t>
            </a:r>
            <a:r>
              <a:rPr lang="cs-CZ" sz="3100" dirty="0" smtClean="0">
                <a:solidFill>
                  <a:srgbClr val="000099"/>
                </a:solidFill>
              </a:rPr>
              <a:t>   vliv společnosti– </a:t>
            </a:r>
            <a:r>
              <a:rPr lang="cs-CZ" sz="3100" dirty="0">
                <a:solidFill>
                  <a:srgbClr val="000099"/>
                </a:solidFill>
              </a:rPr>
              <a:t>podpora i prevence </a:t>
            </a:r>
            <a:r>
              <a:rPr lang="cs-CZ" sz="3100" dirty="0" smtClean="0">
                <a:solidFill>
                  <a:srgbClr val="000099"/>
                </a:solidFill>
              </a:rPr>
              <a:t>chorobného 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cs-CZ" sz="3100" dirty="0" smtClean="0">
                <a:solidFill>
                  <a:srgbClr val="000099"/>
                </a:solidFill>
              </a:rPr>
              <a:t>    hráčství (např. povolení nebo nepovolení určité </a:t>
            </a:r>
            <a:r>
              <a:rPr lang="cs-CZ" sz="3100" dirty="0">
                <a:solidFill>
                  <a:srgbClr val="000099"/>
                </a:solidFill>
              </a:rPr>
              <a:t>formy </a:t>
            </a:r>
            <a:r>
              <a:rPr lang="cs-CZ" sz="3100" dirty="0" smtClean="0">
                <a:solidFill>
                  <a:srgbClr val="000099"/>
                </a:solidFill>
              </a:rPr>
              <a:t> 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cs-CZ" sz="3100" dirty="0" smtClean="0">
                <a:solidFill>
                  <a:srgbClr val="000099"/>
                </a:solidFill>
              </a:rPr>
              <a:t>    hazardní hry)</a:t>
            </a:r>
            <a:endParaRPr lang="cs-CZ" sz="3100" dirty="0">
              <a:solidFill>
                <a:srgbClr val="000099"/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29550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2348880"/>
          </a:xfrm>
        </p:spPr>
        <p:txBody>
          <a:bodyPr/>
          <a:lstStyle/>
          <a:p>
            <a:r>
              <a:rPr lang="cs-CZ" sz="3200" b="1" dirty="0" smtClean="0"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GAMBLING. GAMBLERSTVÍ NENÍ HRA…</a:t>
            </a:r>
            <a:endParaRPr lang="cs-CZ" sz="3200" b="1" dirty="0">
              <a:solidFill>
                <a:srgbClr val="000099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/>
          </a:p>
          <a:p>
            <a:pPr marL="0" indent="0" algn="ctr">
              <a:buNone/>
            </a:pPr>
            <a:endParaRPr lang="cs-CZ" dirty="0">
              <a:solidFill>
                <a:srgbClr val="000099"/>
              </a:solidFill>
            </a:endParaRPr>
          </a:p>
          <a:p>
            <a:pPr marL="0" indent="0" algn="ctr">
              <a:buNone/>
            </a:pPr>
            <a:r>
              <a:rPr lang="cs-CZ" dirty="0" smtClean="0">
                <a:solidFill>
                  <a:srgbClr val="000099"/>
                </a:solidFill>
              </a:rPr>
              <a:t>SPOT</a:t>
            </a:r>
          </a:p>
          <a:p>
            <a:pPr marL="0" indent="0" algn="ctr">
              <a:buNone/>
            </a:pPr>
            <a:endParaRPr lang="cs-CZ" b="1" dirty="0">
              <a:solidFill>
                <a:srgbClr val="000099"/>
              </a:solidFill>
            </a:endParaRPr>
          </a:p>
          <a:p>
            <a:pPr marL="0" indent="0" algn="ctr">
              <a:buNone/>
            </a:pPr>
            <a:r>
              <a:rPr lang="cs-CZ" sz="2000" dirty="0">
                <a:solidFill>
                  <a:srgbClr val="000099"/>
                </a:solidFill>
                <a:hlinkClick r:id="rId2"/>
              </a:rPr>
              <a:t>http://</a:t>
            </a:r>
            <a:r>
              <a:rPr lang="cs-CZ" sz="2000" dirty="0" smtClean="0">
                <a:solidFill>
                  <a:srgbClr val="000099"/>
                </a:solidFill>
                <a:hlinkClick r:id="rId2"/>
              </a:rPr>
              <a:t>www.reknidrogamne.cz/cs/media/media-videa</a:t>
            </a:r>
            <a:endParaRPr lang="cs-CZ" sz="2000" dirty="0" smtClean="0">
              <a:solidFill>
                <a:srgbClr val="000099"/>
              </a:solidFill>
            </a:endParaRPr>
          </a:p>
          <a:p>
            <a:pPr marL="0" indent="0" algn="ctr">
              <a:buNone/>
            </a:pPr>
            <a:endParaRPr lang="cs-CZ" sz="2000" dirty="0">
              <a:solidFill>
                <a:srgbClr val="000099"/>
              </a:solidFill>
            </a:endParaRPr>
          </a:p>
          <a:p>
            <a:pPr marL="0" indent="0" algn="ctr">
              <a:buNone/>
            </a:pPr>
            <a:endParaRPr lang="cs-CZ" b="1" dirty="0">
              <a:solidFill>
                <a:srgbClr val="000099"/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88134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58091" y="1772816"/>
            <a:ext cx="7772400" cy="576063"/>
          </a:xfrm>
        </p:spPr>
        <p:txBody>
          <a:bodyPr>
            <a:normAutofit/>
          </a:bodyPr>
          <a:lstStyle/>
          <a:p>
            <a:pPr algn="l"/>
            <a:r>
              <a:rPr lang="cs-CZ" sz="2000" dirty="0" smtClean="0">
                <a:solidFill>
                  <a:srgbClr val="1E17A9"/>
                </a:solidFill>
                <a:latin typeface="Arial" pitchFamily="34" charset="0"/>
                <a:cs typeface="Arial" pitchFamily="34" charset="0"/>
              </a:rPr>
              <a:t>POUŽITÉ ZDROJE</a:t>
            </a:r>
            <a:endParaRPr lang="cs-CZ" sz="2000" dirty="0">
              <a:solidFill>
                <a:srgbClr val="1E17A9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11560" y="1556792"/>
            <a:ext cx="7704856" cy="4320480"/>
          </a:xfrm>
        </p:spPr>
        <p:txBody>
          <a:bodyPr>
            <a:normAutofit fontScale="85000" lnSpcReduction="20000"/>
          </a:bodyPr>
          <a:lstStyle/>
          <a:p>
            <a:pPr marL="285750" indent="-285750" algn="l">
              <a:buFont typeface="Arial" pitchFamily="34" charset="0"/>
              <a:buChar char="•"/>
            </a:pPr>
            <a:endParaRPr lang="cs-CZ" sz="2200" dirty="0" smtClean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 marL="285750" indent="-285750" algn="l">
              <a:buFont typeface="Arial" pitchFamily="34" charset="0"/>
              <a:buChar char="•"/>
            </a:pPr>
            <a:endParaRPr lang="cs-CZ" sz="2200" dirty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 marL="285750" indent="-285750" algn="l">
              <a:buFont typeface="Arial" pitchFamily="34" charset="0"/>
              <a:buChar char="•"/>
            </a:pPr>
            <a:endParaRPr lang="cs-CZ" sz="2200" dirty="0" smtClean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 marL="285750" indent="-285750" algn="l">
              <a:buFont typeface="Arial" pitchFamily="34" charset="0"/>
              <a:buChar char="•"/>
            </a:pPr>
            <a:r>
              <a:rPr lang="cs-CZ" sz="1700" dirty="0" smtClean="0">
                <a:ln w="1905"/>
                <a:solidFill>
                  <a:srgbClr val="000099"/>
                </a:solidFill>
                <a:latin typeface="Verdana"/>
                <a:ea typeface="Verdana"/>
                <a:cs typeface="Verdana"/>
              </a:rPr>
              <a:t>Microsoft - </a:t>
            </a:r>
            <a:r>
              <a:rPr lang="cs-CZ" sz="1700" dirty="0" smtClean="0">
                <a:ln w="1905"/>
                <a:solidFill>
                  <a:srgbClr val="000099"/>
                </a:solidFill>
                <a:latin typeface="Verdana"/>
                <a:ea typeface="Verdana"/>
                <a:cs typeface="Verdana"/>
                <a:hlinkClick r:id="rId3"/>
              </a:rPr>
              <a:t>http://office.microsoft.com</a:t>
            </a:r>
            <a:endParaRPr lang="cs-CZ" sz="1700" dirty="0" smtClean="0">
              <a:ln w="1905"/>
              <a:solidFill>
                <a:srgbClr val="000099"/>
              </a:solidFill>
              <a:latin typeface="Verdana"/>
              <a:ea typeface="Verdana"/>
              <a:cs typeface="Verdana"/>
            </a:endParaRPr>
          </a:p>
          <a:p>
            <a:pPr marL="285750" indent="-285750" algn="l">
              <a:lnSpc>
                <a:spcPct val="115000"/>
              </a:lnSpc>
              <a:spcAft>
                <a:spcPts val="1000"/>
              </a:spcAft>
              <a:buFont typeface="Arial" pitchFamily="34" charset="0"/>
              <a:buChar char="•"/>
            </a:pPr>
            <a:r>
              <a:rPr lang="cs-CZ" sz="1700" dirty="0">
                <a:solidFill>
                  <a:srgbClr val="000099"/>
                </a:solidFill>
                <a:latin typeface="Arial"/>
                <a:ea typeface="Times New Roman"/>
                <a:hlinkClick r:id="rId4"/>
              </a:rPr>
              <a:t>http://</a:t>
            </a:r>
            <a:r>
              <a:rPr lang="cs-CZ" sz="1700" dirty="0" smtClean="0">
                <a:solidFill>
                  <a:srgbClr val="000099"/>
                </a:solidFill>
                <a:latin typeface="Arial"/>
                <a:ea typeface="Times New Roman"/>
                <a:hlinkClick r:id="rId4"/>
              </a:rPr>
              <a:t>www.poradenskecentrum.cz/gambling.php</a:t>
            </a:r>
            <a:r>
              <a:rPr lang="cs-CZ" sz="1700" dirty="0" smtClean="0">
                <a:solidFill>
                  <a:srgbClr val="000099"/>
                </a:solidFill>
                <a:latin typeface="Arial"/>
                <a:ea typeface="Times New Roman"/>
              </a:rPr>
              <a:t> (str. </a:t>
            </a:r>
            <a:r>
              <a:rPr lang="cs-CZ" sz="1700" smtClean="0">
                <a:solidFill>
                  <a:srgbClr val="000099"/>
                </a:solidFill>
                <a:latin typeface="Arial"/>
                <a:ea typeface="Times New Roman"/>
              </a:rPr>
              <a:t>4, 6)</a:t>
            </a:r>
            <a:endParaRPr lang="cs-CZ" sz="1700" dirty="0" smtClean="0">
              <a:solidFill>
                <a:srgbClr val="000099"/>
              </a:solidFill>
              <a:latin typeface="Arial"/>
              <a:ea typeface="Times New Roman"/>
            </a:endParaRPr>
          </a:p>
          <a:p>
            <a:pPr marL="285750" lvl="0" indent="-285750" algn="l">
              <a:spcAft>
                <a:spcPts val="1000"/>
              </a:spcAft>
              <a:buFont typeface="Arial" pitchFamily="34" charset="0"/>
              <a:buChar char="•"/>
            </a:pPr>
            <a:r>
              <a:rPr lang="cs-CZ" sz="1700" dirty="0" err="1">
                <a:solidFill>
                  <a:srgbClr val="000099"/>
                </a:solidFill>
                <a:latin typeface="Arial"/>
                <a:ea typeface="Times New Roman"/>
              </a:rPr>
              <a:t>Presl</a:t>
            </a:r>
            <a:r>
              <a:rPr lang="cs-CZ" sz="1700" dirty="0">
                <a:solidFill>
                  <a:srgbClr val="000099"/>
                </a:solidFill>
                <a:latin typeface="Arial"/>
                <a:ea typeface="Times New Roman"/>
              </a:rPr>
              <a:t>, Jiří. Desatero prevence vzniků závislostí aneb Řekni drogám NE. Nakladatelství  MEDEA KULTUR  s. r. o.. Vyrobeno ve spolupráci s VZP ČR. (udělen souhlas nakladatelství)</a:t>
            </a:r>
          </a:p>
          <a:p>
            <a:pPr algn="l">
              <a:lnSpc>
                <a:spcPct val="115000"/>
              </a:lnSpc>
              <a:spcAft>
                <a:spcPts val="1000"/>
              </a:spcAft>
            </a:pPr>
            <a:endParaRPr lang="cs-CZ" sz="2400" dirty="0">
              <a:latin typeface="Arial"/>
              <a:ea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cs-CZ" sz="2400" dirty="0" smtClean="0">
              <a:latin typeface="Arial"/>
              <a:ea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cs-CZ" sz="2400" dirty="0" smtClean="0">
              <a:latin typeface="Arial"/>
              <a:ea typeface="Times New Roman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cs-CZ" sz="1400" dirty="0" smtClean="0">
                <a:solidFill>
                  <a:schemeClr val="tx1"/>
                </a:solidFill>
                <a:latin typeface="Arial"/>
                <a:ea typeface="Times New Roman"/>
              </a:rPr>
              <a:t>„Materiál </a:t>
            </a:r>
            <a:r>
              <a:rPr lang="cs-CZ" sz="1400" dirty="0">
                <a:solidFill>
                  <a:schemeClr val="tx1"/>
                </a:solidFill>
                <a:latin typeface="Arial"/>
                <a:ea typeface="Times New Roman"/>
              </a:rPr>
              <a:t>je určen pro bezplatné používání pro potřeby výuky a vzdělávání ve všech typech škol a školských zařízení. Jakékoliv další využití podléhá autorskému zákonu. Veškerá vlastní díla autora (fotografie, videa) lze bezplatně dále používat i šířit při uvedení autorova jména."</a:t>
            </a:r>
          </a:p>
          <a:p>
            <a:pPr marL="285750" indent="-285750" algn="just">
              <a:buFont typeface="Arial" pitchFamily="34" charset="0"/>
              <a:buChar char="•"/>
            </a:pPr>
            <a:endParaRPr lang="cs-CZ" sz="2200" dirty="0" smtClean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 marL="285750" indent="-285750">
              <a:buFont typeface="Arial" pitchFamily="34" charset="0"/>
              <a:buChar char="•"/>
            </a:pPr>
            <a:endParaRPr lang="cs-CZ" sz="2200" dirty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2"/>
          </p:nvPr>
        </p:nvSpPr>
        <p:spPr>
          <a:xfrm>
            <a:off x="683568" y="6453336"/>
            <a:ext cx="7704856" cy="293117"/>
          </a:xfrm>
        </p:spPr>
        <p:txBody>
          <a:bodyPr/>
          <a:lstStyle/>
          <a:p>
            <a:pPr algn="ctr"/>
            <a:r>
              <a:rPr lang="cs-CZ" dirty="0">
                <a:solidFill>
                  <a:prstClr val="black">
                    <a:tint val="75000"/>
                  </a:prstClr>
                </a:solidFill>
              </a:rPr>
              <a:t>Speciální základní škola, Česká Kamenice, Jakubské nám. 113, příspěvková organizace</a:t>
            </a:r>
          </a:p>
          <a:p>
            <a:pPr algn="ctr"/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5" name="Obrázek 4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71983" y="332656"/>
            <a:ext cx="5544616" cy="108012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20150731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xekutivní">
  <a:themeElements>
    <a:clrScheme name="Horizont">
      <a:dk1>
        <a:srgbClr val="000000"/>
      </a:dk1>
      <a:lt1>
        <a:srgbClr val="FFFFFF"/>
      </a:lt1>
      <a:dk2>
        <a:srgbClr val="1F2123"/>
      </a:dk2>
      <a:lt2>
        <a:srgbClr val="DC9E1F"/>
      </a:lt2>
      <a:accent1>
        <a:srgbClr val="7E97AD"/>
      </a:accent1>
      <a:accent2>
        <a:srgbClr val="CC8E60"/>
      </a:accent2>
      <a:accent3>
        <a:srgbClr val="7A6A60"/>
      </a:accent3>
      <a:accent4>
        <a:srgbClr val="B4936D"/>
      </a:accent4>
      <a:accent5>
        <a:srgbClr val="67787B"/>
      </a:accent5>
      <a:accent6>
        <a:srgbClr val="9D936F"/>
      </a:accent6>
      <a:hlink>
        <a:srgbClr val="646464"/>
      </a:hlink>
      <a:folHlink>
        <a:srgbClr val="969696"/>
      </a:folHlink>
    </a:clrScheme>
    <a:fontScheme name="Exekutivní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kutivní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Default Theme</Template>
  <TotalTime>137</TotalTime>
  <Words>564</Words>
  <Application>Microsoft Office PowerPoint</Application>
  <PresentationFormat>Předvádění na obrazovce (4:3)</PresentationFormat>
  <Paragraphs>115</Paragraphs>
  <Slides>10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Exekutivní</vt:lpstr>
      <vt:lpstr>PROTIDROGOVÁ PREVENCE  Gambling </vt:lpstr>
      <vt:lpstr>Prezentace aplikace PowerPoint</vt:lpstr>
      <vt:lpstr>GAMBGLING</vt:lpstr>
      <vt:lpstr>ZÁKLADNÍ ZNAKY</vt:lpstr>
      <vt:lpstr>PŘÍČINY VZNIKU</vt:lpstr>
      <vt:lpstr>VAROVNÉ SIGNÁLY</vt:lpstr>
      <vt:lpstr>FÁZE HRÁČSTVÍ</vt:lpstr>
      <vt:lpstr>SYSTÉMY HRÁČSTVÍ</vt:lpstr>
      <vt:lpstr>GAMBLING. GAMBLERSTVÍ NENÍ HRA…</vt:lpstr>
      <vt:lpstr>POUŽITÉ ZDROJE</vt:lpstr>
    </vt:vector>
  </TitlesOfParts>
  <Company>Speciální základní škola Česká Kamenice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PROTIDROGOVÁ PREVENCE  Historie a současnost drogové situace  v České republice</dc:title>
  <dc:creator>franzova</dc:creator>
  <cp:lastModifiedBy>Eva Franzová</cp:lastModifiedBy>
  <cp:revision>46</cp:revision>
  <dcterms:created xsi:type="dcterms:W3CDTF">2012-06-27T08:54:30Z</dcterms:created>
  <dcterms:modified xsi:type="dcterms:W3CDTF">2013-05-06T11:43:23Z</dcterms:modified>
</cp:coreProperties>
</file>